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23"/>
    <a:srgbClr val="00B23B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2718" autoAdjust="0"/>
  </p:normalViewPr>
  <p:slideViewPr>
    <p:cSldViewPr>
      <p:cViewPr>
        <p:scale>
          <a:sx n="75" d="100"/>
          <a:sy n="75" d="100"/>
        </p:scale>
        <p:origin x="-115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40822-7E58-4433-9ED8-0056E7E8177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FC2F9-BCCF-406E-B7CE-7CFD34F90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2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C2F9-BCCF-406E-B7CE-7CFD34F909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0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C917-04BB-41AC-9580-18256413061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0370-C1F6-40F1-81B9-69C84528F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microsoft.com/office/2007/relationships/hdphoto" Target="../media/hdphoto1.wdp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\Dropbox\МООК Патриотическое воспитание\лого ЖИ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86">
            <a:off x="1520030" y="2316682"/>
            <a:ext cx="6742113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6864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Всероссийский</a:t>
            </a:r>
            <a:r>
              <a:rPr lang="ru-RU" dirty="0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студенческий патриотический проект</a:t>
            </a:r>
            <a:r>
              <a:rPr lang="ru-RU" dirty="0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dirty="0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endParaRPr lang="ru-RU" dirty="0">
              <a:solidFill>
                <a:srgbClr val="C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268760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6000" y="-273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Команда</a:t>
            </a:r>
            <a:r>
              <a:rPr lang="ru-RU" sz="4000" dirty="0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проекта</a:t>
            </a:r>
            <a:endParaRPr lang="ru-RU" sz="4000" dirty="0"/>
          </a:p>
        </p:txBody>
      </p:sp>
      <p:pic>
        <p:nvPicPr>
          <p:cNvPr id="8" name="Picture 2" descr="http://f-campus.ru/wp-content/uploads/2015/08/wpid-UrGPU-zanyal-trete-mesto-v-konveyere-proektov-foruma-Iturup-0.jpg"/>
          <p:cNvPicPr>
            <a:picLocks noChangeAspect="1" noChangeArrowheads="1"/>
          </p:cNvPicPr>
          <p:nvPr/>
        </p:nvPicPr>
        <p:blipFill>
          <a:blip r:embed="rId4" cstate="print"/>
          <a:srcRect l="17070" r="15865"/>
          <a:stretch>
            <a:fillRect/>
          </a:stretch>
        </p:blipFill>
        <p:spPr bwMode="auto">
          <a:xfrm>
            <a:off x="3492000" y="1389117"/>
            <a:ext cx="1080000" cy="107274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Середа Владислав Антонович"/>
          <p:cNvPicPr>
            <a:picLocks noChangeAspect="1" noChangeArrowheads="1"/>
          </p:cNvPicPr>
          <p:nvPr/>
        </p:nvPicPr>
        <p:blipFill>
          <a:blip r:embed="rId5" cstate="print"/>
          <a:srcRect b="33727"/>
          <a:stretch>
            <a:fillRect/>
          </a:stretch>
        </p:blipFill>
        <p:spPr bwMode="auto">
          <a:xfrm>
            <a:off x="4572120" y="1359625"/>
            <a:ext cx="1080000" cy="1102234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https://pp.vk.me/c301209/v301209947/bbb/b6B7RNtiPtI.jpg"/>
          <p:cNvPicPr>
            <a:picLocks noChangeAspect="1" noChangeArrowheads="1"/>
          </p:cNvPicPr>
          <p:nvPr/>
        </p:nvPicPr>
        <p:blipFill>
          <a:blip r:embed="rId6" cstate="print"/>
          <a:srcRect b="25000"/>
          <a:stretch>
            <a:fillRect/>
          </a:stretch>
        </p:blipFill>
        <p:spPr bwMode="auto">
          <a:xfrm>
            <a:off x="4572000" y="3557617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9" descr="https://pp.vk.me/c625228/v625228863/28e65/fwDw-BL-38w.jpg"/>
          <p:cNvPicPr>
            <a:picLocks noChangeAspect="1" noChangeArrowheads="1"/>
          </p:cNvPicPr>
          <p:nvPr/>
        </p:nvPicPr>
        <p:blipFill>
          <a:blip r:embed="rId7" cstate="print"/>
          <a:srcRect l="18536" b="46872"/>
          <a:stretch>
            <a:fillRect/>
          </a:stretch>
        </p:blipFill>
        <p:spPr bwMode="auto">
          <a:xfrm>
            <a:off x="3492000" y="4651703"/>
            <a:ext cx="1080000" cy="1071724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https://pp.vk.me/c633627/v633627605/3624f/iOxbdHwdiZw.jpg"/>
          <p:cNvPicPr>
            <a:picLocks noChangeAspect="1" noChangeArrowheads="1"/>
          </p:cNvPicPr>
          <p:nvPr/>
        </p:nvPicPr>
        <p:blipFill>
          <a:blip r:embed="rId8" cstate="print"/>
          <a:srcRect l="5000" r="20000"/>
          <a:stretch>
            <a:fillRect/>
          </a:stretch>
        </p:blipFill>
        <p:spPr bwMode="auto">
          <a:xfrm>
            <a:off x="4572120" y="4645496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pp.vk.me/c614716/v614716890/192bc/fxj0cQrBw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36884" r="46330" b="27025"/>
          <a:stretch/>
        </p:blipFill>
        <p:spPr bwMode="auto">
          <a:xfrm>
            <a:off x="3492000" y="3561755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lodost.ru/upload/image/0News/02014/1223/000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22225" r="75388" b="45705"/>
          <a:stretch/>
        </p:blipFill>
        <p:spPr bwMode="auto">
          <a:xfrm>
            <a:off x="4572000" y="2469738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25719/v625719225/4b377/GDs1aWoNrR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0"/>
          <a:stretch/>
        </p:blipFill>
        <p:spPr bwMode="auto">
          <a:xfrm>
            <a:off x="3492120" y="2471807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vk.me/c629411/v629411533/3fb8a/6Twg29C8F-w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r="-730" b="33334"/>
          <a:stretch/>
        </p:blipFill>
        <p:spPr bwMode="auto">
          <a:xfrm>
            <a:off x="3492000" y="5733376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5606" y="1473393"/>
            <a:ext cx="25058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Автор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проекта</a:t>
            </a:r>
          </a:p>
          <a:p>
            <a:pPr algn="r"/>
            <a:r>
              <a:rPr lang="ru-RU" sz="10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попп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иван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александрович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pPr algn="r"/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директор</a:t>
            </a:r>
          </a:p>
          <a:p>
            <a:pPr algn="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Центра реализации студенческих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проектов и программ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249" y="1488782"/>
            <a:ext cx="2279791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</a:t>
            </a:r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уководитель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проекта,</a:t>
            </a:r>
          </a:p>
          <a:p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середа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владислав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антонович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директор</a:t>
            </a:r>
          </a:p>
          <a:p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департамента социальной и </a:t>
            </a:r>
            <a:b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воспитательной работы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latin typeface="Baron Neue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060" y="26578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помощник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руководителя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проекта </a:t>
            </a:r>
          </a:p>
          <a:p>
            <a:pPr algn="r"/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Лепилин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Андрей Васильевич</a:t>
            </a:r>
          </a:p>
          <a:p>
            <a:pPr algn="r"/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дизайнер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центра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культуры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досуга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0249" y="2580920"/>
            <a:ext cx="21755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консультант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проекта,</a:t>
            </a:r>
          </a:p>
          <a:p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Боровиков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сергей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юрьевич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</a:t>
            </a:r>
          </a:p>
          <a:p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н</a:t>
            </a:r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ачальник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управления воспитательной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работы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051" y="3670868"/>
            <a:ext cx="28023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помощник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руководителя проекта 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pPr algn="r"/>
            <a:r>
              <a:rPr lang="ru-RU" sz="10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Ибатуллина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анастасия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владимировна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</a:t>
            </a:r>
          </a:p>
          <a:p>
            <a:pPr algn="r"/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зав. сектором </a:t>
            </a:r>
            <a:r>
              <a:rPr lang="ru-RU" sz="10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омр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центра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реализации студенческих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проектов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 программ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r>
              <a:rPr lang="ru-RU" sz="1000" dirty="0">
                <a:latin typeface="Baron Neue" pitchFamily="34" charset="0"/>
              </a:rPr>
              <a:t>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90249" y="3747812"/>
            <a:ext cx="2642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помощник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руководителя проекта 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r>
              <a:rPr lang="ru-RU" sz="10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Грибан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ирина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владимировна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Директор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музея истории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0190" y="4754609"/>
            <a:ext cx="26212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помощник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руководителя проекта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</a:t>
            </a:r>
          </a:p>
          <a:p>
            <a:pPr algn="r"/>
            <a:r>
              <a:rPr lang="ru-RU" sz="10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Попко</a:t>
            </a:r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богдан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андреевич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pPr algn="r"/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аналитик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Центра реализации студенческих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проектов и программ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0249" y="4756678"/>
            <a:ext cx="29450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модератор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сайта </a:t>
            </a:r>
          </a:p>
          <a:p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Бурова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алена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игоревна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</a:t>
            </a:r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пециалист по воспитательной работе</a:t>
            </a:r>
          </a:p>
          <a:p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Центра реализации студенческих </a:t>
            </a:r>
          </a:p>
          <a:p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проектов и программ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383" y="5842489"/>
            <a:ext cx="29450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помощник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руководителя проекта 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pPr algn="r"/>
            <a:r>
              <a:rPr lang="ru-RU" sz="1000" dirty="0" err="1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</a:t>
            </a:r>
            <a:r>
              <a:rPr lang="ru-RU" sz="10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тародумова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марина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игоревна</a:t>
            </a: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pPr algn="r"/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специалист по воспитательной работе</a:t>
            </a:r>
          </a:p>
          <a:p>
            <a:pPr algn="r"/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Центра реализации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студенческих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  <a:p>
            <a:pPr algn="r"/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проектов и программ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0249" y="5996377"/>
            <a:ext cx="3811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</a:t>
            </a:r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уководитель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волонтерского корпуса</a:t>
            </a:r>
            <a:b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0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Терпелец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алексей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евгеньевич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</a:t>
            </a:r>
          </a:p>
          <a:p>
            <a:r>
              <a:rPr lang="ru-RU" sz="1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студент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ургпу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pic>
        <p:nvPicPr>
          <p:cNvPr id="5122" name="Picture 2" descr="https://pp.vk.me/c631629/v631629210/361f9/r8FvHytGa5I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7" r="37041" b="60673"/>
          <a:stretch/>
        </p:blipFill>
        <p:spPr bwMode="auto">
          <a:xfrm>
            <a:off x="4572120" y="5733376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Закачки\noun_128649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6"/>
          <a:stretch/>
        </p:blipFill>
        <p:spPr bwMode="auto">
          <a:xfrm>
            <a:off x="431600" y="1556792"/>
            <a:ext cx="540000" cy="4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Закачки\noun_44291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4"/>
          <a:stretch/>
        </p:blipFill>
        <p:spPr bwMode="auto">
          <a:xfrm>
            <a:off x="431600" y="2060848"/>
            <a:ext cx="540000" cy="4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Закачки\noun_84106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431600" y="2564904"/>
            <a:ext cx="540000" cy="4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:\Закачки\noun_225650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9"/>
          <a:stretch/>
        </p:blipFill>
        <p:spPr bwMode="auto">
          <a:xfrm>
            <a:off x="431600" y="3429000"/>
            <a:ext cx="540000" cy="4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Закачки\noun_388235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5"/>
          <a:stretch/>
        </p:blipFill>
        <p:spPr bwMode="auto">
          <a:xfrm>
            <a:off x="431600" y="3896302"/>
            <a:ext cx="540000" cy="4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95145" y="1618023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неравномерное </a:t>
            </a:r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распределение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 </a:t>
            </a:r>
            <a:r>
              <a:rPr lang="ru-RU" sz="1600" spc="-150" dirty="0" err="1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глобализационных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 процессов</a:t>
            </a:r>
            <a:endParaRPr lang="ru-RU" sz="1600" dirty="0">
              <a:solidFill>
                <a:srgbClr val="19191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5145" y="2098668"/>
            <a:ext cx="3183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геополитическая </a:t>
            </a:r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конкуренция</a:t>
            </a:r>
            <a:endParaRPr lang="ru-RU" sz="1600" dirty="0">
              <a:solidFill>
                <a:srgbClr val="FF1F2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2636912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Давление 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на российский народ со стороны запада</a:t>
            </a:r>
            <a:endParaRPr lang="ru-RU" sz="1600" dirty="0">
              <a:solidFill>
                <a:srgbClr val="19191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95145" y="3540603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Террористы 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и </a:t>
            </a:r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переход 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на их сторону россиян</a:t>
            </a:r>
            <a:endParaRPr lang="ru-RU" sz="1600" dirty="0">
              <a:solidFill>
                <a:srgbClr val="19191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5145" y="3059958"/>
            <a:ext cx="2164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искажение 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истории</a:t>
            </a:r>
            <a:endParaRPr lang="ru-RU" sz="1600" dirty="0">
              <a:solidFill>
                <a:srgbClr val="19191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5145" y="4021248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информационная </a:t>
            </a:r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война</a:t>
            </a:r>
            <a:endParaRPr lang="ru-RU" sz="1600" dirty="0">
              <a:solidFill>
                <a:srgbClr val="FF1F2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4501891"/>
            <a:ext cx="3440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50" dirty="0" smtClean="0">
                <a:solidFill>
                  <a:srgbClr val="FF1F2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навязывание 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aron Neue Black" pitchFamily="34" charset="0"/>
              </a:rPr>
              <a:t>западных ценностей</a:t>
            </a:r>
            <a:endParaRPr lang="ru-RU" sz="1600" dirty="0">
              <a:solidFill>
                <a:srgbClr val="19191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341" y="188640"/>
            <a:ext cx="8666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Почему </a:t>
            </a:r>
            <a:r>
              <a:rPr lang="ru-RU" sz="32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патриотическое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воспитание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актуально в </a:t>
            </a:r>
            <a:r>
              <a:rPr lang="ru-RU" sz="32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Российской Федерации?</a:t>
            </a:r>
            <a:endParaRPr lang="ru-RU" sz="3200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1520" y="1412776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Пользователь\Desktop\Защита конспектов\noun_57466_cckopirovan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600" y="2961008"/>
            <a:ext cx="540000" cy="540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Защита конспектов\se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600" y="4401168"/>
            <a:ext cx="540000" cy="540000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7753" y="5085184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s://icdn.lenta.ru/images/2016/02/03/15/20160203152849194/pic_c97fd2c59a1a9cbd09d0a01e3aa3cd2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12295"/>
          <a:stretch/>
        </p:blipFill>
        <p:spPr bwMode="auto">
          <a:xfrm>
            <a:off x="260722" y="5166394"/>
            <a:ext cx="1574974" cy="15749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5157192"/>
            <a:ext cx="637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-15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 </a:t>
            </a:r>
            <a:r>
              <a:rPr lang="ru-RU" sz="1600" spc="-15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России 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не </a:t>
            </a:r>
            <a:r>
              <a:rPr lang="ru-RU" sz="1600" spc="-15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может быть никакой другой объединяющей идеи, кроме </a:t>
            </a:r>
            <a:r>
              <a:rPr lang="ru-RU" sz="1600" spc="-15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патриотизма,, </a:t>
            </a:r>
            <a:r>
              <a:rPr lang="ru-RU" sz="1600" spc="-15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 </a:t>
            </a:r>
            <a:r>
              <a:rPr lang="ru-RU" sz="1600" spc="-15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идеалы патриотизма в стране настолько глубоки и сильны, что никому никогда не удавалось и не удастся перекодировать </a:t>
            </a:r>
            <a:r>
              <a:rPr lang="ru-RU" sz="1600" spc="-15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Россию, </a:t>
            </a:r>
            <a:r>
              <a:rPr lang="ru-RU" sz="1600" spc="-15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переделать под свои форматы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8769" y="6279703"/>
            <a:ext cx="194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В.В. </a:t>
            </a:r>
            <a:r>
              <a:rPr lang="ru-RU" sz="24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Путин</a:t>
            </a:r>
            <a:endParaRPr lang="ru-RU" sz="2400" dirty="0">
              <a:solidFill>
                <a:srgbClr val="FF1F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268760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35901" y="260648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Цель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и задачи проекта</a:t>
            </a:r>
            <a:r>
              <a:rPr lang="ru-RU" sz="4000" dirty="0" smtClean="0">
                <a:latin typeface="Baron Neue" pitchFamily="34" charset="0"/>
              </a:rPr>
              <a:t>:</a:t>
            </a:r>
            <a:endParaRPr lang="ru-RU" sz="4000" dirty="0">
              <a:latin typeface="Baron Neu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1" y="1292567"/>
            <a:ext cx="756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Целью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проекта является разработка портала для патриотического </a:t>
            </a:r>
            <a:r>
              <a:rPr lang="ru-RU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воспитания молодежи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через проведение всевозможных конкурсов, презентаций, семинаров</a:t>
            </a:r>
          </a:p>
        </p:txBody>
      </p:sp>
      <p:pic>
        <p:nvPicPr>
          <p:cNvPr id="1027" name="Picture 3" descr="C:\Users\1\Dropbox\Презентация ЖИ\noun_155130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12296" r="10785" b="28766"/>
          <a:stretch/>
        </p:blipFill>
        <p:spPr bwMode="auto">
          <a:xfrm>
            <a:off x="287600" y="2852935"/>
            <a:ext cx="684000" cy="508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7" y="2608456"/>
            <a:ext cx="36724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создание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благоприятных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условий для раскрытия творческих способностей молодежи, достойного вознаграждения талантов.</a:t>
            </a:r>
            <a:r>
              <a:rPr lang="ru-RU" sz="1300" dirty="0">
                <a:latin typeface="Baron Neue" pitchFamily="34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8589" y="3577665"/>
            <a:ext cx="35679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Формирование</a:t>
            </a:r>
            <a:r>
              <a:rPr lang="ru-RU" sz="1300" dirty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навыков использования интерактивных технологий в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образовательных целях и патриотическом воспитании молодежи.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9570" y="4736757"/>
            <a:ext cx="3576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способствование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развитию федеральных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молодежных проектов</a:t>
            </a:r>
            <a:r>
              <a:rPr lang="ru-RU" sz="1300" dirty="0" smtClean="0">
                <a:solidFill>
                  <a:prstClr val="black"/>
                </a:solidFill>
                <a:latin typeface="Baron Neue" pitchFamily="34" charset="0"/>
              </a:rPr>
              <a:t>.</a:t>
            </a:r>
            <a:endParaRPr lang="ru-RU" sz="1300" dirty="0">
              <a:solidFill>
                <a:prstClr val="black"/>
              </a:solidFill>
              <a:latin typeface="Baron Neu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121" y="5445224"/>
            <a:ext cx="36128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Приобщение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к культурному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наследию </a:t>
            </a:r>
            <a:r>
              <a:rPr lang="ru-RU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россии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с последующим его приумножением.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2664495"/>
            <a:ext cx="37444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0" defTabSz="168275"/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развитие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чувств национальной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гордости,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глубокого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патриотизма, стойкой гражданской позиции.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8112" y="4725144"/>
            <a:ext cx="3779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563">
              <a:tabLst>
                <a:tab pos="715963" algn="l"/>
              </a:tabLst>
            </a:pPr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сохранение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общественной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памяти о героических страницах истории,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604" y="5445224"/>
            <a:ext cx="37439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563"/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почтение</a:t>
            </a:r>
            <a:r>
              <a:rPr lang="ru-RU" sz="1300" dirty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подвигов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ветеранов и участников Великой отечественной войны.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604" y="3744615"/>
            <a:ext cx="37084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98525"/>
            <a:r>
              <a:rPr lang="ru-RU" sz="13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расширение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исторических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знаний молодого поколения, формирование интереса к прошлому страны. </a:t>
            </a:r>
          </a:p>
        </p:txBody>
      </p:sp>
      <p:pic>
        <p:nvPicPr>
          <p:cNvPr id="1028" name="Picture 4" descr="C:\Users\1\Dropbox\Презентация ЖИ\noun_67433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6077" r="9310" b="23710"/>
          <a:stretch/>
        </p:blipFill>
        <p:spPr bwMode="auto">
          <a:xfrm>
            <a:off x="4788024" y="3861048"/>
            <a:ext cx="684610" cy="600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ropbox\Презентация ЖИ\noun_512255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18199" r="10233" b="35377"/>
          <a:stretch/>
        </p:blipFill>
        <p:spPr bwMode="auto">
          <a:xfrm>
            <a:off x="4788024" y="4810945"/>
            <a:ext cx="684000" cy="401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ropbox\Презентация ЖИ\noun_133969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1674" r="6577" b="16629"/>
          <a:stretch/>
        </p:blipFill>
        <p:spPr bwMode="auto">
          <a:xfrm>
            <a:off x="287600" y="5454972"/>
            <a:ext cx="684000" cy="63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ropbox\Презентация ЖИ\noun_168362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-442" r="12524" b="13190"/>
          <a:stretch/>
        </p:blipFill>
        <p:spPr bwMode="auto">
          <a:xfrm>
            <a:off x="4875899" y="2718380"/>
            <a:ext cx="560197" cy="6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ropbox\Презентация ЖИ\noun_133972_c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1"/>
          <a:stretch/>
        </p:blipFill>
        <p:spPr bwMode="auto">
          <a:xfrm>
            <a:off x="226422" y="4653136"/>
            <a:ext cx="745178" cy="6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ropbox\Презентация ЖИ\noun_149449_cc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18238"/>
          <a:stretch/>
        </p:blipFill>
        <p:spPr bwMode="auto">
          <a:xfrm>
            <a:off x="4716016" y="5467472"/>
            <a:ext cx="828947" cy="6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\Dropbox\Презентация ЖИ\noun_24396_cc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24744"/>
          <a:stretch/>
        </p:blipFill>
        <p:spPr bwMode="auto">
          <a:xfrm>
            <a:off x="287600" y="3903903"/>
            <a:ext cx="684000" cy="4401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1520" y="1268760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07286" y="260648"/>
            <a:ext cx="6821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«Живая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история» - это…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348880"/>
            <a:ext cx="417646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…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инновационный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интернет-ресурс </a:t>
            </a:r>
            <a:r>
              <a:rPr lang="ru-RU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живаяистория-ургпу.рф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на котором проводятся патриотические </a:t>
            </a:r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конкурсы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различной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тематики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09795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…6 фильмов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 посвященные вкладу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уральцев в </a:t>
            </a:r>
            <a:r>
              <a:rPr lang="ru-RU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Победу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в </a:t>
            </a:r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Великой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отечественной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войне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34888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…первый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 России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массовый открытый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онлайн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курс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«Гражданско-патриотическое </a:t>
            </a:r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воспитание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молодежи»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5085184"/>
            <a:ext cx="4644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…волонтерский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корпус, участвующий в организации мероприятий </a:t>
            </a:r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патриотической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направленности в свердловской </a:t>
            </a:r>
            <a:r>
              <a:rPr lang="ru-RU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области</a:t>
            </a:r>
            <a:endParaRPr lang="ru-RU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pic>
        <p:nvPicPr>
          <p:cNvPr id="3074" name="Picture 2" descr="C:\Users\Пользователь\Desktop\Защита конспектов\noun_119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1143770" cy="11437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Users\Пользователь\Desktop\Защита конспектов\noun_792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33056"/>
            <a:ext cx="1122760" cy="1122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C:\Users\Пользователь\Desktop\Защита конспектов\noun_355019_cc.png"/>
          <p:cNvPicPr>
            <a:picLocks noChangeAspect="1" noChangeArrowheads="1"/>
          </p:cNvPicPr>
          <p:nvPr/>
        </p:nvPicPr>
        <p:blipFill>
          <a:blip r:embed="rId6" cstate="print"/>
          <a:srcRect t="29766" r="864" b="12826"/>
          <a:stretch>
            <a:fillRect/>
          </a:stretch>
        </p:blipFill>
        <p:spPr bwMode="auto">
          <a:xfrm>
            <a:off x="6084168" y="1586731"/>
            <a:ext cx="1440160" cy="8339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 descr="C:\Users\Пользователь\Desktop\Защита конспектов\noun_468941_cc.png"/>
          <p:cNvPicPr>
            <a:picLocks noChangeAspect="1" noChangeArrowheads="1"/>
          </p:cNvPicPr>
          <p:nvPr/>
        </p:nvPicPr>
        <p:blipFill>
          <a:blip r:embed="rId7" cstate="print"/>
          <a:srcRect t="9727" b="22234"/>
          <a:stretch>
            <a:fillRect/>
          </a:stretch>
        </p:blipFill>
        <p:spPr bwMode="auto">
          <a:xfrm>
            <a:off x="1680295" y="1580251"/>
            <a:ext cx="1235521" cy="840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3772" y="764704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9410" y="56818"/>
            <a:ext cx="844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айт </a:t>
            </a:r>
            <a:r>
              <a:rPr lang="ru-RU" sz="4000" dirty="0" err="1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живаяистория-ургпу.рф</a:t>
            </a:r>
            <a:endParaRPr lang="ru-RU" sz="4000" dirty="0"/>
          </a:p>
        </p:txBody>
      </p:sp>
      <p:pic>
        <p:nvPicPr>
          <p:cNvPr id="3074" name="Picture 2" descr="C:\Users\1\Dropbox\Скриншоты\Скриншот 2016-07-03 21.59.5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 r="1413" b="45443"/>
          <a:stretch/>
        </p:blipFill>
        <p:spPr bwMode="auto">
          <a:xfrm>
            <a:off x="1961964" y="836712"/>
            <a:ext cx="5220072" cy="13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3742" y="1988840"/>
            <a:ext cx="720080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988840"/>
            <a:ext cx="1368152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988840"/>
            <a:ext cx="86409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763688" y="2206130"/>
            <a:ext cx="1440160" cy="530874"/>
          </a:xfrm>
          <a:custGeom>
            <a:avLst/>
            <a:gdLst>
              <a:gd name="connsiteX0" fmla="*/ 2060591 w 2067952"/>
              <a:gd name="connsiteY0" fmla="*/ 0 h 1773065"/>
              <a:gd name="connsiteX1" fmla="*/ 1812941 w 2067952"/>
              <a:gd name="connsiteY1" fmla="*/ 685800 h 1773065"/>
              <a:gd name="connsiteX2" fmla="*/ 384191 w 2067952"/>
              <a:gd name="connsiteY2" fmla="*/ 1114425 h 1773065"/>
              <a:gd name="connsiteX3" fmla="*/ 12716 w 2067952"/>
              <a:gd name="connsiteY3" fmla="*/ 542925 h 1773065"/>
              <a:gd name="connsiteX4" fmla="*/ 717566 w 2067952"/>
              <a:gd name="connsiteY4" fmla="*/ 495300 h 1773065"/>
              <a:gd name="connsiteX5" fmla="*/ 1012841 w 2067952"/>
              <a:gd name="connsiteY5" fmla="*/ 933450 h 1773065"/>
              <a:gd name="connsiteX6" fmla="*/ 498491 w 2067952"/>
              <a:gd name="connsiteY6" fmla="*/ 1657350 h 1773065"/>
              <a:gd name="connsiteX7" fmla="*/ 450866 w 2067952"/>
              <a:gd name="connsiteY7" fmla="*/ 1762125 h 17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952" h="1773065">
                <a:moveTo>
                  <a:pt x="2060591" y="0"/>
                </a:moveTo>
                <a:cubicBezTo>
                  <a:pt x="2076466" y="250031"/>
                  <a:pt x="2092341" y="500063"/>
                  <a:pt x="1812941" y="685800"/>
                </a:cubicBezTo>
                <a:cubicBezTo>
                  <a:pt x="1533541" y="871537"/>
                  <a:pt x="684228" y="1138238"/>
                  <a:pt x="384191" y="1114425"/>
                </a:cubicBezTo>
                <a:cubicBezTo>
                  <a:pt x="84153" y="1090613"/>
                  <a:pt x="-42846" y="646112"/>
                  <a:pt x="12716" y="542925"/>
                </a:cubicBezTo>
                <a:cubicBezTo>
                  <a:pt x="68278" y="439738"/>
                  <a:pt x="550879" y="430213"/>
                  <a:pt x="717566" y="495300"/>
                </a:cubicBezTo>
                <a:cubicBezTo>
                  <a:pt x="884253" y="560387"/>
                  <a:pt x="1049353" y="739775"/>
                  <a:pt x="1012841" y="933450"/>
                </a:cubicBezTo>
                <a:cubicBezTo>
                  <a:pt x="976328" y="1127125"/>
                  <a:pt x="592153" y="1519238"/>
                  <a:pt x="498491" y="1657350"/>
                </a:cubicBezTo>
                <a:cubicBezTo>
                  <a:pt x="404828" y="1795463"/>
                  <a:pt x="427847" y="1778794"/>
                  <a:pt x="450866" y="1762125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35144" y="2206129"/>
            <a:ext cx="2553279" cy="570359"/>
          </a:xfrm>
          <a:custGeom>
            <a:avLst/>
            <a:gdLst>
              <a:gd name="connsiteX0" fmla="*/ 98930 w 2224396"/>
              <a:gd name="connsiteY0" fmla="*/ 0 h 1061749"/>
              <a:gd name="connsiteX1" fmla="*/ 222755 w 2224396"/>
              <a:gd name="connsiteY1" fmla="*/ 419100 h 1061749"/>
              <a:gd name="connsiteX2" fmla="*/ 2061080 w 2224396"/>
              <a:gd name="connsiteY2" fmla="*/ 561975 h 1061749"/>
              <a:gd name="connsiteX3" fmla="*/ 2080130 w 2224396"/>
              <a:gd name="connsiteY3" fmla="*/ 161925 h 1061749"/>
              <a:gd name="connsiteX4" fmla="*/ 1584830 w 2224396"/>
              <a:gd name="connsiteY4" fmla="*/ 285750 h 1061749"/>
              <a:gd name="connsiteX5" fmla="*/ 1775330 w 2224396"/>
              <a:gd name="connsiteY5" fmla="*/ 981075 h 1061749"/>
              <a:gd name="connsiteX6" fmla="*/ 1794380 w 2224396"/>
              <a:gd name="connsiteY6" fmla="*/ 1019175 h 10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396" h="1061749">
                <a:moveTo>
                  <a:pt x="98930" y="0"/>
                </a:moveTo>
                <a:cubicBezTo>
                  <a:pt x="-2670" y="162719"/>
                  <a:pt x="-104270" y="325438"/>
                  <a:pt x="222755" y="419100"/>
                </a:cubicBezTo>
                <a:cubicBezTo>
                  <a:pt x="549780" y="512763"/>
                  <a:pt x="1751518" y="604838"/>
                  <a:pt x="2061080" y="561975"/>
                </a:cubicBezTo>
                <a:cubicBezTo>
                  <a:pt x="2370643" y="519113"/>
                  <a:pt x="2159505" y="207962"/>
                  <a:pt x="2080130" y="161925"/>
                </a:cubicBezTo>
                <a:cubicBezTo>
                  <a:pt x="2000755" y="115888"/>
                  <a:pt x="1635630" y="149225"/>
                  <a:pt x="1584830" y="285750"/>
                </a:cubicBezTo>
                <a:cubicBezTo>
                  <a:pt x="1534030" y="422275"/>
                  <a:pt x="1740405" y="858838"/>
                  <a:pt x="1775330" y="981075"/>
                </a:cubicBezTo>
                <a:cubicBezTo>
                  <a:pt x="1810255" y="1103313"/>
                  <a:pt x="1802317" y="1061244"/>
                  <a:pt x="1794380" y="1019175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1\Dropbox\Скриншоты\Скриншот 2016-07-03 22.13.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11319" r="14094" b="11047"/>
          <a:stretch/>
        </p:blipFill>
        <p:spPr bwMode="auto">
          <a:xfrm>
            <a:off x="155644" y="2780928"/>
            <a:ext cx="28857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ropbox\Скриншоты\Скриншот 2016-07-03 22.13.2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5736" r="14064" b="11065"/>
          <a:stretch/>
        </p:blipFill>
        <p:spPr bwMode="auto">
          <a:xfrm>
            <a:off x="3061161" y="2780928"/>
            <a:ext cx="30563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ropbox\Скриншоты\Скриншот 2016-07-03 22.13.4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8899" r="14055" b="11948"/>
          <a:stretch/>
        </p:blipFill>
        <p:spPr bwMode="auto">
          <a:xfrm>
            <a:off x="6137276" y="2781024"/>
            <a:ext cx="2827212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4006584" y="2206129"/>
            <a:ext cx="833484" cy="552450"/>
          </a:xfrm>
          <a:custGeom>
            <a:avLst/>
            <a:gdLst>
              <a:gd name="connsiteX0" fmla="*/ 584466 w 833484"/>
              <a:gd name="connsiteY0" fmla="*/ 0 h 552450"/>
              <a:gd name="connsiteX1" fmla="*/ 3441 w 833484"/>
              <a:gd name="connsiteY1" fmla="*/ 228600 h 552450"/>
              <a:gd name="connsiteX2" fmla="*/ 822591 w 833484"/>
              <a:gd name="connsiteY2" fmla="*/ 142875 h 552450"/>
              <a:gd name="connsiteX3" fmla="*/ 470166 w 833484"/>
              <a:gd name="connsiteY3" fmla="*/ 371475 h 552450"/>
              <a:gd name="connsiteX4" fmla="*/ 413016 w 833484"/>
              <a:gd name="connsiteY4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84" h="552450">
                <a:moveTo>
                  <a:pt x="584466" y="0"/>
                </a:moveTo>
                <a:cubicBezTo>
                  <a:pt x="274109" y="102394"/>
                  <a:pt x="-36247" y="204788"/>
                  <a:pt x="3441" y="228600"/>
                </a:cubicBezTo>
                <a:cubicBezTo>
                  <a:pt x="43128" y="252413"/>
                  <a:pt x="744803" y="119062"/>
                  <a:pt x="822591" y="142875"/>
                </a:cubicBezTo>
                <a:cubicBezTo>
                  <a:pt x="900379" y="166688"/>
                  <a:pt x="538428" y="303213"/>
                  <a:pt x="470166" y="371475"/>
                </a:cubicBezTo>
                <a:cubicBezTo>
                  <a:pt x="401904" y="439737"/>
                  <a:pt x="407460" y="496093"/>
                  <a:pt x="413016" y="552450"/>
                </a:cubicBezTo>
              </a:path>
            </a:pathLst>
          </a:custGeom>
          <a:noFill/>
          <a:ln w="12700">
            <a:solidFill>
              <a:srgbClr val="FF1F23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-3955" y="4505345"/>
            <a:ext cx="31357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раздел «</a:t>
            </a:r>
            <a:r>
              <a:rPr lang="ru-RU" sz="9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конкурсы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</a:p>
          <a:p>
            <a:pPr algn="ctr"/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Школьники дистанционно могут участвовать </a:t>
            </a:r>
            <a:b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 конкурсах, загружая свои работы</a:t>
            </a: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6844" y="4509024"/>
            <a:ext cx="24449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раздел «</a:t>
            </a:r>
            <a:r>
              <a:rPr lang="ru-RU" sz="9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методичка патриота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</a:p>
          <a:p>
            <a:pPr algn="ctr"/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учителя могут опубликовать свою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методическую разработку </a:t>
            </a:r>
            <a:b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(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положения,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видеоматериалы, </a:t>
            </a:r>
            <a:b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сценарии мероприятий и 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проекты)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7276" y="4494297"/>
            <a:ext cx="28272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раздел «</a:t>
            </a:r>
            <a:r>
              <a:rPr lang="ru-RU" sz="9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календарь </a:t>
            </a:r>
            <a:r>
              <a:rPr lang="ru-RU" sz="900" dirty="0" err="1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мероприятй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</a:p>
          <a:p>
            <a:pPr algn="ctr"/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Любой может 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опубликовать информацию о мероприятиях патриотической направленности (конференции, конкурсы, круглые столы, акции, спортивные соревнования, курсы повышения квалификации,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выставки)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1522" y="5805264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Получают </a:t>
            </a:r>
            <a:r>
              <a:rPr lang="ru-RU" sz="9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электронный сертификат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 </a:t>
            </a:r>
            <a:b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который генерируется автоматически</a:t>
            </a: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pic>
        <p:nvPicPr>
          <p:cNvPr id="27" name="Picture 5" descr="http://xn----7sbfglmca7cnhciotd6qg.xn--p1ai/certificates/getimage.php?7e2b052254a3937d471b7c34228976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498" y="5157192"/>
            <a:ext cx="1099544" cy="1586846"/>
          </a:xfrm>
          <a:prstGeom prst="rect">
            <a:avLst/>
          </a:prstGeom>
          <a:noFill/>
        </p:spPr>
      </p:pic>
      <p:sp>
        <p:nvSpPr>
          <p:cNvPr id="24" name="Полилиния 23"/>
          <p:cNvSpPr/>
          <p:nvPr/>
        </p:nvSpPr>
        <p:spPr>
          <a:xfrm>
            <a:off x="2832100" y="5238750"/>
            <a:ext cx="1676400" cy="463582"/>
          </a:xfrm>
          <a:custGeom>
            <a:avLst/>
            <a:gdLst>
              <a:gd name="connsiteX0" fmla="*/ 1676400 w 1676400"/>
              <a:gd name="connsiteY0" fmla="*/ 0 h 463582"/>
              <a:gd name="connsiteX1" fmla="*/ 1479550 w 1676400"/>
              <a:gd name="connsiteY1" fmla="*/ 463550 h 463582"/>
              <a:gd name="connsiteX2" fmla="*/ 527050 w 1676400"/>
              <a:gd name="connsiteY2" fmla="*/ 25400 h 463582"/>
              <a:gd name="connsiteX3" fmla="*/ 0 w 1676400"/>
              <a:gd name="connsiteY3" fmla="*/ 298450 h 46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463582">
                <a:moveTo>
                  <a:pt x="1676400" y="0"/>
                </a:moveTo>
                <a:cubicBezTo>
                  <a:pt x="1673754" y="229658"/>
                  <a:pt x="1671108" y="459317"/>
                  <a:pt x="1479550" y="463550"/>
                </a:cubicBezTo>
                <a:cubicBezTo>
                  <a:pt x="1287992" y="467783"/>
                  <a:pt x="773642" y="52917"/>
                  <a:pt x="527050" y="25400"/>
                </a:cubicBezTo>
                <a:cubicBezTo>
                  <a:pt x="280458" y="-2117"/>
                  <a:pt x="140229" y="148166"/>
                  <a:pt x="0" y="298450"/>
                </a:cubicBezTo>
              </a:path>
            </a:pathLst>
          </a:custGeom>
          <a:noFill/>
          <a:ln w="12700">
            <a:solidFill>
              <a:srgbClr val="FF1F2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819400" y="5530850"/>
            <a:ext cx="19050" cy="330200"/>
          </a:xfrm>
          <a:custGeom>
            <a:avLst/>
            <a:gdLst>
              <a:gd name="connsiteX0" fmla="*/ 19050 w 19050"/>
              <a:gd name="connsiteY0" fmla="*/ 0 h 330200"/>
              <a:gd name="connsiteX1" fmla="*/ 0 w 19050"/>
              <a:gd name="connsiteY1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30200">
                <a:moveTo>
                  <a:pt x="19050" y="0"/>
                </a:moveTo>
                <a:lnTo>
                  <a:pt x="0" y="330200"/>
                </a:lnTo>
              </a:path>
            </a:pathLst>
          </a:custGeom>
          <a:noFill/>
          <a:ln w="12700">
            <a:solidFill>
              <a:srgbClr val="FF1F23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632072" y="4972050"/>
            <a:ext cx="1212728" cy="546556"/>
          </a:xfrm>
          <a:custGeom>
            <a:avLst/>
            <a:gdLst>
              <a:gd name="connsiteX0" fmla="*/ 25278 w 1212728"/>
              <a:gd name="connsiteY0" fmla="*/ 0 h 546556"/>
              <a:gd name="connsiteX1" fmla="*/ 114178 w 1212728"/>
              <a:gd name="connsiteY1" fmla="*/ 546100 h 546556"/>
              <a:gd name="connsiteX2" fmla="*/ 926978 w 1212728"/>
              <a:gd name="connsiteY2" fmla="*/ 101600 h 546556"/>
              <a:gd name="connsiteX3" fmla="*/ 1212728 w 1212728"/>
              <a:gd name="connsiteY3" fmla="*/ 533400 h 5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728" h="546556">
                <a:moveTo>
                  <a:pt x="25278" y="0"/>
                </a:moveTo>
                <a:cubicBezTo>
                  <a:pt x="-5414" y="264583"/>
                  <a:pt x="-36105" y="529167"/>
                  <a:pt x="114178" y="546100"/>
                </a:cubicBezTo>
                <a:cubicBezTo>
                  <a:pt x="264461" y="563033"/>
                  <a:pt x="743886" y="103717"/>
                  <a:pt x="926978" y="101600"/>
                </a:cubicBezTo>
                <a:cubicBezTo>
                  <a:pt x="1110070" y="99483"/>
                  <a:pt x="1161399" y="316441"/>
                  <a:pt x="1212728" y="533400"/>
                </a:cubicBezTo>
              </a:path>
            </a:pathLst>
          </a:custGeom>
          <a:noFill/>
          <a:ln w="12700">
            <a:solidFill>
              <a:srgbClr val="FF1F2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268760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544" y="-54679"/>
            <a:ext cx="8856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фильмы</a:t>
            </a: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 </a:t>
            </a: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посвященные вкладу </a:t>
            </a: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уральцев </a:t>
            </a: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 </a:t>
            </a:r>
            <a:r>
              <a:rPr lang="ru-RU" sz="4000" dirty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Победу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pp.vk.me/c625417/v625417238/1eacf/v0pEOGAIzI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67814"/>
            <a:ext cx="4464496" cy="33582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3142" y="1436729"/>
            <a:ext cx="4616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 «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Подвигу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лежит дорога в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вечность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 -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воспоминания ветеранов Уральского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Добровольческого танкового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корпуса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492" y="2332763"/>
            <a:ext cx="4637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</a:t>
            </a:r>
            <a:r>
              <a:rPr lang="ru-R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сталинград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! Ты весь - Победа жизни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!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983" y="3028590"/>
            <a:ext cx="4076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1943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. Уральцы на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огненной дуге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415" y="3610090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операция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"Багратион"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воспоминаниях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уральцев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286" y="4440740"/>
            <a:ext cx="339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1945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.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спасибо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за Победу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!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508" y="4944796"/>
            <a:ext cx="3018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наша гордость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-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посвященный 120-летию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со дня рождения Г.К.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жукова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pic>
        <p:nvPicPr>
          <p:cNvPr id="1027" name="Picture 3" descr="D:\Закачки\noun_25259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14827" r="24753" b="30343"/>
          <a:stretch/>
        </p:blipFill>
        <p:spPr bwMode="auto">
          <a:xfrm>
            <a:off x="258788" y="1446061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Закачки\noun_25259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14827" r="24753" b="30343"/>
          <a:stretch/>
        </p:blipFill>
        <p:spPr bwMode="auto">
          <a:xfrm>
            <a:off x="260628" y="2159500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Закачки\noun_25259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14827" r="24753" b="30343"/>
          <a:stretch/>
        </p:blipFill>
        <p:spPr bwMode="auto">
          <a:xfrm>
            <a:off x="258708" y="2872939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Закачки\noun_25259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14827" r="24753" b="30343"/>
          <a:stretch/>
        </p:blipFill>
        <p:spPr bwMode="auto">
          <a:xfrm>
            <a:off x="251520" y="3586378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Закачки\noun_25259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14827" r="24753" b="30343"/>
          <a:stretch/>
        </p:blipFill>
        <p:spPr bwMode="auto">
          <a:xfrm>
            <a:off x="258788" y="4299817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Закачки\noun_25259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14827" r="24753" b="30343"/>
          <a:stretch/>
        </p:blipFill>
        <p:spPr bwMode="auto">
          <a:xfrm>
            <a:off x="258788" y="5013256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качки\noun_108284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1868" r="8246" b="20407"/>
          <a:stretch/>
        </p:blipFill>
        <p:spPr bwMode="auto">
          <a:xfrm>
            <a:off x="1907704" y="5986660"/>
            <a:ext cx="720000" cy="677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53831" y="5805264"/>
            <a:ext cx="5014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Все фильмы рекомендованы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министерством общего и профессионального </a:t>
            </a:r>
            <a:b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образования свердловской области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при проведении уроков в школах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33772" y="5791888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268760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44724" y="-27384"/>
            <a:ext cx="7254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Волонтерский корпус </a:t>
            </a:r>
            <a:r>
              <a:rPr lang="ru-RU" sz="4000" dirty="0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«Живая история»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4946" y="1313813"/>
            <a:ext cx="8214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Целью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волонтерского корпуса «</a:t>
            </a:r>
            <a:r>
              <a:rPr lang="ru-RU" sz="16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живая история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» является вовлечение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молодежи в волонтерскую деятельность и организация мероприятий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6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патриотической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направленности в свердловской области.</a:t>
            </a:r>
          </a:p>
        </p:txBody>
      </p:sp>
      <p:pic>
        <p:nvPicPr>
          <p:cNvPr id="2050" name="Picture 2" descr="D:\Закачки\noun_43181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3881" r="13497" b="19542"/>
          <a:stretch/>
        </p:blipFill>
        <p:spPr bwMode="auto">
          <a:xfrm>
            <a:off x="6145704" y="2214604"/>
            <a:ext cx="1440000" cy="1420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Закачки\noun_261328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281" r="15424" b="19602"/>
          <a:stretch/>
        </p:blipFill>
        <p:spPr bwMode="auto">
          <a:xfrm>
            <a:off x="1630125" y="2204864"/>
            <a:ext cx="1440000" cy="14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9980" y="3599170"/>
            <a:ext cx="34002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65 человек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приняли участие в организации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акции «Бессмертный полк» 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екатеринбурге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9 мая 2016 г.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7162" y="3599170"/>
            <a:ext cx="33970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тех самых пор образовалась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единая команда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готовая помочь в организации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патриотических акций,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мероприятий и проектов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pic>
        <p:nvPicPr>
          <p:cNvPr id="2054" name="Picture 6" descr="https://pp.vk.me/c628730/v628730357/1a645/mec86K4PLd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11806"/>
          <a:stretch/>
        </p:blipFill>
        <p:spPr bwMode="auto">
          <a:xfrm>
            <a:off x="-159782" y="4725144"/>
            <a:ext cx="5019814" cy="21100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vk.me/c626130/v626130294/13100/RHDNY2V8EX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12646"/>
          <a:stretch/>
        </p:blipFill>
        <p:spPr bwMode="auto">
          <a:xfrm>
            <a:off x="4583599" y="4586026"/>
            <a:ext cx="4564210" cy="23713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-927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268760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86000" y="-273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езультаты</a:t>
            </a:r>
            <a:r>
              <a:rPr lang="ru-RU" sz="4000" dirty="0" smtClean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проекта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2833772"/>
            <a:ext cx="275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Проведено </a:t>
            </a: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13 конкурсов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,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1944 участника</a:t>
            </a:r>
            <a:endParaRPr lang="ru-RU" sz="1400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2833772"/>
            <a:ext cx="37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У фильма «1945! спасибо за Победу»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1000 просмотров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на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Youtube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0613" y="4960717"/>
            <a:ext cx="2850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В реализации проекта участвуют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250 человек, 1250 школ и 40 вузов</a:t>
            </a:r>
            <a:endParaRPr lang="ru-RU" sz="1400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833772"/>
            <a:ext cx="276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публиковано </a:t>
            </a: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2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научные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статьи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о проекте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968" y="4924325"/>
            <a:ext cx="238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Издана </a:t>
            </a: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книга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 лучших 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конкурсных работ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7865" y="4924325"/>
            <a:ext cx="35282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Фильмы проекта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рекомендованы 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министерством общего и профессионального </a:t>
            </a:r>
            <a:r>
              <a:rPr lang="ru-RU" sz="14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образования </a:t>
            </a:r>
            <a:r>
              <a:rPr lang="ru-RU" sz="1400" dirty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свердловской области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при проведении уроков в школах</a:t>
            </a:r>
          </a:p>
        </p:txBody>
      </p:sp>
      <p:pic>
        <p:nvPicPr>
          <p:cNvPr id="4098" name="Picture 2" descr="D:\Закачки\noun_420957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 b="14856"/>
          <a:stretch/>
        </p:blipFill>
        <p:spPr bwMode="auto">
          <a:xfrm>
            <a:off x="621726" y="1452354"/>
            <a:ext cx="1440000" cy="13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акачки\noun_10681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-278" r="6552" b="13382"/>
          <a:stretch/>
        </p:blipFill>
        <p:spPr bwMode="auto">
          <a:xfrm>
            <a:off x="3869748" y="140813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Закачки\noun_346313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2111" r="5722" b="18454"/>
          <a:stretch/>
        </p:blipFill>
        <p:spPr bwMode="auto">
          <a:xfrm>
            <a:off x="7035617" y="1378274"/>
            <a:ext cx="1440000" cy="14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Закачки\noun_20226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r="8828" b="23632"/>
          <a:stretch/>
        </p:blipFill>
        <p:spPr bwMode="auto">
          <a:xfrm>
            <a:off x="621726" y="3550752"/>
            <a:ext cx="1440000" cy="13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Закачки\noun_108284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1868" r="8246" b="20407"/>
          <a:stretch/>
        </p:blipFill>
        <p:spPr bwMode="auto">
          <a:xfrm>
            <a:off x="3866164" y="3523673"/>
            <a:ext cx="1440000" cy="13544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Закачки\noun_129640_c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-288" r="6316" b="12920"/>
          <a:stretch/>
        </p:blipFill>
        <p:spPr bwMode="auto">
          <a:xfrm>
            <a:off x="7035617" y="34809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Пользователь\Dropbox\Презентация ЖИ\ФОн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6999" r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323526" y="980728"/>
            <a:ext cx="7632853" cy="5882303"/>
            <a:chOff x="323526" y="396013"/>
            <a:chExt cx="7632853" cy="5882303"/>
          </a:xfrm>
        </p:grpSpPr>
        <p:sp>
          <p:nvSpPr>
            <p:cNvPr id="5" name="Полилиния 4"/>
            <p:cNvSpPr/>
            <p:nvPr/>
          </p:nvSpPr>
          <p:spPr>
            <a:xfrm>
              <a:off x="3930759" y="4798641"/>
              <a:ext cx="1905005" cy="1479675"/>
            </a:xfrm>
            <a:custGeom>
              <a:avLst/>
              <a:gdLst>
                <a:gd name="connsiteX0" fmla="*/ 0 w 1400956"/>
                <a:gd name="connsiteY0" fmla="*/ 0 h 1400956"/>
                <a:gd name="connsiteX1" fmla="*/ 1400956 w 1400956"/>
                <a:gd name="connsiteY1" fmla="*/ 0 h 1400956"/>
                <a:gd name="connsiteX2" fmla="*/ 1400956 w 1400956"/>
                <a:gd name="connsiteY2" fmla="*/ 1400956 h 1400956"/>
                <a:gd name="connsiteX3" fmla="*/ 0 w 1400956"/>
                <a:gd name="connsiteY3" fmla="*/ 1400956 h 1400956"/>
                <a:gd name="connsiteX4" fmla="*/ 0 w 1400956"/>
                <a:gd name="connsiteY4" fmla="*/ 0 h 14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956" h="1400956">
                  <a:moveTo>
                    <a:pt x="0" y="0"/>
                  </a:moveTo>
                  <a:lnTo>
                    <a:pt x="1400956" y="0"/>
                  </a:lnTo>
                  <a:lnTo>
                    <a:pt x="1400956" y="1400956"/>
                  </a:lnTo>
                  <a:lnTo>
                    <a:pt x="0" y="14009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У</a:t>
              </a: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знает о патриотическом воспитании в РФ актуальную информацию</a:t>
              </a:r>
              <a:endParaRPr lang="ru-RU" sz="1400" kern="120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084168" y="3420349"/>
              <a:ext cx="1872211" cy="1575678"/>
            </a:xfrm>
            <a:custGeom>
              <a:avLst/>
              <a:gdLst>
                <a:gd name="connsiteX0" fmla="*/ 0 w 1400956"/>
                <a:gd name="connsiteY0" fmla="*/ 0 h 1400956"/>
                <a:gd name="connsiteX1" fmla="*/ 1400956 w 1400956"/>
                <a:gd name="connsiteY1" fmla="*/ 0 h 1400956"/>
                <a:gd name="connsiteX2" fmla="*/ 1400956 w 1400956"/>
                <a:gd name="connsiteY2" fmla="*/ 1400956 h 1400956"/>
                <a:gd name="connsiteX3" fmla="*/ 0 w 1400956"/>
                <a:gd name="connsiteY3" fmla="*/ 1400956 h 1400956"/>
                <a:gd name="connsiteX4" fmla="*/ 0 w 1400956"/>
                <a:gd name="connsiteY4" fmla="*/ 0 h 14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956" h="1400956">
                  <a:moveTo>
                    <a:pt x="0" y="0"/>
                  </a:moveTo>
                  <a:lnTo>
                    <a:pt x="1400956" y="0"/>
                  </a:lnTo>
                  <a:lnTo>
                    <a:pt x="1400956" y="1400956"/>
                  </a:lnTo>
                  <a:lnTo>
                    <a:pt x="0" y="14009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П</a:t>
              </a: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роходит </a:t>
              </a:r>
              <a:r>
                <a:rPr lang="ru-RU" sz="1400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моок</a:t>
              </a: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  «Гражданско-патриотическое воспитание молодежи»</a:t>
              </a:r>
              <a:endParaRPr lang="ru-RU" sz="1400" kern="120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935425" y="396013"/>
              <a:ext cx="2140631" cy="1603273"/>
            </a:xfrm>
            <a:custGeom>
              <a:avLst/>
              <a:gdLst>
                <a:gd name="connsiteX0" fmla="*/ 0 w 1400956"/>
                <a:gd name="connsiteY0" fmla="*/ 0 h 1400956"/>
                <a:gd name="connsiteX1" fmla="*/ 1400956 w 1400956"/>
                <a:gd name="connsiteY1" fmla="*/ 0 h 1400956"/>
                <a:gd name="connsiteX2" fmla="*/ 1400956 w 1400956"/>
                <a:gd name="connsiteY2" fmla="*/ 1400956 h 1400956"/>
                <a:gd name="connsiteX3" fmla="*/ 0 w 1400956"/>
                <a:gd name="connsiteY3" fmla="*/ 1400956 h 1400956"/>
                <a:gd name="connsiteX4" fmla="*/ 0 w 1400956"/>
                <a:gd name="connsiteY4" fmla="*/ 0 h 14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956" h="1400956">
                  <a:moveTo>
                    <a:pt x="0" y="0"/>
                  </a:moveTo>
                  <a:lnTo>
                    <a:pt x="1400956" y="0"/>
                  </a:lnTo>
                  <a:lnTo>
                    <a:pt x="1400956" y="1400956"/>
                  </a:lnTo>
                  <a:lnTo>
                    <a:pt x="0" y="14009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р</a:t>
              </a: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еализует план патриотических мероприятий в  школе, так как это интересно ученикам</a:t>
              </a:r>
              <a:endParaRPr lang="ru-RU" sz="1400" kern="120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23526" y="828061"/>
              <a:ext cx="2016226" cy="1608020"/>
            </a:xfrm>
            <a:custGeom>
              <a:avLst/>
              <a:gdLst>
                <a:gd name="connsiteX0" fmla="*/ 0 w 1400956"/>
                <a:gd name="connsiteY0" fmla="*/ 0 h 1400956"/>
                <a:gd name="connsiteX1" fmla="*/ 1400956 w 1400956"/>
                <a:gd name="connsiteY1" fmla="*/ 0 h 1400956"/>
                <a:gd name="connsiteX2" fmla="*/ 1400956 w 1400956"/>
                <a:gd name="connsiteY2" fmla="*/ 1400956 h 1400956"/>
                <a:gd name="connsiteX3" fmla="*/ 0 w 1400956"/>
                <a:gd name="connsiteY3" fmla="*/ 1400956 h 1400956"/>
                <a:gd name="connsiteX4" fmla="*/ 0 w 1400956"/>
                <a:gd name="connsiteY4" fmla="*/ 0 h 14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956" h="1400956">
                  <a:moveTo>
                    <a:pt x="0" y="0"/>
                  </a:moveTo>
                  <a:lnTo>
                    <a:pt x="1400956" y="0"/>
                  </a:lnTo>
                  <a:lnTo>
                    <a:pt x="1400956" y="1400956"/>
                  </a:lnTo>
                  <a:lnTo>
                    <a:pt x="0" y="14009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м</a:t>
              </a: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ожет ответить ученикам на вопросы о патриотическом воспитании в РФ</a:t>
              </a:r>
              <a:endParaRPr lang="ru-RU" sz="1400" kern="120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6654" y="2955497"/>
              <a:ext cx="1575065" cy="1400956"/>
            </a:xfrm>
            <a:custGeom>
              <a:avLst/>
              <a:gdLst>
                <a:gd name="connsiteX0" fmla="*/ 0 w 1400956"/>
                <a:gd name="connsiteY0" fmla="*/ 0 h 1400956"/>
                <a:gd name="connsiteX1" fmla="*/ 1400956 w 1400956"/>
                <a:gd name="connsiteY1" fmla="*/ 0 h 1400956"/>
                <a:gd name="connsiteX2" fmla="*/ 1400956 w 1400956"/>
                <a:gd name="connsiteY2" fmla="*/ 1400956 h 1400956"/>
                <a:gd name="connsiteX3" fmla="*/ 0 w 1400956"/>
                <a:gd name="connsiteY3" fmla="*/ 1400956 h 1400956"/>
                <a:gd name="connsiteX4" fmla="*/ 0 w 1400956"/>
                <a:gd name="connsiteY4" fmla="*/ 0 h 14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956" h="1400956">
                  <a:moveTo>
                    <a:pt x="0" y="0"/>
                  </a:moveTo>
                  <a:lnTo>
                    <a:pt x="1400956" y="0"/>
                  </a:lnTo>
                  <a:lnTo>
                    <a:pt x="1400956" y="1400956"/>
                  </a:lnTo>
                  <a:lnTo>
                    <a:pt x="0" y="14009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с</a:t>
              </a: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 учениками участвует в конкурсах «Живой истории»</a:t>
              </a:r>
              <a:endParaRPr lang="ru-RU" sz="1400" kern="120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70846" y="4572477"/>
              <a:ext cx="1688986" cy="1636098"/>
            </a:xfrm>
            <a:custGeom>
              <a:avLst/>
              <a:gdLst>
                <a:gd name="connsiteX0" fmla="*/ 0 w 1400956"/>
                <a:gd name="connsiteY0" fmla="*/ 0 h 1400956"/>
                <a:gd name="connsiteX1" fmla="*/ 1400956 w 1400956"/>
                <a:gd name="connsiteY1" fmla="*/ 0 h 1400956"/>
                <a:gd name="connsiteX2" fmla="*/ 1400956 w 1400956"/>
                <a:gd name="connsiteY2" fmla="*/ 1400956 h 1400956"/>
                <a:gd name="connsiteX3" fmla="*/ 0 w 1400956"/>
                <a:gd name="connsiteY3" fmla="*/ 1400956 h 1400956"/>
                <a:gd name="connsiteX4" fmla="*/ 0 w 1400956"/>
                <a:gd name="connsiteY4" fmla="*/ 0 h 14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956" h="1400956">
                  <a:moveTo>
                    <a:pt x="0" y="0"/>
                  </a:moveTo>
                  <a:lnTo>
                    <a:pt x="1400956" y="0"/>
                  </a:lnTo>
                  <a:lnTo>
                    <a:pt x="1400956" y="1400956"/>
                  </a:lnTo>
                  <a:lnTo>
                    <a:pt x="0" y="14009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с</a:t>
              </a: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 помощью фильмов «Живой истории» проводит уроки истории,</a:t>
              </a:r>
              <a:b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</a:br>
              <a:r>
                <a:rPr lang="ru-RU" sz="1400" kern="120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on Neue" pitchFamily="34" charset="0"/>
                </a:rPr>
                <a:t>классные часы</a:t>
              </a:r>
              <a:endParaRPr lang="ru-RU" sz="1400" kern="1200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67744" y="2348880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Школьный учитель</a:t>
            </a:r>
            <a:endParaRPr lang="ru-RU" sz="2000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845331" y="5491431"/>
            <a:ext cx="814901" cy="601865"/>
          </a:xfrm>
          <a:prstGeom prst="straightConnector1">
            <a:avLst/>
          </a:prstGeom>
          <a:ln w="38100">
            <a:solidFill>
              <a:srgbClr val="FF1F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059832" y="6237312"/>
            <a:ext cx="880495" cy="0"/>
          </a:xfrm>
          <a:prstGeom prst="straightConnector1">
            <a:avLst/>
          </a:prstGeom>
          <a:ln w="38100">
            <a:solidFill>
              <a:srgbClr val="FF1F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370846" y="4827538"/>
            <a:ext cx="202501" cy="404590"/>
          </a:xfrm>
          <a:prstGeom prst="straightConnector1">
            <a:avLst/>
          </a:prstGeom>
          <a:ln w="38100">
            <a:solidFill>
              <a:srgbClr val="FF1F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225423" y="2884898"/>
            <a:ext cx="0" cy="832134"/>
          </a:xfrm>
          <a:prstGeom prst="straightConnector1">
            <a:avLst/>
          </a:prstGeom>
          <a:ln w="38100">
            <a:solidFill>
              <a:srgbClr val="FF1F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903194" y="1579240"/>
            <a:ext cx="796598" cy="193576"/>
          </a:xfrm>
          <a:prstGeom prst="straightConnector1">
            <a:avLst/>
          </a:prstGeom>
          <a:ln w="38100">
            <a:solidFill>
              <a:srgbClr val="FF1F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964523" y="1640680"/>
            <a:ext cx="831795" cy="204144"/>
          </a:xfrm>
          <a:prstGeom prst="straightConnector1">
            <a:avLst/>
          </a:prstGeom>
          <a:ln w="38100">
            <a:solidFill>
              <a:srgbClr val="FF1F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4392" y="1470843"/>
            <a:ext cx="32580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Повышает </a:t>
            </a:r>
            <a:r>
              <a:rPr lang="ru-RU" sz="220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свою квалификацию, становится </a:t>
            </a:r>
            <a:r>
              <a:rPr lang="ru-RU" sz="22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ценнее </a:t>
            </a:r>
            <a:r>
              <a:rPr lang="ru-RU" sz="220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для своей страны, как специалист по </a:t>
            </a:r>
            <a:r>
              <a:rPr lang="ru-RU" sz="22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актуальному </a:t>
            </a:r>
            <a:r>
              <a:rPr lang="ru-RU" sz="220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направлению</a:t>
            </a:r>
            <a:endParaRPr lang="ru-RU" sz="2200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0626" y="4017258"/>
            <a:ext cx="447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1.</a:t>
            </a:r>
            <a:endParaRPr lang="ru-RU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3767" y="5301208"/>
            <a:ext cx="56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2.</a:t>
            </a:r>
            <a:endParaRPr lang="ru-RU" sz="4000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8757" y="5025370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3.</a:t>
            </a:r>
            <a:endParaRPr lang="ru-RU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24" y="3441194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4.</a:t>
            </a:r>
            <a:endParaRPr lang="ru-RU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1" y="1424970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5.</a:t>
            </a:r>
            <a:endParaRPr lang="ru-RU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pic>
        <p:nvPicPr>
          <p:cNvPr id="24" name="Picture 1" descr="C:\Users\Пользователь\Dropbox\МООК Паториотическое воспитание\учите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020" y="2780928"/>
            <a:ext cx="1907012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771800" y="992922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1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6.</a:t>
            </a:r>
            <a:endParaRPr lang="ru-RU" dirty="0">
              <a:solidFill>
                <a:srgbClr val="FF1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1520" y="1268760"/>
            <a:ext cx="8676456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861" y="-126687"/>
            <a:ext cx="8704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Формирование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системы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Neue" pitchFamily="34" charset="0"/>
              </a:rPr>
              <a:t>патриотического воспитания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575</Words>
  <Application>Microsoft Office PowerPoint</Application>
  <PresentationFormat>Экран (4:3)</PresentationFormat>
  <Paragraphs>106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Всероссийский студенческий патриотический проект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студенческий патриотический проект «Живая истоЯия</dc:title>
  <dc:creator>Пользователь</dc:creator>
  <cp:lastModifiedBy>1</cp:lastModifiedBy>
  <cp:revision>66</cp:revision>
  <dcterms:created xsi:type="dcterms:W3CDTF">2016-07-01T09:02:59Z</dcterms:created>
  <dcterms:modified xsi:type="dcterms:W3CDTF">2016-07-03T18:54:24Z</dcterms:modified>
</cp:coreProperties>
</file>