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86" r:id="rId2"/>
    <p:sldId id="256" r:id="rId3"/>
    <p:sldId id="285" r:id="rId4"/>
    <p:sldId id="289" r:id="rId5"/>
    <p:sldId id="290" r:id="rId6"/>
    <p:sldId id="287" r:id="rId7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60" y="72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318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9318" y="0"/>
            <a:ext cx="3280318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318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9318" y="10157402"/>
            <a:ext cx="3280318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313359A-51BE-4F15-88E1-30BC16763436}" type="slidenum">
              <a:t>‹#›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Segoe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187916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601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318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9318" y="0"/>
            <a:ext cx="3280318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318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9318" y="10157402"/>
            <a:ext cx="3280318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E7282C75-4623-4B19-B49B-999A02112DE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557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ru-RU" sz="2000" b="0" i="0" u="none" strike="noStrike" kern="1200" cap="none" spc="0" baseline="0">
        <a:solidFill>
          <a:srgbClr val="000000"/>
        </a:solidFill>
        <a:uFillTx/>
        <a:latin typeface="Liberation Sans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ru-RU"/>
              <a:t>2019</a:t>
            </a:r>
          </a:p>
        </p:txBody>
      </p:sp>
      <p:sp>
        <p:nvSpPr>
          <p:cNvPr id="4" name="Номер слайда 3"/>
          <p:cNvSpPr txBox="1"/>
          <p:nvPr/>
        </p:nvSpPr>
        <p:spPr>
          <a:xfrm>
            <a:off x="4279318" y="10157402"/>
            <a:ext cx="3280318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6B562F7-60AA-4039-BA67-15BC61280A08}" type="slidenum">
              <a:t>1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9318" y="10157402"/>
            <a:ext cx="3280318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BB968A5-3D56-44C0-8007-E370E12184D0}" type="slidenum">
              <a:t>2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pPr lvl="0"/>
            <a:r>
              <a:rPr lang="ru-RU"/>
              <a:t>ВОПРОСЫ ИСТОРИИ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ru-RU"/>
              <a:t>РЕАБИЛИТАЦИЯ</a:t>
            </a:r>
          </a:p>
        </p:txBody>
      </p:sp>
      <p:sp>
        <p:nvSpPr>
          <p:cNvPr id="4" name="Номер слайда 3"/>
          <p:cNvSpPr txBox="1"/>
          <p:nvPr/>
        </p:nvSpPr>
        <p:spPr>
          <a:xfrm>
            <a:off x="4279318" y="10157402"/>
            <a:ext cx="3280318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948F132-6348-49C5-8F75-2298D6921B91}" type="slidenum">
              <a:t>3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ru-RU"/>
              <a:t>СХ в реабилитации женщин с раком молочной железы</a:t>
            </a:r>
          </a:p>
        </p:txBody>
      </p:sp>
      <p:sp>
        <p:nvSpPr>
          <p:cNvPr id="4" name="Номер слайда 3"/>
          <p:cNvSpPr txBox="1"/>
          <p:nvPr/>
        </p:nvSpPr>
        <p:spPr>
          <a:xfrm>
            <a:off x="4279318" y="10157402"/>
            <a:ext cx="3280318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25EC893-E69D-42A3-A9E8-0E05C877B813}" type="slidenum">
              <a:t>4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 txBox="1"/>
          <p:nvPr/>
        </p:nvSpPr>
        <p:spPr>
          <a:xfrm>
            <a:off x="4279318" y="10157402"/>
            <a:ext cx="3280318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722A6CC-EB06-46D7-8B50-F646DB3FED99}" type="slidenum">
              <a:t>6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262563"/>
            <a:ext cx="10080625" cy="3297112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0080625" cy="426256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923682"/>
            <a:ext cx="10080625" cy="251989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763924"/>
            <a:ext cx="10080625" cy="562775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4757" y="5569496"/>
            <a:ext cx="6214412" cy="972373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B5F2B56-9073-4C11-B0AE-9ED65771067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1327" y="3452770"/>
            <a:ext cx="7910326" cy="1976635"/>
          </a:xfrm>
          <a:effectLst/>
        </p:spPr>
        <p:txBody>
          <a:bodyPr>
            <a:noAutofit/>
          </a:bodyPr>
          <a:lstStyle>
            <a:lvl1pPr marL="705560" indent="-503972"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00130" y="806364"/>
            <a:ext cx="7056438" cy="383023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7082120-DE7A-4F77-BB28-BB1479DDE1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71938" y="415041"/>
            <a:ext cx="2268141" cy="577429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64604" y="806365"/>
            <a:ext cx="5323954" cy="539553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7650097-E54E-422F-8CF4-9BC95D0F1A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598B291-3744-4766-BAD7-ABD2907F374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260078" y="806366"/>
            <a:ext cx="7056438" cy="383023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262563"/>
            <a:ext cx="10080625" cy="3297112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0080625" cy="426256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923682"/>
            <a:ext cx="10080625" cy="251989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763924"/>
            <a:ext cx="10080625" cy="562775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1456" y="2394942"/>
            <a:ext cx="6577835" cy="2671290"/>
          </a:xfrm>
          <a:effectLst/>
        </p:spPr>
        <p:txBody>
          <a:bodyPr anchor="b"/>
          <a:lstStyle>
            <a:lvl1pPr algn="r">
              <a:defRPr sz="51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9597" y="5078928"/>
            <a:ext cx="6582055" cy="920940"/>
          </a:xfrm>
        </p:spPr>
        <p:txBody>
          <a:bodyPr anchor="t"/>
          <a:lstStyle>
            <a:lvl1pPr marL="0" indent="0" algn="r">
              <a:buNone/>
              <a:defRPr sz="2200">
                <a:solidFill>
                  <a:schemeClr val="tx2"/>
                </a:solidFill>
              </a:defRPr>
            </a:lvl1pPr>
            <a:lvl2pPr marL="5039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276DBB3-3226-4B4B-9D10-4B83AD3627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336FC54-BA6B-4564-A1EF-1A90D0914B3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60077" y="806364"/>
            <a:ext cx="3689509" cy="383023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20957" y="806366"/>
            <a:ext cx="3689509" cy="383023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0078" y="806365"/>
            <a:ext cx="3689509" cy="705219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6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4902" y="1543601"/>
            <a:ext cx="3689509" cy="302387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3328" y="806365"/>
            <a:ext cx="3689509" cy="705219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6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marL="0" lvl="0" indent="0" algn="ctr" defTabSz="1007943" rtl="0" eaLnBrk="1" latinLnBrk="0" hangingPunct="1">
              <a:spcBef>
                <a:spcPct val="20000"/>
              </a:spcBef>
              <a:spcAft>
                <a:spcPts val="331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7" y="1542174"/>
            <a:ext cx="3689509" cy="302387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4A419A2-044A-451D-8523-17CBD0951A4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B92983F-4E3C-4376-946D-22FC26A983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748DA53-C5E6-459D-BC83-95BE1D6F72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045" y="2435896"/>
            <a:ext cx="4008531" cy="1387255"/>
          </a:xfrm>
          <a:effectLst/>
        </p:spPr>
        <p:txBody>
          <a:bodyPr anchor="b">
            <a:noAutofit/>
          </a:bodyPr>
          <a:lstStyle>
            <a:lvl1pPr marL="251986" indent="-251986" algn="l">
              <a:defRPr sz="31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4032" y="806366"/>
            <a:ext cx="4428557" cy="5395533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5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5956" y="3855679"/>
            <a:ext cx="3735762" cy="2358422"/>
          </a:xfrm>
        </p:spPr>
        <p:txBody>
          <a:bodyPr/>
          <a:lstStyle>
            <a:lvl1pPr marL="0" indent="0">
              <a:buNone/>
              <a:defRPr sz="15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2D06146-CC2C-4F32-B779-F82D790FA7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262563"/>
            <a:ext cx="10080625" cy="3297112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0080625" cy="426256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923682"/>
            <a:ext cx="10080625" cy="251989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763924"/>
            <a:ext cx="10080625" cy="562775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33570" y="1259946"/>
            <a:ext cx="4536281" cy="3447827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200"/>
            </a:lvl1pPr>
            <a:lvl2pPr marL="503972" indent="0">
              <a:buNone/>
              <a:defRPr sz="3100"/>
            </a:lvl2pPr>
            <a:lvl3pPr marL="1007943" indent="0">
              <a:buNone/>
              <a:defRPr sz="2600"/>
            </a:lvl3pPr>
            <a:lvl4pPr marL="1511915" indent="0">
              <a:buNone/>
              <a:defRPr sz="2200"/>
            </a:lvl4pPr>
            <a:lvl5pPr marL="2015886" indent="0">
              <a:buNone/>
              <a:defRPr sz="2200"/>
            </a:lvl5pPr>
            <a:lvl6pPr marL="2519858" indent="0">
              <a:buNone/>
              <a:defRPr sz="2200"/>
            </a:lvl6pPr>
            <a:lvl7pPr marL="3023829" indent="0">
              <a:buNone/>
              <a:defRPr sz="2200"/>
            </a:lvl7pPr>
            <a:lvl8pPr marL="3527801" indent="0">
              <a:buNone/>
              <a:defRPr sz="2200"/>
            </a:lvl8pPr>
            <a:lvl9pPr marL="4031772" indent="0">
              <a:buNone/>
              <a:defRPr sz="2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7810" y="1113874"/>
            <a:ext cx="4072504" cy="2384329"/>
          </a:xfrm>
        </p:spPr>
        <p:txBody>
          <a:bodyPr anchor="b"/>
          <a:lstStyle>
            <a:lvl1pPr marL="201589" indent="-201589">
              <a:buFont typeface="Georgia" pitchFamily="18" charset="0"/>
              <a:buChar char="*"/>
              <a:defRPr sz="18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22A1524-D11E-4938-8E8A-4FD7AD6D199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763" y="4921197"/>
            <a:ext cx="7037407" cy="1259946"/>
          </a:xfrm>
        </p:spPr>
        <p:txBody>
          <a:bodyPr anchor="b">
            <a:noAutofit/>
          </a:bodyPr>
          <a:lstStyle>
            <a:lvl1pPr algn="l">
              <a:defRPr sz="51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627758"/>
            <a:ext cx="10080625" cy="1931917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0080625" cy="562775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4153857"/>
            <a:ext cx="10080625" cy="251989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763924"/>
            <a:ext cx="10080625" cy="562775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76977" y="4819505"/>
            <a:ext cx="7179591" cy="1259946"/>
          </a:xfrm>
          <a:prstGeom prst="rect">
            <a:avLst/>
          </a:prstGeom>
          <a:effectLst/>
        </p:spPr>
        <p:txBody>
          <a:bodyPr vert="horz" lIns="100794" tIns="50397" rIns="100794" bIns="50397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0078" y="807181"/>
            <a:ext cx="7056438" cy="3830235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04422" y="6803708"/>
            <a:ext cx="2772172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4031" y="6803708"/>
            <a:ext cx="3696230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00260" y="6803708"/>
            <a:ext cx="2016125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fld id="{BBA7A518-27AC-4D79-A1F3-C2634BD44D6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52780" indent="-352780" algn="r" defTabSz="1007943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51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1986" indent="-201589" algn="l" defTabSz="1007943" rtl="0" eaLnBrk="1" latinLnBrk="0" hangingPunct="1">
        <a:spcBef>
          <a:spcPct val="20000"/>
        </a:spcBef>
        <a:spcAft>
          <a:spcPts val="33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04766" indent="-201589" algn="l" defTabSz="1007943" rtl="0" eaLnBrk="1" latinLnBrk="0" hangingPunct="1">
        <a:spcBef>
          <a:spcPct val="20000"/>
        </a:spcBef>
        <a:spcAft>
          <a:spcPts val="33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7149" indent="-201589" algn="l" defTabSz="1007943" rtl="0" eaLnBrk="1" latinLnBrk="0" hangingPunct="1">
        <a:spcBef>
          <a:spcPct val="20000"/>
        </a:spcBef>
        <a:spcAft>
          <a:spcPts val="33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9532" indent="-201589" algn="l" defTabSz="1007943" rtl="0" eaLnBrk="1" latinLnBrk="0" hangingPunct="1">
        <a:spcBef>
          <a:spcPct val="20000"/>
        </a:spcBef>
        <a:spcAft>
          <a:spcPts val="33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32074" indent="-201589" algn="l" defTabSz="1007943" rtl="0" eaLnBrk="1" latinLnBrk="0" hangingPunct="1">
        <a:spcBef>
          <a:spcPct val="20000"/>
        </a:spcBef>
        <a:spcAft>
          <a:spcPts val="33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34456" indent="-201589" algn="l" defTabSz="1007943" rtl="0" eaLnBrk="1" latinLnBrk="0" hangingPunct="1">
        <a:spcBef>
          <a:spcPct val="20000"/>
        </a:spcBef>
        <a:spcAft>
          <a:spcPts val="33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167078" indent="-201589" algn="l" defTabSz="1007943" rtl="0" eaLnBrk="1" latinLnBrk="0" hangingPunct="1">
        <a:spcBef>
          <a:spcPct val="20000"/>
        </a:spcBef>
        <a:spcAft>
          <a:spcPts val="33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19858" indent="-201589" algn="l" defTabSz="1007943" rtl="0" eaLnBrk="1" latinLnBrk="0" hangingPunct="1">
        <a:spcBef>
          <a:spcPct val="20000"/>
        </a:spcBef>
        <a:spcAft>
          <a:spcPts val="33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852479" indent="-201589" algn="l" defTabSz="1007943" rtl="0" eaLnBrk="1" latinLnBrk="0" hangingPunct="1">
        <a:spcBef>
          <a:spcPct val="20000"/>
        </a:spcBef>
        <a:spcAft>
          <a:spcPts val="33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111/ecc.1313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"/>
          <p:cNvSpPr/>
          <p:nvPr/>
        </p:nvSpPr>
        <p:spPr>
          <a:xfrm>
            <a:off x="575815" y="251441"/>
            <a:ext cx="9073005" cy="104797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</a:rPr>
              <a:t>«Актуальные вопросы популяризации </a:t>
            </a:r>
            <a:endParaRPr lang="ru-RU" sz="1600" b="0" i="0" u="none" strike="noStrike" kern="1200" cap="none" spc="0" baseline="0" dirty="0" smtClean="0">
              <a:solidFill>
                <a:srgbClr val="000000"/>
              </a:solidFill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</a:rPr>
              <a:t>физической культуры и спорта, здорового образа жизни среди детей, </a:t>
            </a:r>
            <a:endParaRPr lang="ru-RU" sz="1600" b="0" i="0" u="none" strike="noStrike" kern="1200" cap="none" spc="0" baseline="0" dirty="0" smtClean="0">
              <a:solidFill>
                <a:srgbClr val="000000"/>
              </a:solidFill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</a:rPr>
              <a:t>подростков и молодежи Костромской области»</a:t>
            </a:r>
            <a:endParaRPr lang="ru-RU" sz="16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3"/>
          <p:cNvSpPr/>
          <p:nvPr/>
        </p:nvSpPr>
        <p:spPr>
          <a:xfrm>
            <a:off x="1943968" y="2267666"/>
            <a:ext cx="5615705" cy="64633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1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Северная (скандинавская ходьба) как средство реабилитации пациенток с РМЖ</a:t>
            </a:r>
            <a:endParaRPr lang="ru-RU" sz="1800" b="1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Прямоугольник 4"/>
          <p:cNvSpPr/>
          <p:nvPr/>
        </p:nvSpPr>
        <p:spPr>
          <a:xfrm>
            <a:off x="6491883" y="3595173"/>
            <a:ext cx="3156938" cy="64633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Антипина Надежда Анатольевна, к.п.н.</a:t>
            </a: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Прямоугольник 5"/>
          <p:cNvSpPr/>
          <p:nvPr/>
        </p:nvSpPr>
        <p:spPr>
          <a:xfrm>
            <a:off x="4751816" y="4355899"/>
            <a:ext cx="4536960" cy="58785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lnSpc>
                <a:spcPct val="115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i="1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Координатор программы «Женское здоровье» - Кострома, </a:t>
            </a:r>
            <a:r>
              <a:rPr lang="ru-RU" sz="1400" i="1" dirty="0" err="1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к.п.н</a:t>
            </a:r>
            <a:r>
              <a:rPr lang="ru-RU" sz="1400" i="1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 </a:t>
            </a:r>
            <a:endParaRPr lang="ru-RU" sz="1400" b="0" i="1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sp>
        <p:nvSpPr>
          <p:cNvPr id="6" name="Прямоугольник 6"/>
          <p:cNvSpPr/>
          <p:nvPr/>
        </p:nvSpPr>
        <p:spPr>
          <a:xfrm rot="10800009" flipV="1">
            <a:off x="4392238" y="6257440"/>
            <a:ext cx="1512170" cy="64633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</a:rPr>
              <a:t>Кострома </a:t>
            </a:r>
            <a:r>
              <a:rPr lang="ru-RU" sz="16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</a:rPr>
              <a:t>2019</a:t>
            </a:r>
            <a:endParaRPr lang="ru-RU" sz="16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771" y="1187549"/>
            <a:ext cx="7704853" cy="540865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Calibri"/>
                <a:cs typeface="Times New Roman"/>
              </a:rPr>
              <a:t>История СХ насчитывает около 80 лет.</a:t>
            </a:r>
            <a:endParaRPr lang="ru-RU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Calibri"/>
              <a:cs typeface="Times New Roman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Calibri"/>
                <a:cs typeface="Times New Roman"/>
              </a:rPr>
              <a:t>Впервые практиковали лыжники в 30-е годы  для тренировок в теплое время года</a:t>
            </a:r>
            <a:endParaRPr lang="ru-RU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Calibri"/>
              <a:cs typeface="Times New Roman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Calibri"/>
                <a:cs typeface="Times New Roman"/>
              </a:rPr>
              <a:t>Массовое распространение СХ в Европе получила в 80-е годы. </a:t>
            </a:r>
            <a:endParaRPr lang="ru-RU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Calibri"/>
              <a:cs typeface="Times New Roman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Calibri"/>
                <a:cs typeface="Times New Roman"/>
              </a:rPr>
              <a:t>В европейских странах каждый пятый житель практикует ходьбу с палками</a:t>
            </a:r>
            <a:endParaRPr lang="ru-RU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Calibri"/>
              <a:cs typeface="Times New Roman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Calibri"/>
                <a:cs typeface="Times New Roman"/>
              </a:rPr>
              <a:t>СХ входит в программы реабилитации крупнейших медицинских и </a:t>
            </a: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Calibri"/>
                <a:cs typeface="Times New Roman"/>
              </a:rPr>
              <a:t>wellness</a:t>
            </a:r>
            <a:r>
              <a: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Calibri"/>
                <a:cs typeface="Times New Roman"/>
              </a:rPr>
              <a:t> центров Европы, по прежнему используется спортсменами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Calibri"/>
                <a:cs typeface="Times New Roman"/>
              </a:rPr>
              <a:t> </a:t>
            </a:r>
            <a:r>
              <a:rPr lang="ru-RU" sz="1800" b="1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Calibri"/>
                <a:cs typeface="Times New Roman"/>
              </a:rPr>
              <a:t>Россия:</a:t>
            </a:r>
            <a:r>
              <a: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Calibri"/>
                <a:cs typeface="Times New Roman"/>
              </a:rPr>
              <a:t> относительно новый, но динамично развивающийся вид фитнеса.</a:t>
            </a:r>
            <a:endParaRPr lang="ru-RU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Calibri"/>
              <a:cs typeface="Times New Roman"/>
            </a:endParaRPr>
          </a:p>
          <a:p>
            <a:pPr marL="285750" marR="0" lvl="0" indent="-28575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Calibri"/>
                <a:cs typeface="Times New Roman"/>
              </a:rPr>
              <a:t>В начале 21 века СХ представлена в наиболее современных реабилитационных клиниках, санаторно-курортных комплексах и фитнес-центрах</a:t>
            </a:r>
            <a:endParaRPr lang="ru-RU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Calibri"/>
              <a:cs typeface="Times New Roman"/>
            </a:endParaRP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Calibri"/>
                <a:cs typeface="Times New Roman"/>
              </a:rPr>
              <a:t>2010 открыта первая профессиональная школа «Школа скандинавской ходьбы» под руководством Н. Полетаевой: профессиональное обучение инструкторов, занятия для всех желающих</a:t>
            </a:r>
          </a:p>
          <a:p>
            <a:pPr marL="171450" marR="0" lvl="0" indent="-1714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Calibri"/>
                <a:cs typeface="Times New Roman"/>
              </a:rPr>
              <a:t>Фестиваль по северной (скандинавской) ходьбе Hordic-health  (14 сентября 2019 года, место проведения: Лефортово, г. Москва)</a:t>
            </a: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3771" y="0"/>
            <a:ext cx="5658069" cy="40011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ВОПРОСЫ</a:t>
            </a:r>
            <a:r>
              <a:rPr lang="ru-RU" sz="20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 ИСТОРИИ</a:t>
            </a:r>
            <a:r>
              <a:rPr lang="ru-RU" sz="20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: </a:t>
            </a: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1797" y="6662190"/>
            <a:ext cx="9000996" cy="64633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1" i="0" u="none" strike="noStrike" kern="1200" cap="none" spc="0" baseline="0" dirty="0">
                <a:solidFill>
                  <a:srgbClr val="333333"/>
                </a:solidFill>
                <a:uFillTx/>
                <a:latin typeface="Times New Roman" pitchFamily="18"/>
                <a:cs typeface="Times New Roman" pitchFamily="18"/>
              </a:rPr>
              <a:t>Преимущества СХ</a:t>
            </a:r>
            <a:r>
              <a:rPr lang="ru-RU" sz="1800" b="0" i="0" u="none" strike="noStrike" kern="1200" cap="none" spc="0" baseline="0" dirty="0">
                <a:solidFill>
                  <a:srgbClr val="333333"/>
                </a:solidFill>
                <a:uFillTx/>
                <a:latin typeface="Times New Roman" pitchFamily="18"/>
                <a:cs typeface="Times New Roman" pitchFamily="18"/>
              </a:rPr>
              <a:t>: легко обучиться, не требуется дорогостоящее оборудование, возможны как групповые, так и индивидуальные занятия.</a:t>
            </a:r>
            <a:endParaRPr lang="ru-RU" sz="1800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3771" y="400114"/>
            <a:ext cx="9505059" cy="64633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1" i="0" u="none" strike="noStrike" kern="1200" cap="none" spc="0" baseline="0" dirty="0">
                <a:solidFill>
                  <a:srgbClr val="3A3F46"/>
                </a:solidFill>
                <a:uFillTx/>
                <a:latin typeface="Times New Roman" pitchFamily="18"/>
                <a:ea typeface="Times New Roman"/>
                <a:cs typeface="Times New Roman" pitchFamily="18"/>
              </a:rPr>
              <a:t>Скандинавская ходьба — вид аэробной активности с определенной методикой проведения занятий и техникой ходьбы при помощи специально разработанных палок</a:t>
            </a:r>
            <a:endParaRPr lang="ru-RU" sz="1800" b="1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pic>
        <p:nvPicPr>
          <p:cNvPr id="6" name="Picture 2" descr="https://cdn1.ozone.ru/multimedia/c1200/102031748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8582362">
            <a:off x="7249383" y="3229717"/>
            <a:ext cx="2768735" cy="19588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71762" y="683495"/>
            <a:ext cx="9577059" cy="2031321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1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Calibri"/>
                <a:cs typeface="Times New Roman"/>
              </a:rPr>
              <a:t>Реабилитация </a:t>
            </a:r>
            <a:r>
              <a: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Calibri"/>
                <a:cs typeface="Times New Roman"/>
              </a:rPr>
              <a:t>– это восстановление здоровья, функционального состояния и трудоспособности, нарушенных, болезнями, травмами или физическими, химическими факторами.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Times New Roman"/>
              <a:ea typeface="Calibri"/>
              <a:cs typeface="Times New Roman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1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Calibri"/>
                <a:cs typeface="Times New Roman"/>
              </a:rPr>
              <a:t>Реабилитаци</a:t>
            </a:r>
            <a:r>
              <a: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Calibri"/>
                <a:cs typeface="Times New Roman"/>
              </a:rPr>
              <a:t>я (по ВОЗ) – совокупность мероприятий, призванных обеспечить лицам с нарушениями функций в результате болезней, травм и врожденных дефектов, приспособление к новым условиям жизни в обществе, в котором они живут.</a:t>
            </a:r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6"/>
          <p:cNvSpPr/>
          <p:nvPr/>
        </p:nvSpPr>
        <p:spPr>
          <a:xfrm rot="10800009" flipV="1">
            <a:off x="215761" y="2936119"/>
            <a:ext cx="4032458" cy="230832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1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Calibri"/>
                <a:cs typeface="Times New Roman"/>
              </a:rPr>
              <a:t>Виды реабилитации:</a:t>
            </a:r>
            <a:endParaRPr lang="ru-RU" sz="1400" b="1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Calibri"/>
                <a:cs typeface="Times New Roman"/>
              </a:rPr>
              <a:t>1. Медицинская реабилитация.</a:t>
            </a:r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Calibri"/>
                <a:cs typeface="Times New Roman"/>
              </a:rPr>
              <a:t>2. Физическая реабилитация.</a:t>
            </a:r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Calibri"/>
                <a:cs typeface="Times New Roman"/>
              </a:rPr>
              <a:t>3. Психологическая реабилитация.</a:t>
            </a:r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Calibri"/>
                <a:cs typeface="Times New Roman"/>
              </a:rPr>
              <a:t>4. Социальная (бытовая) реабилитация.</a:t>
            </a:r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Calibri"/>
                <a:cs typeface="Times New Roman"/>
              </a:rPr>
              <a:t>5. Трудовая (профессиональная) реабилитация</a:t>
            </a: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Прямоугольник 7"/>
          <p:cNvSpPr/>
          <p:nvPr/>
        </p:nvSpPr>
        <p:spPr>
          <a:xfrm rot="10800009" flipV="1">
            <a:off x="5256337" y="3067381"/>
            <a:ext cx="4392484" cy="363175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Calibri"/>
                <a:cs typeface="Times New Roman" pitchFamily="18"/>
              </a:rPr>
              <a:t>Воздействие СХ на здоровье: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Calibri"/>
                <a:cs typeface="Times New Roman" pitchFamily="18"/>
              </a:rPr>
              <a:t>работает более 90% всех  мышц тела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Calibri"/>
                <a:cs typeface="Times New Roman" pitchFamily="18"/>
              </a:rPr>
              <a:t>снижает нагрузку на колени и позвоночник, способствует укреплению сердечно-сосудистой и дыхательной систем, помогает исправить осанку, развивает чувство баланса и повышает выносливость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Calibri"/>
                <a:cs typeface="Times New Roman" pitchFamily="18"/>
              </a:rPr>
              <a:t>эффективное средство в решении проблемы борьбы с лишним весом (</a:t>
            </a:r>
            <a:r>
              <a:rPr lang="ru-RU" sz="1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Calibri"/>
                <a:cs typeface="Times New Roman" pitchFamily="18"/>
              </a:rPr>
              <a:t>сжигается на 46% больше калорий, чем при ходьбе без палок при одинаковой скорости ходьбы, </a:t>
            </a:r>
            <a:r>
              <a:rPr lang="ru-RU" sz="1400" b="0" i="1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Calibri"/>
                <a:cs typeface="Times New Roman" pitchFamily="18"/>
              </a:rPr>
              <a:t>институт </a:t>
            </a:r>
            <a:r>
              <a:rPr lang="en-US" sz="1400" b="0" i="1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Calibri"/>
                <a:cs typeface="Times New Roman" pitchFamily="18"/>
              </a:rPr>
              <a:t>Cooper</a:t>
            </a:r>
            <a:r>
              <a:rPr lang="ru-RU" sz="1400" b="0" i="1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Calibri"/>
                <a:cs typeface="Times New Roman" pitchFamily="18"/>
              </a:rPr>
              <a:t>,</a:t>
            </a:r>
            <a:r>
              <a:rPr lang="en-US" sz="1400" b="0" i="1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Calibri"/>
                <a:cs typeface="Times New Roman" pitchFamily="18"/>
              </a:rPr>
              <a:t> Dallas</a:t>
            </a:r>
            <a:r>
              <a:rPr lang="ru-RU" sz="1400" b="0" i="1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Calibri"/>
                <a:cs typeface="Times New Roman" pitchFamily="18"/>
              </a:rPr>
              <a:t>, США</a:t>
            </a:r>
            <a:r>
              <a:rPr lang="ru-RU" sz="1800" b="0" i="1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Calibri"/>
                <a:cs typeface="Times New Roman" pitchFamily="18"/>
              </a:rPr>
              <a:t>)</a:t>
            </a:r>
          </a:p>
        </p:txBody>
      </p:sp>
      <p:sp>
        <p:nvSpPr>
          <p:cNvPr id="5" name="Прямоугольник 8"/>
          <p:cNvSpPr/>
          <p:nvPr/>
        </p:nvSpPr>
        <p:spPr>
          <a:xfrm>
            <a:off x="71762" y="179441"/>
            <a:ext cx="9577059" cy="70788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РЕАБИЛИТАЦИЯ </a:t>
            </a:r>
            <a:r>
              <a:rPr lang="ru-RU" sz="20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(</a:t>
            </a:r>
            <a:r>
              <a: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habilis — «способность», rehabilis — «восстановление способности»)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000" b="1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sp>
        <p:nvSpPr>
          <p:cNvPr id="6" name="AutoShape 2" descr="Картинки по запросу &quot;логотип женское здоровье&quot;"/>
          <p:cNvSpPr/>
          <p:nvPr/>
        </p:nvSpPr>
        <p:spPr>
          <a:xfrm>
            <a:off x="155576" y="-144466"/>
            <a:ext cx="304796" cy="30479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AutoShape 4" descr="Картинки по запросу &quot;логотип женское здоровье&quot;"/>
          <p:cNvSpPr/>
          <p:nvPr/>
        </p:nvSpPr>
        <p:spPr>
          <a:xfrm>
            <a:off x="307979" y="7936"/>
            <a:ext cx="304796" cy="30479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9" name="Рисунок 8" descr="C:\Users\Андрей\AppData\Local\Microsoft\Windows\Temporary Internet Files\Content.Word\IMG_512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48" y="5244445"/>
            <a:ext cx="2295525" cy="19130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0800009" flipV="1">
            <a:off x="359789" y="169538"/>
            <a:ext cx="5616628" cy="273921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ea typeface="Times New Roman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 dirty="0">
              <a:solidFill>
                <a:srgbClr val="1F497D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1" i="0" u="none" strike="noStrike" kern="1200" cap="none" spc="0" baseline="0" dirty="0">
                <a:solidFill>
                  <a:srgbClr val="C00000"/>
                </a:solidFill>
                <a:uFillTx/>
                <a:latin typeface="Times New Roman" pitchFamily="18"/>
                <a:cs typeface="Times New Roman" pitchFamily="18"/>
              </a:rPr>
              <a:t>Щадящий вид активности.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ea typeface="Times New Roman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Times New Roman"/>
                <a:cs typeface="Times New Roman" pitchFamily="18"/>
              </a:rPr>
              <a:t>Основной </a:t>
            </a:r>
            <a:r>
              <a:rPr lang="ru-RU" sz="18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Times New Roman"/>
                <a:cs typeface="Times New Roman" pitchFamily="18"/>
              </a:rPr>
              <a:t>стратегией</a:t>
            </a:r>
            <a:r>
              <a:rPr lang="ru-RU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Times New Roman"/>
                <a:cs typeface="Times New Roman" pitchFamily="18"/>
              </a:rPr>
              <a:t> реабилитации женщин с раком молочной железы является </a:t>
            </a:r>
            <a:r>
              <a:rPr lang="ru-RU" sz="18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Times New Roman"/>
                <a:cs typeface="Times New Roman" pitchFamily="18"/>
              </a:rPr>
              <a:t>изменение привычек</a:t>
            </a:r>
            <a:r>
              <a:rPr lang="ru-RU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Times New Roman"/>
                <a:cs typeface="Times New Roman" pitchFamily="18"/>
              </a:rPr>
              <a:t>, причем физические упражнения служат фундаментальным инструментом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Times New Roman"/>
                <a:cs typeface="Times New Roman" pitchFamily="18"/>
              </a:rPr>
              <a:t> 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Times New Roman"/>
                <a:cs typeface="Times New Roman" pitchFamily="18"/>
              </a:rPr>
              <a:t>(</a:t>
            </a:r>
            <a:r>
              <a:rPr lang="ru-RU" sz="1400" b="0" i="0" u="none" strike="noStrike" kern="1200" cap="none" spc="0" baseline="0" dirty="0">
                <a:solidFill>
                  <a:srgbClr val="3A3F46"/>
                </a:solidFill>
                <a:uFillTx/>
                <a:latin typeface="Times New Roman" pitchFamily="18"/>
                <a:ea typeface="Times New Roman"/>
                <a:cs typeface="Times New Roman" pitchFamily="18"/>
              </a:rPr>
              <a:t>Университет </a:t>
            </a:r>
            <a:r>
              <a:rPr lang="ru-RU" sz="1400" b="0" i="0" u="none" strike="noStrike" kern="1200" cap="none" spc="0" baseline="0" dirty="0" err="1">
                <a:solidFill>
                  <a:srgbClr val="3A3F46"/>
                </a:solidFill>
                <a:uFillTx/>
                <a:latin typeface="Times New Roman" pitchFamily="18"/>
                <a:ea typeface="Times New Roman"/>
                <a:cs typeface="Times New Roman" pitchFamily="18"/>
              </a:rPr>
              <a:t>Виго</a:t>
            </a:r>
            <a:r>
              <a:rPr lang="ru-RU" sz="1400" b="0" i="0" u="none" strike="noStrike" kern="1200" cap="none" spc="0" baseline="0" dirty="0">
                <a:solidFill>
                  <a:srgbClr val="3A3F46"/>
                </a:solidFill>
                <a:uFillTx/>
                <a:latin typeface="Times New Roman" pitchFamily="18"/>
                <a:ea typeface="Times New Roman"/>
                <a:cs typeface="Times New Roman" pitchFamily="18"/>
              </a:rPr>
              <a:t> в </a:t>
            </a:r>
            <a:r>
              <a:rPr lang="ru-RU" sz="1400" b="0" i="0" u="none" strike="noStrike" kern="1200" cap="none" spc="0" baseline="0" dirty="0" err="1">
                <a:solidFill>
                  <a:srgbClr val="3A3F46"/>
                </a:solidFill>
                <a:uFillTx/>
                <a:latin typeface="Times New Roman" pitchFamily="18"/>
                <a:ea typeface="Times New Roman"/>
                <a:cs typeface="Times New Roman" pitchFamily="18"/>
              </a:rPr>
              <a:t>Понтеведре</a:t>
            </a:r>
            <a:r>
              <a:rPr lang="ru-RU" sz="1400" b="0" i="0" u="none" strike="noStrike" kern="1200" cap="none" spc="0" baseline="0" dirty="0">
                <a:solidFill>
                  <a:srgbClr val="3A3F46"/>
                </a:solidFill>
                <a:uFillTx/>
                <a:latin typeface="Times New Roman" pitchFamily="18"/>
                <a:ea typeface="Times New Roman"/>
                <a:cs typeface="Times New Roman" pitchFamily="18"/>
              </a:rPr>
              <a:t>, Испания, опубликовано в  </a:t>
            </a:r>
            <a:r>
              <a:rPr lang="ru-RU" sz="1400" b="0" i="1" u="none" strike="noStrike" kern="1200" cap="none" spc="0" baseline="0" dirty="0" err="1">
                <a:solidFill>
                  <a:srgbClr val="3A3F46"/>
                </a:solidFill>
                <a:uFillTx/>
                <a:latin typeface="Times New Roman" pitchFamily="18"/>
                <a:ea typeface="Times New Roman"/>
                <a:cs typeface="Times New Roman" pitchFamily="18"/>
              </a:rPr>
              <a:t>European</a:t>
            </a:r>
            <a:r>
              <a:rPr lang="ru-RU" sz="1400" b="0" i="1" u="none" strike="noStrike" kern="1200" cap="none" spc="0" baseline="0" dirty="0">
                <a:solidFill>
                  <a:srgbClr val="3A3F46"/>
                </a:solidFill>
                <a:uFillTx/>
                <a:latin typeface="Times New Roman" pitchFamily="18"/>
                <a:ea typeface="Times New Roman"/>
                <a:cs typeface="Times New Roman" pitchFamily="18"/>
              </a:rPr>
              <a:t> </a:t>
            </a:r>
            <a:r>
              <a:rPr lang="ru-RU" sz="1400" b="0" i="1" u="none" strike="noStrike" kern="1200" cap="none" spc="0" baseline="0" dirty="0" err="1">
                <a:solidFill>
                  <a:srgbClr val="3A3F46"/>
                </a:solidFill>
                <a:uFillTx/>
                <a:latin typeface="Times New Roman" pitchFamily="18"/>
                <a:ea typeface="Times New Roman"/>
                <a:cs typeface="Times New Roman" pitchFamily="18"/>
              </a:rPr>
              <a:t>Journal</a:t>
            </a:r>
            <a:r>
              <a:rPr lang="ru-RU" sz="1400" b="0" i="1" u="none" strike="noStrike" kern="1200" cap="none" spc="0" baseline="0" dirty="0">
                <a:solidFill>
                  <a:srgbClr val="3A3F46"/>
                </a:solidFill>
                <a:uFillTx/>
                <a:latin typeface="Times New Roman" pitchFamily="18"/>
                <a:ea typeface="Times New Roman"/>
                <a:cs typeface="Times New Roman" pitchFamily="18"/>
              </a:rPr>
              <a:t> </a:t>
            </a:r>
            <a:r>
              <a:rPr lang="ru-RU" sz="1400" b="0" i="1" u="none" strike="noStrike" kern="1200" cap="none" spc="0" baseline="0" dirty="0" err="1">
                <a:solidFill>
                  <a:srgbClr val="3A3F46"/>
                </a:solidFill>
                <a:uFillTx/>
                <a:latin typeface="Times New Roman" pitchFamily="18"/>
                <a:ea typeface="Times New Roman"/>
                <a:cs typeface="Times New Roman" pitchFamily="18"/>
              </a:rPr>
              <a:t>of</a:t>
            </a:r>
            <a:r>
              <a:rPr lang="ru-RU" sz="1400" b="0" i="1" u="none" strike="noStrike" kern="1200" cap="none" spc="0" baseline="0" dirty="0">
                <a:solidFill>
                  <a:srgbClr val="3A3F46"/>
                </a:solidFill>
                <a:uFillTx/>
                <a:latin typeface="Times New Roman" pitchFamily="18"/>
                <a:ea typeface="Times New Roman"/>
                <a:cs typeface="Times New Roman" pitchFamily="18"/>
              </a:rPr>
              <a:t> </a:t>
            </a:r>
            <a:r>
              <a:rPr lang="ru-RU" sz="1400" b="0" i="1" u="none" strike="noStrike" kern="1200" cap="none" spc="0" baseline="0" dirty="0" err="1">
                <a:solidFill>
                  <a:srgbClr val="3A3F46"/>
                </a:solidFill>
                <a:uFillTx/>
                <a:latin typeface="Times New Roman" pitchFamily="18"/>
                <a:ea typeface="Times New Roman"/>
                <a:cs typeface="Times New Roman" pitchFamily="18"/>
              </a:rPr>
              <a:t>Cancer</a:t>
            </a:r>
            <a:r>
              <a:rPr lang="ru-RU" sz="1400" b="0" i="1" u="none" strike="noStrike" kern="1200" cap="none" spc="0" baseline="0" dirty="0">
                <a:solidFill>
                  <a:srgbClr val="3A3F46"/>
                </a:solidFill>
                <a:uFillTx/>
                <a:latin typeface="Times New Roman" pitchFamily="18"/>
                <a:ea typeface="Times New Roman"/>
                <a:cs typeface="Times New Roman" pitchFamily="18"/>
              </a:rPr>
              <a:t> </a:t>
            </a:r>
            <a:r>
              <a:rPr lang="ru-RU" sz="1400" b="0" i="1" u="none" strike="noStrike" kern="1200" cap="none" spc="0" baseline="0" dirty="0" err="1">
                <a:solidFill>
                  <a:srgbClr val="3A3F46"/>
                </a:solidFill>
                <a:uFillTx/>
                <a:latin typeface="Times New Roman" pitchFamily="18"/>
                <a:ea typeface="Times New Roman"/>
                <a:cs typeface="Times New Roman" pitchFamily="18"/>
              </a:rPr>
              <a:t>Care</a:t>
            </a:r>
            <a:r>
              <a:rPr lang="ru-RU" sz="1400" b="0" i="0" u="none" strike="noStrike" kern="1200" cap="none" spc="0" baseline="0" dirty="0">
                <a:solidFill>
                  <a:srgbClr val="3A3F46"/>
                </a:solidFill>
                <a:uFillTx/>
                <a:latin typeface="Times New Roman" pitchFamily="18"/>
                <a:ea typeface="Times New Roman"/>
                <a:cs typeface="Times New Roman" pitchFamily="18"/>
              </a:rPr>
              <a:t>.</a:t>
            </a:r>
            <a:r>
              <a:rPr lang="en-US" sz="14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Times New Roman"/>
                <a:cs typeface="Times New Roman" pitchFamily="18"/>
              </a:rPr>
              <a:t>)*.</a:t>
            </a:r>
            <a:endParaRPr lang="ru-RU" sz="1400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5780" y="6903473"/>
            <a:ext cx="9649068" cy="52321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212529"/>
                </a:solidFill>
                <a:uFillTx/>
                <a:latin typeface="Roboto"/>
              </a:rPr>
              <a:t>Miguel A. Sánchez‐Lastra et al, Nordic walking for women with breast cancer: A systematic review, </a:t>
            </a:r>
            <a:r>
              <a:rPr lang="en-US" sz="1400" b="0" i="1" u="none" strike="noStrike" kern="1200" cap="none" spc="0" baseline="0">
                <a:solidFill>
                  <a:srgbClr val="212529"/>
                </a:solidFill>
                <a:uFillTx/>
                <a:latin typeface="Roboto"/>
              </a:rPr>
              <a:t>European Journal of Cancer Care</a:t>
            </a:r>
            <a:r>
              <a:rPr lang="en-US" sz="1400" b="0" i="0" u="none" strike="noStrike" kern="1200" cap="none" spc="0" baseline="0">
                <a:solidFill>
                  <a:srgbClr val="212529"/>
                </a:solidFill>
                <a:uFillTx/>
                <a:latin typeface="Roboto"/>
              </a:rPr>
              <a:t> (2019). </a:t>
            </a:r>
            <a:r>
              <a:rPr lang="en-US" sz="1400" b="0" i="0" u="none" strike="noStrike" kern="1200" cap="none" spc="0" baseline="0">
                <a:solidFill>
                  <a:srgbClr val="0049B0"/>
                </a:solidFill>
                <a:uFillTx/>
                <a:latin typeface="Roboto"/>
                <a:hlinkClick r:id="rId3"/>
              </a:rPr>
              <a:t>DOI: 10.1111/ecc.13130</a:t>
            </a:r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Прямоугольник 5"/>
          <p:cNvSpPr/>
          <p:nvPr/>
        </p:nvSpPr>
        <p:spPr>
          <a:xfrm>
            <a:off x="575815" y="307485"/>
            <a:ext cx="6983858" cy="40011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15999" marR="0" lvl="0" indent="-215999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</a:rPr>
              <a:t>СХ в реабилитации женщин с раком молочной железы</a:t>
            </a:r>
          </a:p>
        </p:txBody>
      </p:sp>
      <p:pic>
        <p:nvPicPr>
          <p:cNvPr id="5" name="Picture 2" descr="Nordic walki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849202" y="911138"/>
            <a:ext cx="3780891" cy="22685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7"/>
          <p:cNvSpPr/>
          <p:nvPr/>
        </p:nvSpPr>
        <p:spPr>
          <a:xfrm rot="10800009" flipV="1">
            <a:off x="359773" y="4089124"/>
            <a:ext cx="9073020" cy="212006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1" i="0" u="none" strike="noStrike" kern="1200" cap="none" spc="0" baseline="0" dirty="0">
                <a:solidFill>
                  <a:srgbClr val="333333"/>
                </a:solidFill>
                <a:uFillTx/>
                <a:latin typeface="Times New Roman" pitchFamily="18"/>
                <a:cs typeface="Times New Roman" pitchFamily="18"/>
              </a:rPr>
              <a:t>По сравнению с простой ходьбой, биомеханика движений во время скандинавской ходьбы противодействует некоторым побочным эффектам, возникающим при лечении рака, как следствие:</a:t>
            </a:r>
          </a:p>
          <a:p>
            <a:pPr marL="285750" marR="0" lvl="0" indent="-28575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 dirty="0">
                <a:solidFill>
                  <a:srgbClr val="333333"/>
                </a:solidFill>
                <a:uFillTx/>
                <a:latin typeface="Times New Roman" pitchFamily="18"/>
                <a:cs typeface="Times New Roman" pitchFamily="18"/>
              </a:rPr>
              <a:t>Уменьшается отек мягких тканей руки</a:t>
            </a:r>
          </a:p>
          <a:p>
            <a:pPr marL="285750" marR="0" lvl="0" indent="-28575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 dirty="0">
                <a:solidFill>
                  <a:srgbClr val="333333"/>
                </a:solidFill>
                <a:uFillTx/>
                <a:latin typeface="Times New Roman" pitchFamily="18"/>
                <a:cs typeface="Times New Roman" pitchFamily="18"/>
              </a:rPr>
              <a:t>Улучшаются физическая форма, состояние здоровья и качество жизни.</a:t>
            </a:r>
            <a:endParaRPr lang="ru-RU" sz="1800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sp>
        <p:nvSpPr>
          <p:cNvPr id="7" name="Прямоугольник 8"/>
          <p:cNvSpPr/>
          <p:nvPr/>
        </p:nvSpPr>
        <p:spPr>
          <a:xfrm>
            <a:off x="359788" y="3179670"/>
            <a:ext cx="8588227" cy="86177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i="1" u="none" strike="noStrike" kern="1200" cap="none" spc="0" baseline="0" dirty="0" smtClean="0">
                <a:solidFill>
                  <a:srgbClr val="1C1D1E"/>
                </a:solidFill>
                <a:uFillTx/>
                <a:latin typeface="Times New Roman" pitchFamily="18"/>
                <a:cs typeface="Times New Roman" pitchFamily="18"/>
              </a:rPr>
              <a:t>Результаты </a:t>
            </a:r>
            <a:r>
              <a:rPr lang="ru-RU" sz="1600" b="1" i="1" u="none" strike="noStrike" kern="1200" cap="none" spc="0" baseline="0" dirty="0">
                <a:solidFill>
                  <a:srgbClr val="1C1D1E"/>
                </a:solidFill>
                <a:uFillTx/>
                <a:latin typeface="Times New Roman" pitchFamily="18"/>
                <a:cs typeface="Times New Roman" pitchFamily="18"/>
              </a:rPr>
              <a:t>исследования: </a:t>
            </a:r>
            <a:r>
              <a:rPr lang="ru-RU" sz="1600" b="0" i="1" u="none" strike="noStrike" kern="1200" cap="none" spc="0" baseline="0" dirty="0">
                <a:solidFill>
                  <a:srgbClr val="1C1D1E"/>
                </a:solidFill>
                <a:uFillTx/>
                <a:latin typeface="Times New Roman" pitchFamily="18"/>
                <a:cs typeface="Times New Roman" pitchFamily="18"/>
              </a:rPr>
              <a:t>значительное и положительное влияние на ряд симптомов РМЖ, включая </a:t>
            </a:r>
            <a:r>
              <a:rPr lang="ru-RU" sz="1600" b="0" i="1" u="none" strike="noStrike" kern="1200" cap="none" spc="0" baseline="0" dirty="0" err="1">
                <a:solidFill>
                  <a:srgbClr val="1C1D1E"/>
                </a:solidFill>
                <a:uFillTx/>
                <a:latin typeface="Times New Roman" pitchFamily="18"/>
                <a:cs typeface="Times New Roman" pitchFamily="18"/>
              </a:rPr>
              <a:t>лимфедему</a:t>
            </a:r>
            <a:r>
              <a:rPr lang="ru-RU" sz="1600" b="0" i="1" u="none" strike="noStrike" kern="1200" cap="none" spc="0" baseline="0" dirty="0">
                <a:solidFill>
                  <a:srgbClr val="1C1D1E"/>
                </a:solidFill>
                <a:uFillTx/>
                <a:latin typeface="Times New Roman" pitchFamily="18"/>
                <a:cs typeface="Times New Roman" pitchFamily="18"/>
              </a:rPr>
              <a:t>, физическую форму, инвалидность и болезненные ощущения (</a:t>
            </a:r>
            <a:r>
              <a:rPr lang="ru-RU" sz="1600" b="0" i="0" u="none" strike="noStrike" kern="1200" cap="none" spc="0" baseline="0" dirty="0">
                <a:solidFill>
                  <a:srgbClr val="1C1D1E"/>
                </a:solidFill>
                <a:uFillTx/>
                <a:latin typeface="Times New Roman" pitchFamily="18"/>
                <a:cs typeface="Times New Roman" pitchFamily="18"/>
              </a:rPr>
              <a:t>в 8 из 9 случаев)</a:t>
            </a:r>
            <a:endParaRPr lang="ru-RU" sz="1600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ндрей\Desktop\70103753_2506897509403203_8583491999322079232_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99950" y="2029391"/>
            <a:ext cx="6768754" cy="463076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3"/>
          <p:cNvSpPr/>
          <p:nvPr/>
        </p:nvSpPr>
        <p:spPr>
          <a:xfrm rot="10800009" flipV="1">
            <a:off x="287780" y="138778"/>
            <a:ext cx="8856988" cy="1477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/>
                <a:ea typeface="Calibri"/>
                <a:cs typeface="Times New Roman"/>
              </a:rPr>
              <a:t>История команды «Женское здоровье»: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/>
                <a:ea typeface="Calibri"/>
                <a:cs typeface="Times New Roman"/>
              </a:rPr>
              <a:t>Июнь 2019 –</a:t>
            </a:r>
            <a:r>
              <a:rPr lang="ru-RU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/>
                <a:ea typeface="Calibri"/>
                <a:cs typeface="Times New Roman"/>
              </a:rPr>
              <a:t>обучение по программе «Инструктор оздоровительной (скандинавской ходьбы» (Москва, </a:t>
            </a:r>
            <a:r>
              <a:rPr lang="en-US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/>
                <a:ea typeface="Calibri"/>
                <a:cs typeface="Times New Roman"/>
              </a:rPr>
              <a:t>Poletaeva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/>
                <a:ea typeface="Calibri"/>
                <a:cs typeface="Times New Roman"/>
              </a:rPr>
              <a:t> &amp; Co</a:t>
            </a:r>
            <a:r>
              <a:rPr lang="ru-RU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/>
                <a:ea typeface="Calibri"/>
                <a:cs typeface="Times New Roman"/>
              </a:rPr>
              <a:t>) </a:t>
            </a:r>
            <a:r>
              <a:rPr lang="ru-RU" sz="1800" b="0" i="1" u="none" strike="noStrike" kern="1200" cap="none" spc="0" baseline="0" dirty="0">
                <a:solidFill>
                  <a:srgbClr val="000000"/>
                </a:solidFill>
                <a:uFillTx/>
                <a:latin typeface="Times New Roman"/>
                <a:ea typeface="Calibri"/>
                <a:cs typeface="Times New Roman"/>
              </a:rPr>
              <a:t>17 человек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/>
                <a:ea typeface="Calibri"/>
                <a:cs typeface="Times New Roman"/>
              </a:rPr>
              <a:t>Сентябрь 2019 </a:t>
            </a:r>
            <a:r>
              <a:rPr lang="ru-RU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/>
                <a:ea typeface="Calibri"/>
                <a:cs typeface="Times New Roman"/>
              </a:rPr>
              <a:t>Фестиваль по северной (скандинавской) ходьбе </a:t>
            </a:r>
            <a:r>
              <a:rPr lang="ru-RU" sz="18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/>
                <a:ea typeface="Calibri"/>
                <a:cs typeface="Times New Roman"/>
              </a:rPr>
              <a:t>Hordic-health</a:t>
            </a:r>
            <a:r>
              <a:rPr lang="ru-RU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/>
                <a:ea typeface="Calibri"/>
                <a:cs typeface="Times New Roman"/>
              </a:rPr>
              <a:t>, Москва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1" u="none" strike="noStrike" kern="1200" cap="none" spc="0" baseline="0" dirty="0">
                <a:solidFill>
                  <a:srgbClr val="000000"/>
                </a:solidFill>
                <a:uFillTx/>
                <a:latin typeface="Times New Roman"/>
                <a:cs typeface="Times New Roman"/>
              </a:rPr>
              <a:t>12 женщин с историй из 8 городов Российской Федерации</a:t>
            </a:r>
            <a:endParaRPr lang="ru-RU" sz="1800" b="0" i="1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C:\Users\Андрей\AppData\Local\Microsoft\Windows\Temporary Internet Files\Content.Word\IMG_615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379870" y="5389049"/>
            <a:ext cx="2541275" cy="217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3" descr="C:\Users\Андрей\AppData\Local\Microsoft\Windows\Temporary Internet Files\Content.Word\OATA639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051060" y="361540"/>
            <a:ext cx="3260413" cy="2368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4" descr="C:\Users\Андрей\AppData\Local\Microsoft\Windows\Temporary Internet Files\Content.Word\IMG_6365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5400013">
            <a:off x="6956182" y="2434285"/>
            <a:ext cx="3388641" cy="2541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5" descr="C:\Users\Андрей\AppData\Local\Microsoft\Windows\Temporary Internet Files\Content.Word\IMG_6217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5400013">
            <a:off x="4972478" y="5143453"/>
            <a:ext cx="2640981" cy="2173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6" descr="C:\Users\Андрей\AppData\Local\Microsoft\Windows\Temporary Internet Files\Content.Word\IMG_6210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5400013">
            <a:off x="7683401" y="120390"/>
            <a:ext cx="2358129" cy="2117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7" descr="Картинки по запросу &quot;битлз переход картинка&quot;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35041" y="361540"/>
            <a:ext cx="2368156" cy="2368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8" descr="C:\Users\Андрей\Desktop\69803664_2506896989403255_5021233157513412608_o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2703200" y="2729696"/>
            <a:ext cx="2214299" cy="3308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2" descr="C:\Users\Андрей\AppData\Local\Microsoft\Windows\Temporary Internet Files\Content.Word\IMG_6507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96636" y="2729697"/>
            <a:ext cx="2506561" cy="2211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3" descr="C:\Users\Андрей\AppData\Local\Microsoft\Windows\Temporary Internet Files\Content.Word\IMG_6508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2703197" y="4857313"/>
            <a:ext cx="2802911" cy="2051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4" descr="C:\Users\Андрей\AppData\Local\Microsoft\Windows\Temporary Internet Files\Content.Word\IMG_6519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 rot="10799991">
            <a:off x="57487" y="4925017"/>
            <a:ext cx="2645710" cy="1983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5" descr="C:\Users\Андрей\AppData\Local\Microsoft\Windows\Temporary Internet Files\Content.Word\IMG_6521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4713928" y="361540"/>
            <a:ext cx="3090076" cy="231716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Прямоугольник 15"/>
          <p:cNvSpPr/>
          <p:nvPr/>
        </p:nvSpPr>
        <p:spPr>
          <a:xfrm rot="10800000" flipV="1">
            <a:off x="0" y="6869502"/>
            <a:ext cx="64804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999" lvl="0" indent="-215999" hangingPunct="0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Liberation Sans" pitchFamily="18"/>
              </a:rPr>
              <a:t>К здоровью </a:t>
            </a:r>
            <a:r>
              <a:rPr lang="ru-RU" sz="3200" b="1" smtClean="0">
                <a:solidFill>
                  <a:schemeClr val="accent6">
                    <a:lumMod val="50000"/>
                  </a:schemeClr>
                </a:solidFill>
                <a:latin typeface="Liberation Sans" pitchFamily="18"/>
              </a:rPr>
              <a:t>легким шагом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Liberation Sans" pitchFamily="1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499" y="2595225"/>
            <a:ext cx="2643093" cy="226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346</TotalTime>
  <Words>520</Words>
  <Application>Microsoft Office PowerPoint</Application>
  <PresentationFormat>Произвольный</PresentationFormat>
  <Paragraphs>59</Paragraphs>
  <Slides>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Vintage</dc:title>
  <dc:creator>user</dc:creator>
  <dc:description>Those creative commons textures have been used:
http://www.flickr.com/photos/kellyloveswhales/3505365913/ by 'Kelly Loves Whales'
http://www.flickr.com/photos/digitalyardsale/4806075532/in/photostream/ by Nick Merritt
License: https://creativecommons.org/licenses/by-sa/3.0/</dc:description>
  <cp:lastModifiedBy>Андрей</cp:lastModifiedBy>
  <cp:revision>25</cp:revision>
  <dcterms:created xsi:type="dcterms:W3CDTF">2019-03-28T14:42:14Z</dcterms:created>
  <dcterms:modified xsi:type="dcterms:W3CDTF">2019-10-21T22:21:12Z</dcterms:modified>
</cp:coreProperties>
</file>