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910" y="2601532"/>
            <a:ext cx="11912958" cy="32004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Образовательный молодежный </a:t>
            </a:r>
            <a:r>
              <a:rPr lang="ru-RU" sz="4000" dirty="0" smtClean="0"/>
              <a:t>форум </a:t>
            </a:r>
            <a:r>
              <a:rPr lang="ru-RU" sz="4000" dirty="0"/>
              <a:t>для специалистов сферы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молодежной </a:t>
            </a:r>
            <a:r>
              <a:rPr lang="ru-RU" sz="4000" dirty="0"/>
              <a:t>политики</a:t>
            </a:r>
            <a:br>
              <a:rPr lang="ru-RU" sz="4000" dirty="0"/>
            </a:br>
            <a:r>
              <a:rPr lang="ru-RU" sz="6700" b="1" dirty="0"/>
              <a:t>«Анапа. </a:t>
            </a:r>
            <a:r>
              <a:rPr lang="ru-RU" sz="6700" b="1" dirty="0" smtClean="0"/>
              <a:t>Море </a:t>
            </a:r>
            <a:r>
              <a:rPr lang="ru-RU" sz="6700" b="1" dirty="0"/>
              <a:t>возможностей»</a:t>
            </a:r>
            <a:br>
              <a:rPr lang="ru-RU" sz="6700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0120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415154"/>
              </p:ext>
            </p:extLst>
          </p:nvPr>
        </p:nvGraphicFramePr>
        <p:xfrm>
          <a:off x="953037" y="940158"/>
          <a:ext cx="9981126" cy="5398008"/>
        </p:xfrm>
        <a:graphic>
          <a:graphicData uri="http://schemas.openxmlformats.org/drawingml/2006/table">
            <a:tbl>
              <a:tblPr/>
              <a:tblGrid>
                <a:gridCol w="3879562">
                  <a:extLst>
                    <a:ext uri="{9D8B030D-6E8A-4147-A177-3AD203B41FA5}">
                      <a16:colId xmlns:a16="http://schemas.microsoft.com/office/drawing/2014/main" val="1418933052"/>
                    </a:ext>
                  </a:extLst>
                </a:gridCol>
                <a:gridCol w="6101564">
                  <a:extLst>
                    <a:ext uri="{9D8B030D-6E8A-4147-A177-3AD203B41FA5}">
                      <a16:colId xmlns:a16="http://schemas.microsoft.com/office/drawing/2014/main" val="3380027998"/>
                    </a:ext>
                  </a:extLst>
                </a:gridCol>
              </a:tblGrid>
              <a:tr h="4984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Цель проекта</a:t>
                      </a:r>
                      <a:endParaRPr lang="ru-RU" sz="2800" dirty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Обучение специалистов в сфере молодежной политики актуальным формам работы с молодежью, ознакомление с механизмами современного подхода к молодежной политике Краснодарского края, инновациями в сфере государственной молодежной политики в России.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353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87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638986"/>
              </p:ext>
            </p:extLst>
          </p:nvPr>
        </p:nvGraphicFramePr>
        <p:xfrm>
          <a:off x="1043189" y="463639"/>
          <a:ext cx="9981126" cy="5849303"/>
        </p:xfrm>
        <a:graphic>
          <a:graphicData uri="http://schemas.openxmlformats.org/drawingml/2006/table">
            <a:tbl>
              <a:tblPr/>
              <a:tblGrid>
                <a:gridCol w="3879562">
                  <a:extLst>
                    <a:ext uri="{9D8B030D-6E8A-4147-A177-3AD203B41FA5}">
                      <a16:colId xmlns:a16="http://schemas.microsoft.com/office/drawing/2014/main" val="1418933052"/>
                    </a:ext>
                  </a:extLst>
                </a:gridCol>
                <a:gridCol w="6101564">
                  <a:extLst>
                    <a:ext uri="{9D8B030D-6E8A-4147-A177-3AD203B41FA5}">
                      <a16:colId xmlns:a16="http://schemas.microsoft.com/office/drawing/2014/main" val="3380027998"/>
                    </a:ext>
                  </a:extLst>
                </a:gridCol>
              </a:tblGrid>
              <a:tr h="4984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Участники</a:t>
                      </a:r>
                      <a:endParaRPr lang="ru-RU" sz="2800" dirty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Специалисты органа по делам молодежи,  руководители и специалисты молодежных центров, специалисты клубов молодёжи по месту жительства, специалисты отделов воспитательной работы образовательных организаций, специалисты по работе с молодежью на территории сельских округов</a:t>
                      </a:r>
                      <a:r>
                        <a:rPr lang="ru-RU" sz="2400" dirty="0" smtClean="0"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Возраст участников: 20-35 лет.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Общее количество участников: 80 человек.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353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65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813541"/>
              </p:ext>
            </p:extLst>
          </p:nvPr>
        </p:nvGraphicFramePr>
        <p:xfrm>
          <a:off x="953037" y="940158"/>
          <a:ext cx="9981126" cy="5678424"/>
        </p:xfrm>
        <a:graphic>
          <a:graphicData uri="http://schemas.openxmlformats.org/drawingml/2006/table">
            <a:tbl>
              <a:tblPr/>
              <a:tblGrid>
                <a:gridCol w="4868214">
                  <a:extLst>
                    <a:ext uri="{9D8B030D-6E8A-4147-A177-3AD203B41FA5}">
                      <a16:colId xmlns:a16="http://schemas.microsoft.com/office/drawing/2014/main" val="1418933052"/>
                    </a:ext>
                  </a:extLst>
                </a:gridCol>
                <a:gridCol w="5112912">
                  <a:extLst>
                    <a:ext uri="{9D8B030D-6E8A-4147-A177-3AD203B41FA5}">
                      <a16:colId xmlns:a16="http://schemas.microsoft.com/office/drawing/2014/main" val="3380027998"/>
                    </a:ext>
                  </a:extLst>
                </a:gridCol>
              </a:tblGrid>
              <a:tr h="4984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География</a:t>
                      </a:r>
                      <a:r>
                        <a:rPr lang="ru-RU" sz="3600" b="1" baseline="0" dirty="0" smtClean="0"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 проекта:</a:t>
                      </a:r>
                      <a:endParaRPr lang="ru-RU" sz="3600" b="1" dirty="0" smtClean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 smtClean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 smtClean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 smtClean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Сроки проведения: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 smtClean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 smtClean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 smtClean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г-к Анапа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 smtClean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 smtClean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 smtClean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2019 г.</a:t>
                      </a:r>
                      <a:endParaRPr lang="ru-RU" sz="3600" dirty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353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78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233115"/>
              </p:ext>
            </p:extLst>
          </p:nvPr>
        </p:nvGraphicFramePr>
        <p:xfrm>
          <a:off x="953037" y="940158"/>
          <a:ext cx="9981126" cy="4984124"/>
        </p:xfrm>
        <a:graphic>
          <a:graphicData uri="http://schemas.openxmlformats.org/drawingml/2006/table">
            <a:tbl>
              <a:tblPr/>
              <a:tblGrid>
                <a:gridCol w="3879562">
                  <a:extLst>
                    <a:ext uri="{9D8B030D-6E8A-4147-A177-3AD203B41FA5}">
                      <a16:colId xmlns:a16="http://schemas.microsoft.com/office/drawing/2014/main" val="1418933052"/>
                    </a:ext>
                  </a:extLst>
                </a:gridCol>
                <a:gridCol w="6101564">
                  <a:extLst>
                    <a:ext uri="{9D8B030D-6E8A-4147-A177-3AD203B41FA5}">
                      <a16:colId xmlns:a16="http://schemas.microsoft.com/office/drawing/2014/main" val="3380027998"/>
                    </a:ext>
                  </a:extLst>
                </a:gridCol>
              </a:tblGrid>
              <a:tr h="4984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Кадровое обеспечение</a:t>
                      </a:r>
                      <a:endParaRPr lang="ru-RU" sz="2800" dirty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Тренеры-инструкторы по спортивному туризму, психологи, преподаватели кафедры социологии молодежи и молодежной политики,  молодые депутаты и политики, представители общественных организаций и религиозных объединений.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353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880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233115"/>
              </p:ext>
            </p:extLst>
          </p:nvPr>
        </p:nvGraphicFramePr>
        <p:xfrm>
          <a:off x="953037" y="940158"/>
          <a:ext cx="9981126" cy="4984124"/>
        </p:xfrm>
        <a:graphic>
          <a:graphicData uri="http://schemas.openxmlformats.org/drawingml/2006/table">
            <a:tbl>
              <a:tblPr/>
              <a:tblGrid>
                <a:gridCol w="3879562">
                  <a:extLst>
                    <a:ext uri="{9D8B030D-6E8A-4147-A177-3AD203B41FA5}">
                      <a16:colId xmlns:a16="http://schemas.microsoft.com/office/drawing/2014/main" val="1418933052"/>
                    </a:ext>
                  </a:extLst>
                </a:gridCol>
                <a:gridCol w="6101564">
                  <a:extLst>
                    <a:ext uri="{9D8B030D-6E8A-4147-A177-3AD203B41FA5}">
                      <a16:colId xmlns:a16="http://schemas.microsoft.com/office/drawing/2014/main" val="3380027998"/>
                    </a:ext>
                  </a:extLst>
                </a:gridCol>
              </a:tblGrid>
              <a:tr h="4984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Кадровое обеспечение</a:t>
                      </a:r>
                      <a:endParaRPr lang="ru-RU" sz="2800" dirty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Тренеры-инструкторы по спортивному туризму, психологи, преподаватели кафедры социологии молодежи и молодежной политики,  молодые депутаты и политики, представители общественных организаций и религиозных объединений.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353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81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606172"/>
              </p:ext>
            </p:extLst>
          </p:nvPr>
        </p:nvGraphicFramePr>
        <p:xfrm>
          <a:off x="953037" y="940158"/>
          <a:ext cx="9981126" cy="4984124"/>
        </p:xfrm>
        <a:graphic>
          <a:graphicData uri="http://schemas.openxmlformats.org/drawingml/2006/table">
            <a:tbl>
              <a:tblPr/>
              <a:tblGrid>
                <a:gridCol w="4365938">
                  <a:extLst>
                    <a:ext uri="{9D8B030D-6E8A-4147-A177-3AD203B41FA5}">
                      <a16:colId xmlns:a16="http://schemas.microsoft.com/office/drawing/2014/main" val="1418933052"/>
                    </a:ext>
                  </a:extLst>
                </a:gridCol>
                <a:gridCol w="5615188">
                  <a:extLst>
                    <a:ext uri="{9D8B030D-6E8A-4147-A177-3AD203B41FA5}">
                      <a16:colId xmlns:a16="http://schemas.microsoft.com/office/drawing/2014/main" val="3380027998"/>
                    </a:ext>
                  </a:extLst>
                </a:gridCol>
              </a:tblGrid>
              <a:tr h="4984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Мультипликативность</a:t>
                      </a:r>
                      <a:r>
                        <a:rPr lang="ru-RU" sz="2800" b="1" dirty="0" smtClean="0"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 проекта</a:t>
                      </a:r>
                      <a:endParaRPr lang="ru-RU" sz="2800" dirty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Проект носит муниципальный характер и его продвижение не зависит от особенностей субъектов Российской Федерации. 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случае успешной реализации проекта, возможно его проведение в любом из субъектов Российской Федерации.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353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42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838657"/>
              </p:ext>
            </p:extLst>
          </p:nvPr>
        </p:nvGraphicFramePr>
        <p:xfrm>
          <a:off x="1081826" y="334851"/>
          <a:ext cx="9981126" cy="5547360"/>
        </p:xfrm>
        <a:graphic>
          <a:graphicData uri="http://schemas.openxmlformats.org/drawingml/2006/table">
            <a:tbl>
              <a:tblPr/>
              <a:tblGrid>
                <a:gridCol w="4365938">
                  <a:extLst>
                    <a:ext uri="{9D8B030D-6E8A-4147-A177-3AD203B41FA5}">
                      <a16:colId xmlns:a16="http://schemas.microsoft.com/office/drawing/2014/main" val="1418933052"/>
                    </a:ext>
                  </a:extLst>
                </a:gridCol>
                <a:gridCol w="5615188">
                  <a:extLst>
                    <a:ext uri="{9D8B030D-6E8A-4147-A177-3AD203B41FA5}">
                      <a16:colId xmlns:a16="http://schemas.microsoft.com/office/drawing/2014/main" val="3380027998"/>
                    </a:ext>
                  </a:extLst>
                </a:gridCol>
              </a:tblGrid>
              <a:tr h="4984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Ожидаемы</a:t>
                      </a:r>
                      <a:r>
                        <a:rPr lang="ru-RU" sz="2800" b="1" baseline="0" dirty="0" smtClean="0"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 результаты</a:t>
                      </a:r>
                      <a:endParaRPr lang="ru-RU" sz="2800" dirty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Century" panose="020406040505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1.	Изыскание новых методов и форм работы в сфере государственной молодежной политики;</a:t>
                      </a:r>
                    </a:p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2.	Появление новых социально значимых молодежных проектов и программ, направленных на получение новых знаний и навыков в сфере государственной молодежной политики;</a:t>
                      </a:r>
                    </a:p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3.	Повышение эффективности взаимодействия между органами молодежной политики региона, молодыми депутатами и политиками, представителями общественных организаций и религиозных объединений;</a:t>
                      </a:r>
                    </a:p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entury" panose="02040604050505020304" pitchFamily="18" charset="0"/>
                          <a:ea typeface="Times New Roman" panose="02020603050405020304" pitchFamily="18" charset="0"/>
                        </a:rPr>
                        <a:t>4.     Создание сообщества молодых профессионалов города.</a:t>
                      </a:r>
                    </a:p>
                    <a:p>
                      <a:pPr indent="449580"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353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075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13</TotalTime>
  <Words>196</Words>
  <Application>Microsoft Office PowerPoint</Application>
  <PresentationFormat>Широкоэкранный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</vt:lpstr>
      <vt:lpstr>Century Gothic</vt:lpstr>
      <vt:lpstr>Times New Roman</vt:lpstr>
      <vt:lpstr>Сетка</vt:lpstr>
      <vt:lpstr>Образовательный молодежный форум для специалистов сферы  молодежной политики «Анапа. Море возможностей»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молодежный форум для специалистов сферы  молодежной политики «Анапа. Море возможностей»</dc:title>
  <dc:creator>Екатерина</dc:creator>
  <cp:lastModifiedBy>Екатерина</cp:lastModifiedBy>
  <cp:revision>2</cp:revision>
  <dcterms:created xsi:type="dcterms:W3CDTF">2018-06-27T08:34:55Z</dcterms:created>
  <dcterms:modified xsi:type="dcterms:W3CDTF">2018-06-27T08:48:11Z</dcterms:modified>
</cp:coreProperties>
</file>