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71" r:id="rId4"/>
    <p:sldId id="273" r:id="rId5"/>
    <p:sldId id="281" r:id="rId6"/>
    <p:sldId id="272" r:id="rId7"/>
    <p:sldId id="277" r:id="rId8"/>
    <p:sldId id="274" r:id="rId9"/>
    <p:sldId id="279" r:id="rId10"/>
    <p:sldId id="280" r:id="rId11"/>
    <p:sldId id="275" r:id="rId12"/>
    <p:sldId id="268" r:id="rId13"/>
    <p:sldId id="259" r:id="rId14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839F"/>
    <a:srgbClr val="5C85D6"/>
    <a:srgbClr val="5858C8"/>
    <a:srgbClr val="095391"/>
    <a:srgbClr val="003399"/>
    <a:srgbClr val="E5006A"/>
    <a:srgbClr val="008080"/>
    <a:srgbClr val="FF6600"/>
    <a:srgbClr val="FF00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-840" y="-84"/>
      </p:cViewPr>
      <p:guideLst>
        <p:guide orient="horz" pos="2160"/>
        <p:guide pos="312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3CF5E-0AC3-4358-9AC2-9011312518C4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953E0-034B-4232-8246-91501620A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60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53E0-034B-4232-8246-91501620AE1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782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Волонтерские команды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53E0-034B-4232-8246-91501620AE1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751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Волонтерские команды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53E0-034B-4232-8246-91501620AE1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7511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Волонтерские команды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53E0-034B-4232-8246-91501620AE1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7511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Волонтерские команды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53E0-034B-4232-8246-91501620AE1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751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Волонтерские команды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53E0-034B-4232-8246-91501620AE1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751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444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582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800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245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12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749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50"/>
            <a:ext cx="9906000" cy="7429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779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50"/>
            <a:ext cx="9906000" cy="7429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273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387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50"/>
            <a:ext cx="9906000" cy="7429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64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778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67C87-6AE8-4984-BEFA-5A10C6558522}" type="datetimeFigureOut">
              <a:rPr lang="ru-RU" smtClean="0"/>
              <a:t>05.09.2018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4F02C-5942-42BB-A9EE-C1F68788A1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225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15" Type="http://schemas.openxmlformats.org/officeDocument/2006/relationships/image" Target="../media/image12.jpeg"/><Relationship Id="rId4" Type="http://schemas.openxmlformats.org/officeDocument/2006/relationships/image" Target="../media/image6.png"/><Relationship Id="rId1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7.jpeg"/><Relationship Id="rId3" Type="http://schemas.openxmlformats.org/officeDocument/2006/relationships/image" Target="../media/image6.png"/><Relationship Id="rId21" Type="http://schemas.openxmlformats.org/officeDocument/2006/relationships/image" Target="../media/image20.jpeg"/><Relationship Id="rId17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15" Type="http://schemas.openxmlformats.org/officeDocument/2006/relationships/image" Target="../media/image14.jpeg"/><Relationship Id="rId19" Type="http://schemas.openxmlformats.org/officeDocument/2006/relationships/image" Target="../media/image18.jpeg"/><Relationship Id="rId4" Type="http://schemas.microsoft.com/office/2007/relationships/hdphoto" Target="../media/hdphoto2.wdp"/><Relationship Id="rId1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8" Type="http://schemas.openxmlformats.org/officeDocument/2006/relationships/image" Target="../media/image28.jpeg"/><Relationship Id="rId3" Type="http://schemas.openxmlformats.org/officeDocument/2006/relationships/image" Target="../media/image24.png"/><Relationship Id="rId17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6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15" Type="http://schemas.openxmlformats.org/officeDocument/2006/relationships/image" Target="../media/image25.jpeg"/><Relationship Id="rId4" Type="http://schemas.microsoft.com/office/2007/relationships/hdphoto" Target="../media/hdphoto3.wdp"/><Relationship Id="rId1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5.png"/><Relationship Id="rId7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9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18" Type="http://schemas.openxmlformats.org/officeDocument/2006/relationships/image" Target="../media/image37.jpeg"/><Relationship Id="rId26" Type="http://schemas.openxmlformats.org/officeDocument/2006/relationships/image" Target="../media/image41.png"/><Relationship Id="rId3" Type="http://schemas.openxmlformats.org/officeDocument/2006/relationships/image" Target="../media/image33.jpeg"/><Relationship Id="rId21" Type="http://schemas.microsoft.com/office/2007/relationships/hdphoto" Target="../media/hdphoto6.wdp"/><Relationship Id="rId17" Type="http://schemas.microsoft.com/office/2007/relationships/hdphoto" Target="../media/hdphoto4.wdp"/><Relationship Id="rId25" Type="http://schemas.microsoft.com/office/2007/relationships/hdphoto" Target="../media/hdphoto8.wdp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6.jpeg"/><Relationship Id="rId20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40.png"/><Relationship Id="rId15" Type="http://schemas.openxmlformats.org/officeDocument/2006/relationships/image" Target="../media/image35.jpeg"/><Relationship Id="rId23" Type="http://schemas.microsoft.com/office/2007/relationships/hdphoto" Target="../media/hdphoto7.wdp"/><Relationship Id="rId19" Type="http://schemas.microsoft.com/office/2007/relationships/hdphoto" Target="../media/hdphoto5.wdp"/><Relationship Id="rId4" Type="http://schemas.openxmlformats.org/officeDocument/2006/relationships/image" Target="../media/image34.png"/><Relationship Id="rId14" Type="http://schemas.openxmlformats.org/officeDocument/2006/relationships/image" Target="../media/image6.svg"/><Relationship Id="rId22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18" Type="http://schemas.openxmlformats.org/officeDocument/2006/relationships/image" Target="../media/image46.jpeg"/><Relationship Id="rId3" Type="http://schemas.openxmlformats.org/officeDocument/2006/relationships/image" Target="../media/image42.jpeg"/><Relationship Id="rId17" Type="http://schemas.openxmlformats.org/officeDocument/2006/relationships/image" Target="../media/image45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15" Type="http://schemas.openxmlformats.org/officeDocument/2006/relationships/image" Target="../media/image43.jpeg"/><Relationship Id="rId19" Type="http://schemas.openxmlformats.org/officeDocument/2006/relationships/image" Target="../media/image47.jpeg"/><Relationship Id="rId4" Type="http://schemas.openxmlformats.org/officeDocument/2006/relationships/image" Target="../media/image24.png"/><Relationship Id="rId14" Type="http://schemas.openxmlformats.org/officeDocument/2006/relationships/image" Target="../media/image6.sv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7" Type="http://schemas.microsoft.com/office/2007/relationships/hdphoto" Target="../media/hdphoto2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A10B55F9-FDEC-4036-9E1D-08ADA87C62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 rot="5400000">
            <a:off x="-1581969" y="1581968"/>
            <a:ext cx="6858001" cy="36940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47D7EB1-EE37-4B6A-9017-D84D9D3FBE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17229" y="294463"/>
            <a:ext cx="1084153" cy="110652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425C327-4193-4832-95EC-81287116D161}"/>
              </a:ext>
            </a:extLst>
          </p:cNvPr>
          <p:cNvSpPr txBox="1"/>
          <p:nvPr/>
        </p:nvSpPr>
        <p:spPr>
          <a:xfrm>
            <a:off x="2354868" y="2055338"/>
            <a:ext cx="6713988" cy="211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600"/>
              </a:lnSpc>
            </a:pPr>
            <a:r>
              <a:rPr lang="ru-RU" sz="2400" dirty="0">
                <a:solidFill>
                  <a:srgbClr val="808080"/>
                </a:solidFill>
              </a:rPr>
              <a:t>Проект волонтерского </a:t>
            </a:r>
            <a:r>
              <a:rPr lang="ru-RU" sz="2400" dirty="0" err="1">
                <a:solidFill>
                  <a:srgbClr val="808080"/>
                </a:solidFill>
              </a:rPr>
              <a:t>Железногорского</a:t>
            </a:r>
            <a:r>
              <a:rPr lang="ru-RU" sz="2400" dirty="0">
                <a:solidFill>
                  <a:srgbClr val="808080"/>
                </a:solidFill>
              </a:rPr>
              <a:t> хосписа им. Василия и Зои </a:t>
            </a:r>
            <a:r>
              <a:rPr lang="ru-RU" sz="2400" dirty="0" smtClean="0">
                <a:solidFill>
                  <a:srgbClr val="808080"/>
                </a:solidFill>
              </a:rPr>
              <a:t>Стародубцевых</a:t>
            </a:r>
          </a:p>
          <a:p>
            <a:pPr algn="r">
              <a:lnSpc>
                <a:spcPts val="2600"/>
              </a:lnSpc>
            </a:pPr>
            <a:endParaRPr lang="ru-RU" sz="2000" dirty="0">
              <a:solidFill>
                <a:srgbClr val="808080"/>
              </a:solidFill>
            </a:endParaRPr>
          </a:p>
          <a:p>
            <a:pPr algn="r">
              <a:lnSpc>
                <a:spcPts val="4000"/>
              </a:lnSpc>
            </a:pPr>
            <a:r>
              <a:rPr lang="ru-RU" sz="3200" dirty="0" smtClean="0">
                <a:solidFill>
                  <a:srgbClr val="808080"/>
                </a:solidFill>
                <a:latin typeface="Arial Black" panose="020B0A04020102020204" pitchFamily="34" charset="0"/>
              </a:rPr>
              <a:t>«Оказание паллиативной помощи на дому»</a:t>
            </a:r>
            <a:endParaRPr lang="ru-RU" sz="3200" dirty="0">
              <a:solidFill>
                <a:srgbClr val="808080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D93F5AC9-4D52-4ABB-ABB3-E411DB207E46}"/>
              </a:ext>
            </a:extLst>
          </p:cNvPr>
          <p:cNvSpPr txBox="1"/>
          <p:nvPr/>
        </p:nvSpPr>
        <p:spPr>
          <a:xfrm>
            <a:off x="2715975" y="4093007"/>
            <a:ext cx="63528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solidFill>
                  <a:srgbClr val="808080"/>
                </a:solidFill>
              </a:rPr>
              <a:t>Директор автономной некоммерческой</a:t>
            </a:r>
            <a:br>
              <a:rPr lang="ru-RU" sz="2400" dirty="0" smtClean="0">
                <a:solidFill>
                  <a:srgbClr val="808080"/>
                </a:solidFill>
              </a:rPr>
            </a:br>
            <a:r>
              <a:rPr lang="ru-RU" sz="2400" dirty="0" smtClean="0">
                <a:solidFill>
                  <a:srgbClr val="808080"/>
                </a:solidFill>
              </a:rPr>
              <a:t>организации «</a:t>
            </a:r>
            <a:r>
              <a:rPr lang="ru-RU" sz="2400" dirty="0" err="1" smtClean="0">
                <a:solidFill>
                  <a:srgbClr val="808080"/>
                </a:solidFill>
              </a:rPr>
              <a:t>Железногорский</a:t>
            </a:r>
            <a:r>
              <a:rPr lang="ru-RU" sz="2400" dirty="0" smtClean="0">
                <a:solidFill>
                  <a:srgbClr val="808080"/>
                </a:solidFill>
              </a:rPr>
              <a:t> хоспис </a:t>
            </a:r>
          </a:p>
          <a:p>
            <a:pPr algn="r"/>
            <a:r>
              <a:rPr lang="ru-RU" sz="2400" dirty="0" smtClean="0">
                <a:solidFill>
                  <a:srgbClr val="808080"/>
                </a:solidFill>
              </a:rPr>
              <a:t>им. Василия и Зои Стародубцевых»</a:t>
            </a:r>
          </a:p>
          <a:p>
            <a:pPr algn="r"/>
            <a:r>
              <a:rPr lang="ru-RU" sz="2400" dirty="0" smtClean="0">
                <a:solidFill>
                  <a:srgbClr val="808080"/>
                </a:solidFill>
              </a:rPr>
              <a:t>Стародубцев Виктор Васильевич</a:t>
            </a:r>
            <a:endParaRPr lang="ru-RU" sz="2400" dirty="0">
              <a:solidFill>
                <a:srgbClr val="808080"/>
              </a:solidFill>
            </a:endParaRP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xmlns="" id="{6968EA7B-8B17-451B-9280-83C7150C693C}"/>
              </a:ext>
            </a:extLst>
          </p:cNvPr>
          <p:cNvSpPr/>
          <p:nvPr/>
        </p:nvSpPr>
        <p:spPr>
          <a:xfrm>
            <a:off x="6933200" y="5931876"/>
            <a:ext cx="722213" cy="722213"/>
          </a:xfrm>
          <a:prstGeom prst="ellipse">
            <a:avLst/>
          </a:prstGeom>
          <a:solidFill>
            <a:srgbClr val="B32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xmlns="" id="{71107664-726D-4695-99CC-F7A81611E71C}"/>
              </a:ext>
            </a:extLst>
          </p:cNvPr>
          <p:cNvSpPr/>
          <p:nvPr/>
        </p:nvSpPr>
        <p:spPr>
          <a:xfrm>
            <a:off x="7888943" y="5931876"/>
            <a:ext cx="722213" cy="722213"/>
          </a:xfrm>
          <a:prstGeom prst="ellipse">
            <a:avLst/>
          </a:prstGeom>
          <a:solidFill>
            <a:srgbClr val="E50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xmlns="" id="{1C340444-078E-4F32-9E1A-60CCA6760232}"/>
              </a:ext>
            </a:extLst>
          </p:cNvPr>
          <p:cNvSpPr/>
          <p:nvPr/>
        </p:nvSpPr>
        <p:spPr>
          <a:xfrm>
            <a:off x="8859306" y="5931876"/>
            <a:ext cx="722213" cy="722213"/>
          </a:xfrm>
          <a:prstGeom prst="ellipse">
            <a:avLst/>
          </a:prstGeom>
          <a:solidFill>
            <a:srgbClr val="EF74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463330" y="328839"/>
            <a:ext cx="44970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808080"/>
                </a:solidFill>
              </a:rPr>
              <a:t>Номинация </a:t>
            </a:r>
            <a:endParaRPr lang="ru-RU" sz="2400" dirty="0" smtClean="0">
              <a:solidFill>
                <a:srgbClr val="808080"/>
              </a:solidFill>
            </a:endParaRPr>
          </a:p>
          <a:p>
            <a:r>
              <a:rPr lang="ru-RU" sz="2400" dirty="0" smtClean="0">
                <a:solidFill>
                  <a:srgbClr val="808080"/>
                </a:solidFill>
              </a:rPr>
              <a:t>«Организатор добровольчества»</a:t>
            </a:r>
            <a:endParaRPr lang="ru-RU" sz="2400" dirty="0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15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042" l="0" r="100000">
                        <a14:foregroundMark x1="70288" y1="58466" x2="70288" y2="58466"/>
                        <a14:foregroundMark x1="70288" y1="58466" x2="70288" y2="58466"/>
                        <a14:foregroundMark x1="75240" y1="58466" x2="75240" y2="58466"/>
                        <a14:foregroundMark x1="75240" y1="58466" x2="75240" y2="58466"/>
                        <a14:foregroundMark x1="80032" y1="58946" x2="80032" y2="58946"/>
                        <a14:foregroundMark x1="80032" y1="58946" x2="80032" y2="58946"/>
                        <a14:foregroundMark x1="84345" y1="60383" x2="84345" y2="60383"/>
                        <a14:foregroundMark x1="84345" y1="60383" x2="84345" y2="60383"/>
                        <a14:foregroundMark x1="83227" y1="50799" x2="83227" y2="50799"/>
                        <a14:foregroundMark x1="83227" y1="50799" x2="83227" y2="50799"/>
                        <a14:foregroundMark x1="71246" y1="71086" x2="71246" y2="71086"/>
                        <a14:foregroundMark x1="71246" y1="71086" x2="71246" y2="71086"/>
                        <a14:foregroundMark x1="67891" y1="65655" x2="67891" y2="65655"/>
                        <a14:foregroundMark x1="67891" y1="65655" x2="67891" y2="65655"/>
                        <a14:foregroundMark x1="62939" y1="73642" x2="62939" y2="73642"/>
                        <a14:foregroundMark x1="62939" y1="73642" x2="62939" y2="73642"/>
                        <a14:foregroundMark x1="59744" y1="76358" x2="59744" y2="76358"/>
                        <a14:foregroundMark x1="59744" y1="76358" x2="59744" y2="76358"/>
                        <a14:foregroundMark x1="57029" y1="73482" x2="57029" y2="73482"/>
                        <a14:foregroundMark x1="57029" y1="73482" x2="57029" y2="73482"/>
                        <a14:foregroundMark x1="68530" y1="68371" x2="68530" y2="68371"/>
                        <a14:foregroundMark x1="68530" y1="68371" x2="68530" y2="68371"/>
                        <a14:foregroundMark x1="69968" y1="64856" x2="69968" y2="64856"/>
                        <a14:foregroundMark x1="69968" y1="64856" x2="69968" y2="64856"/>
                        <a14:foregroundMark x1="72684" y1="69329" x2="72684" y2="69329"/>
                        <a14:foregroundMark x1="72684" y1="69329" x2="72684" y2="69329"/>
                        <a14:foregroundMark x1="42013" y1="44728" x2="42013" y2="44728"/>
                        <a14:foregroundMark x1="45687" y1="50799" x2="45687" y2="50799"/>
                        <a14:foregroundMark x1="45687" y1="50799" x2="45687" y2="50799"/>
                        <a14:foregroundMark x1="52875" y1="51118" x2="52875" y2="51118"/>
                        <a14:foregroundMark x1="52875" y1="51118" x2="52875" y2="51118"/>
                        <a14:foregroundMark x1="51917" y1="56709" x2="51917" y2="56709"/>
                        <a14:foregroundMark x1="51917" y1="56709" x2="51917" y2="56709"/>
                        <a14:foregroundMark x1="55272" y1="64377" x2="55272" y2="64377"/>
                        <a14:foregroundMark x1="55272" y1="64377" x2="55272" y2="64377"/>
                        <a14:foregroundMark x1="46965" y1="70288" x2="46965" y2="70288"/>
                        <a14:foregroundMark x1="46965" y1="70288" x2="46965" y2="70288"/>
                        <a14:foregroundMark x1="46965" y1="73003" x2="46965" y2="73003"/>
                        <a14:foregroundMark x1="46965" y1="73003" x2="46965" y2="73003"/>
                        <a14:foregroundMark x1="50160" y1="69010" x2="50160" y2="69010"/>
                        <a14:foregroundMark x1="50639" y1="69010" x2="50639" y2="69010"/>
                        <a14:foregroundMark x1="58786" y1="67252" x2="58786" y2="67252"/>
                        <a14:foregroundMark x1="58786" y1="67252" x2="58786" y2="67252"/>
                        <a14:foregroundMark x1="37380" y1="59904" x2="37380" y2="59904"/>
                        <a14:foregroundMark x1="37380" y1="59904" x2="37380" y2="59904"/>
                        <a14:foregroundMark x1="48722" y1="55112" x2="48722" y2="55112"/>
                        <a14:foregroundMark x1="48722" y1="55112" x2="48722" y2="55112"/>
                        <a14:foregroundMark x1="45687" y1="56709" x2="45687" y2="56709"/>
                        <a14:foregroundMark x1="45527" y1="56709" x2="45527" y2="56709"/>
                        <a14:foregroundMark x1="64058" y1="57987" x2="64058" y2="57987"/>
                        <a14:foregroundMark x1="64058" y1="58786" x2="64058" y2="58786"/>
                        <a14:foregroundMark x1="58946" y1="54473" x2="57668" y2="55112"/>
                        <a14:foregroundMark x1="57188" y1="55112" x2="57188" y2="55112"/>
                        <a14:foregroundMark x1="57188" y1="44409" x2="57188" y2="44409"/>
                        <a14:foregroundMark x1="43450" y1="61981" x2="43450" y2="61981"/>
                        <a14:foregroundMark x1="43450" y1="61981" x2="43450" y2="61981"/>
                        <a14:foregroundMark x1="46486" y1="62141" x2="46486" y2="62141"/>
                        <a14:foregroundMark x1="46486" y1="62141" x2="46486" y2="62141"/>
                        <a14:backgroundMark x1="38658" y1="46486" x2="38658" y2="46486"/>
                        <a14:backgroundMark x1="38658" y1="46645" x2="38658" y2="466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8945" y="728782"/>
            <a:ext cx="5855847" cy="5855847"/>
          </a:xfrm>
          <a:prstGeom prst="rect">
            <a:avLst/>
          </a:prstGeom>
        </p:spPr>
      </p:pic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817952" y="6171467"/>
            <a:ext cx="781050" cy="400050"/>
          </a:xfrm>
          <a:prstGeom prst="rect">
            <a:avLst/>
          </a:prstGeom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ECCBBBC0-1165-4FD9-BEC6-7FD18107FFA9}"/>
              </a:ext>
            </a:extLst>
          </p:cNvPr>
          <p:cNvSpPr/>
          <p:nvPr/>
        </p:nvSpPr>
        <p:spPr>
          <a:xfrm>
            <a:off x="708731" y="356509"/>
            <a:ext cx="2920294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2A21647-2646-493D-BE00-A6E473796CE9}"/>
              </a:ext>
            </a:extLst>
          </p:cNvPr>
          <p:cNvSpPr txBox="1"/>
          <p:nvPr/>
        </p:nvSpPr>
        <p:spPr>
          <a:xfrm>
            <a:off x="1074057" y="407029"/>
            <a:ext cx="28279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Цель проекта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067" y="2494782"/>
            <a:ext cx="518217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200" dirty="0" smtClean="0">
                <a:solidFill>
                  <a:srgbClr val="4F4186"/>
                </a:solidFill>
                <a:latin typeface="Arial Black" panose="020B0A04020102020204" pitchFamily="34" charset="0"/>
              </a:rPr>
              <a:t>Оказание доступной </a:t>
            </a:r>
          </a:p>
          <a:p>
            <a:pPr algn="r"/>
            <a:r>
              <a:rPr lang="ru-RU" sz="2200" dirty="0" smtClean="0">
                <a:solidFill>
                  <a:srgbClr val="4F4186"/>
                </a:solidFill>
                <a:latin typeface="Arial Black" panose="020B0A04020102020204" pitchFamily="34" charset="0"/>
              </a:rPr>
              <a:t>медико-социальной помощи тяжелобольным гражданам </a:t>
            </a:r>
          </a:p>
          <a:p>
            <a:pPr algn="r"/>
            <a:r>
              <a:rPr lang="ru-RU" sz="2200" dirty="0" smtClean="0">
                <a:solidFill>
                  <a:srgbClr val="4F4186"/>
                </a:solidFill>
                <a:latin typeface="Arial Black" panose="020B0A04020102020204" pitchFamily="34" charset="0"/>
              </a:rPr>
              <a:t>на дому в закрытом </a:t>
            </a:r>
            <a:r>
              <a:rPr lang="ru-RU" sz="2200" dirty="0">
                <a:solidFill>
                  <a:srgbClr val="4F4186"/>
                </a:solidFill>
                <a:latin typeface="Arial Black" panose="020B0A04020102020204" pitchFamily="34" charset="0"/>
              </a:rPr>
              <a:t>административно-территориальном образовании (ЗАТО) Железногорск</a:t>
            </a:r>
          </a:p>
        </p:txBody>
      </p:sp>
      <p:grpSp>
        <p:nvGrpSpPr>
          <p:cNvPr id="15" name="Группа 14"/>
          <p:cNvGrpSpPr/>
          <p:nvPr/>
        </p:nvGrpSpPr>
        <p:grpSpPr>
          <a:xfrm>
            <a:off x="6436856" y="356509"/>
            <a:ext cx="3162146" cy="1458467"/>
            <a:chOff x="6436856" y="356509"/>
            <a:chExt cx="3162146" cy="1458467"/>
          </a:xfrm>
        </p:grpSpPr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xmlns="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xmlns="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xmlns="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xmlns="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788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410499" y="5942902"/>
            <a:ext cx="3410292" cy="586154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405953" y="5246607"/>
            <a:ext cx="3410292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365896" y="4559990"/>
            <a:ext cx="3410292" cy="586154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365896" y="3880499"/>
            <a:ext cx="3410292" cy="586154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365896" y="3205584"/>
            <a:ext cx="3410292" cy="586154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355753" y="2536079"/>
            <a:ext cx="3410292" cy="586154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365896" y="1851715"/>
            <a:ext cx="3410292" cy="586154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1365896" y="1202213"/>
            <a:ext cx="3410292" cy="586154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metodist3\Desktop\Рисунок1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79407" y="2034406"/>
            <a:ext cx="3101051" cy="217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:a16="http://schemas.microsoft.com/office/drawing/2014/main" xmlns="" id="{ECCBBBC0-1165-4FD9-BEC6-7FD18107FFA9}"/>
              </a:ext>
            </a:extLst>
          </p:cNvPr>
          <p:cNvSpPr/>
          <p:nvPr/>
        </p:nvSpPr>
        <p:spPr>
          <a:xfrm>
            <a:off x="708730" y="356509"/>
            <a:ext cx="5585538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2A21647-2646-493D-BE00-A6E473796CE9}"/>
              </a:ext>
            </a:extLst>
          </p:cNvPr>
          <p:cNvSpPr txBox="1"/>
          <p:nvPr/>
        </p:nvSpPr>
        <p:spPr>
          <a:xfrm>
            <a:off x="965538" y="429884"/>
            <a:ext cx="5471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Принципы подбора волонтеров: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4413" y="1268297"/>
            <a:ext cx="179477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В</a:t>
            </a:r>
            <a:r>
              <a:rPr lang="ru-RU" sz="2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еселый</a:t>
            </a:r>
            <a:endParaRPr lang="ru-RU" sz="2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74412" y="1883182"/>
            <a:ext cx="2642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  <a:r>
              <a:rPr lang="ru-RU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тзывчивый</a:t>
            </a:r>
            <a:endParaRPr lang="ru-RU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74413" y="3205584"/>
            <a:ext cx="3015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О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т</a:t>
            </a: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ветственный</a:t>
            </a:r>
          </a:p>
        </p:txBody>
      </p:sp>
      <p:grpSp>
        <p:nvGrpSpPr>
          <p:cNvPr id="34" name="Группа 33"/>
          <p:cNvGrpSpPr/>
          <p:nvPr/>
        </p:nvGrpSpPr>
        <p:grpSpPr>
          <a:xfrm>
            <a:off x="6436856" y="356509"/>
            <a:ext cx="3162146" cy="1458467"/>
            <a:chOff x="6436856" y="356509"/>
            <a:chExt cx="3162146" cy="1458467"/>
          </a:xfrm>
        </p:grpSpPr>
        <p:sp>
          <p:nvSpPr>
            <p:cNvPr id="35" name="Овал 34">
              <a:extLst>
                <a:ext uri="{FF2B5EF4-FFF2-40B4-BE49-F238E27FC236}">
                  <a16:creationId xmlns:a16="http://schemas.microsoft.com/office/drawing/2014/main" xmlns="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xmlns="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Овал 36">
              <a:extLst>
                <a:ext uri="{FF2B5EF4-FFF2-40B4-BE49-F238E27FC236}">
                  <a16:creationId xmlns:a16="http://schemas.microsoft.com/office/drawing/2014/main" xmlns="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Овал 37">
              <a:extLst>
                <a:ext uri="{FF2B5EF4-FFF2-40B4-BE49-F238E27FC236}">
                  <a16:creationId xmlns:a16="http://schemas.microsoft.com/office/drawing/2014/main" xmlns="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sp>
        <p:nvSpPr>
          <p:cNvPr id="22" name="TextBox 21"/>
          <p:cNvSpPr txBox="1"/>
          <p:nvPr/>
        </p:nvSpPr>
        <p:spPr>
          <a:xfrm>
            <a:off x="1574413" y="3911966"/>
            <a:ext cx="275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Н</a:t>
            </a: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астойчивый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74412" y="4591457"/>
            <a:ext cx="3015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Т</a:t>
            </a: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рудолюбивый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74413" y="5283275"/>
            <a:ext cx="1636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Ё</a:t>
            </a: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мкий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74412" y="5957424"/>
            <a:ext cx="2389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Р</a:t>
            </a: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адостный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180035" y="6052114"/>
            <a:ext cx="931172" cy="476942"/>
          </a:xfrm>
          <a:prstGeom prst="rect">
            <a:avLst/>
          </a:prstGeom>
        </p:spPr>
      </p:pic>
      <p:pic>
        <p:nvPicPr>
          <p:cNvPr id="1032" name="Picture 8" descr="https://itchudo.ru/wp-content/uploads/2017/12/volunteer.pn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178136" y="3263878"/>
            <a:ext cx="5652412" cy="129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/>
          <p:cNvSpPr txBox="1"/>
          <p:nvPr/>
        </p:nvSpPr>
        <p:spPr>
          <a:xfrm>
            <a:off x="1574413" y="2598323"/>
            <a:ext cx="3015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E5006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anose="020B0A04020102020204" pitchFamily="34" charset="0"/>
              </a:rPr>
              <a:t>Л</a:t>
            </a: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юбознательный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76949" y="4374719"/>
            <a:ext cx="42085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«Делай </a:t>
            </a:r>
            <a:r>
              <a:rPr lang="ru-RU" dirty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то, что ты можешь,</a:t>
            </a:r>
          </a:p>
          <a:p>
            <a:pPr algn="r"/>
            <a:r>
              <a:rPr lang="ru-RU" dirty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с помощью того, </a:t>
            </a:r>
            <a:endParaRPr lang="ru-RU" dirty="0" smtClean="0">
              <a:solidFill>
                <a:srgbClr val="65839F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algn="r"/>
            <a:r>
              <a:rPr lang="ru-RU" dirty="0" smtClean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чем </a:t>
            </a:r>
            <a:r>
              <a:rPr lang="ru-RU" dirty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ты </a:t>
            </a:r>
            <a:r>
              <a:rPr lang="ru-RU" dirty="0" smtClean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располагаешь,</a:t>
            </a:r>
            <a:endParaRPr lang="ru-RU" dirty="0">
              <a:solidFill>
                <a:srgbClr val="65839F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algn="r"/>
            <a:r>
              <a:rPr lang="ru-RU" dirty="0" smtClean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там, где </a:t>
            </a:r>
            <a:r>
              <a:rPr lang="ru-RU" dirty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ты сейчас</a:t>
            </a:r>
            <a:r>
              <a:rPr lang="ru-RU" dirty="0" smtClean="0">
                <a:solidFill>
                  <a:srgbClr val="65839F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.»</a:t>
            </a:r>
            <a:endParaRPr lang="ru-RU" dirty="0">
              <a:solidFill>
                <a:srgbClr val="65839F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0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797" y="2981718"/>
            <a:ext cx="3836954" cy="2545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="" xmlns:a16="http://schemas.microsoft.com/office/drawing/2014/main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708729" y="356509"/>
            <a:ext cx="5221554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2A21647-2646-493D-BE00-A6E473796CE9}"/>
              </a:ext>
            </a:extLst>
          </p:cNvPr>
          <p:cNvSpPr txBox="1"/>
          <p:nvPr/>
        </p:nvSpPr>
        <p:spPr>
          <a:xfrm>
            <a:off x="862239" y="429884"/>
            <a:ext cx="54337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 «Мобильный хоспис»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6436856" y="356509"/>
            <a:ext cx="3162146" cy="1458467"/>
            <a:chOff x="6436856" y="356509"/>
            <a:chExt cx="3162146" cy="1458467"/>
          </a:xfrm>
        </p:grpSpPr>
        <p:sp>
          <p:nvSpPr>
            <p:cNvPr id="2" name="Овал 1">
              <a:extLst>
                <a:ext uri="{FF2B5EF4-FFF2-40B4-BE49-F238E27FC236}">
                  <a16:creationId xmlns="" xmlns:a16="http://schemas.microsoft.com/office/drawing/2014/main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>
              <a:extLst>
                <a:ext uri="{FF2B5EF4-FFF2-40B4-BE49-F238E27FC236}">
                  <a16:creationId xmlns="" xmlns:a16="http://schemas.microsoft.com/office/drawing/2014/main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>
              <a:extLst>
                <a:ext uri="{FF2B5EF4-FFF2-40B4-BE49-F238E27FC236}">
                  <a16:creationId xmlns="" xmlns:a16="http://schemas.microsoft.com/office/drawing/2014/main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>
              <a:extLst>
                <a:ext uri="{FF2B5EF4-FFF2-40B4-BE49-F238E27FC236}">
                  <a16:creationId xmlns="" xmlns:a16="http://schemas.microsoft.com/office/drawing/2014/main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275712" y="5902094"/>
            <a:ext cx="1323290" cy="677783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368935" y="4654731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Задействовано 30 волонтеров.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68935" y="5562749"/>
            <a:ext cx="40730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295 посещений больных.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1" name="Овал 30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1120016" y="5722094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1090940" y="4755367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65519" y="1519332"/>
            <a:ext cx="4107973" cy="2797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:\----------! ГМЦ !----------\Ковырзина Людмила Александровна\хоспис\Презентация Добровольцы\Номинация Рожденные помогать\Проект по оказаниию паллиативной помощи\Лого\pgrants_log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14" y="1215781"/>
            <a:ext cx="3411786" cy="119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56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="" xmlns:a16="http://schemas.microsoft.com/office/drawing/2014/main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708729" y="356509"/>
            <a:ext cx="5587296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2A21647-2646-493D-BE00-A6E473796CE9}"/>
              </a:ext>
            </a:extLst>
          </p:cNvPr>
          <p:cNvSpPr txBox="1"/>
          <p:nvPr/>
        </p:nvSpPr>
        <p:spPr>
          <a:xfrm>
            <a:off x="862239" y="429884"/>
            <a:ext cx="54337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 «Прогулки с онкологом»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6436856" y="356509"/>
            <a:ext cx="3162146" cy="1458467"/>
            <a:chOff x="6436856" y="356509"/>
            <a:chExt cx="3162146" cy="1458467"/>
          </a:xfrm>
        </p:grpSpPr>
        <p:sp>
          <p:nvSpPr>
            <p:cNvPr id="2" name="Овал 1">
              <a:extLst>
                <a:ext uri="{FF2B5EF4-FFF2-40B4-BE49-F238E27FC236}">
                  <a16:creationId xmlns="" xmlns:a16="http://schemas.microsoft.com/office/drawing/2014/main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>
              <a:extLst>
                <a:ext uri="{FF2B5EF4-FFF2-40B4-BE49-F238E27FC236}">
                  <a16:creationId xmlns="" xmlns:a16="http://schemas.microsoft.com/office/drawing/2014/main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>
              <a:extLst>
                <a:ext uri="{FF2B5EF4-FFF2-40B4-BE49-F238E27FC236}">
                  <a16:creationId xmlns="" xmlns:a16="http://schemas.microsoft.com/office/drawing/2014/main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>
              <a:extLst>
                <a:ext uri="{FF2B5EF4-FFF2-40B4-BE49-F238E27FC236}">
                  <a16:creationId xmlns="" xmlns:a16="http://schemas.microsoft.com/office/drawing/2014/main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275712" y="5902094"/>
            <a:ext cx="1323290" cy="677783"/>
          </a:xfrm>
          <a:prstGeom prst="rect">
            <a:avLst/>
          </a:prstGeom>
        </p:spPr>
      </p:pic>
      <p:pic>
        <p:nvPicPr>
          <p:cNvPr id="4098" name="Picture 2" descr="C:\Users\metodist3\Desktop\Новая папка\Проект Прогулки с онкологом\Фото с прогулок\DSC_2978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76" y="1165484"/>
            <a:ext cx="2681735" cy="1787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etodist3\Desktop\Новая папка\Проект Прогулки с онкологом\Фото с прогулок\DSC_0229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06" y="4950472"/>
            <a:ext cx="2707305" cy="1905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etodist3\Desktop\Новая папка\Проект Прогулки с онкологом\Фото с прогулок\DSC_0823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06" y="3045243"/>
            <a:ext cx="2707305" cy="18048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09299" y="1174555"/>
            <a:ext cx="2793649" cy="3189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13" y="1441220"/>
            <a:ext cx="1490577" cy="2185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579" y="2351561"/>
            <a:ext cx="1434232" cy="2027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Овал 23">
            <a:extLst>
              <a:ext uri="{FF2B5EF4-FFF2-40B4-BE49-F238E27FC236}">
                <a16:creationId xmlns="" xmlns:a16="http://schemas.microsoft.com/office/drawing/2014/main" id="{E132C2BC-4C08-4E2D-A19F-D0B3B9FDBE00}"/>
              </a:ext>
            </a:extLst>
          </p:cNvPr>
          <p:cNvSpPr/>
          <p:nvPr/>
        </p:nvSpPr>
        <p:spPr>
          <a:xfrm>
            <a:off x="8772980" y="2946175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554" y="3641703"/>
            <a:ext cx="1437322" cy="2031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3935168" y="4726822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Задействовано 40 волонтеров.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966404" y="5815113"/>
            <a:ext cx="40730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Посетило 380 человек.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1" name="Овал 30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3679353" y="5928126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3679353" y="4850114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001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8" name="Picture 18" descr="https://s.mediasole.ru/images/492/492476/333-1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673" y="4033391"/>
            <a:ext cx="3785679" cy="2538126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38" y="860771"/>
            <a:ext cx="4240229" cy="5997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:a16="http://schemas.microsoft.com/office/drawing/2014/main" xmlns="" id="{ECCBBBC0-1165-4FD9-BEC6-7FD18107FFA9}"/>
              </a:ext>
            </a:extLst>
          </p:cNvPr>
          <p:cNvSpPr/>
          <p:nvPr/>
        </p:nvSpPr>
        <p:spPr>
          <a:xfrm>
            <a:off x="708730" y="356509"/>
            <a:ext cx="4910835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2A21647-2646-493D-BE00-A6E473796CE9}"/>
              </a:ext>
            </a:extLst>
          </p:cNvPr>
          <p:cNvSpPr txBox="1"/>
          <p:nvPr/>
        </p:nvSpPr>
        <p:spPr>
          <a:xfrm>
            <a:off x="965538" y="429884"/>
            <a:ext cx="51485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 «Спроси онколога»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817952" y="6171467"/>
            <a:ext cx="781050" cy="40005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92314" y="2300639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Задействовано 10 волонтеров.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305151" y="3247585"/>
            <a:ext cx="40730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Присутствовало 60 старшеклассников.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6" name="Овал 55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5021673" y="3329171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5000902" y="2410320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58" name="Группа 57"/>
          <p:cNvGrpSpPr/>
          <p:nvPr/>
        </p:nvGrpSpPr>
        <p:grpSpPr>
          <a:xfrm>
            <a:off x="6343867" y="1067825"/>
            <a:ext cx="2961972" cy="586154"/>
            <a:chOff x="6436856" y="728782"/>
            <a:chExt cx="2961972" cy="586154"/>
          </a:xfrm>
        </p:grpSpPr>
        <p:sp>
          <p:nvSpPr>
            <p:cNvPr id="59" name="Овал 58">
              <a:extLst>
                <a:ext uri="{FF2B5EF4-FFF2-40B4-BE49-F238E27FC236}">
                  <a16:creationId xmlns:a16="http://schemas.microsoft.com/office/drawing/2014/main" xmlns="" id="{A27D5BD8-1D13-4F6F-8317-011264540D9F}"/>
                </a:ext>
              </a:extLst>
            </p:cNvPr>
            <p:cNvSpPr/>
            <p:nvPr/>
          </p:nvSpPr>
          <p:spPr>
            <a:xfrm>
              <a:off x="8812674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Овал 59">
              <a:extLst>
                <a:ext uri="{FF2B5EF4-FFF2-40B4-BE49-F238E27FC236}">
                  <a16:creationId xmlns:a16="http://schemas.microsoft.com/office/drawing/2014/main" xmlns="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Овал 60">
              <a:extLst>
                <a:ext uri="{FF2B5EF4-FFF2-40B4-BE49-F238E27FC236}">
                  <a16:creationId xmlns:a16="http://schemas.microsoft.com/office/drawing/2014/main" xmlns="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Овал 61">
              <a:extLst>
                <a:ext uri="{FF2B5EF4-FFF2-40B4-BE49-F238E27FC236}">
                  <a16:creationId xmlns:a16="http://schemas.microsoft.com/office/drawing/2014/main" xmlns="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5132" name="Picture 12" descr="http://student.ispu.ru/sites/student.ispu.ru/files/images/5598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CFFF8"/>
              </a:clrFrom>
              <a:clrTo>
                <a:srgbClr val="FCFFF8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10667" y="542601"/>
            <a:ext cx="1656997" cy="1519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09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="" xmlns:a16="http://schemas.microsoft.com/office/drawing/2014/main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2A21647-2646-493D-BE00-A6E473796CE9}"/>
              </a:ext>
            </a:extLst>
          </p:cNvPr>
          <p:cNvSpPr txBox="1"/>
          <p:nvPr/>
        </p:nvSpPr>
        <p:spPr>
          <a:xfrm>
            <a:off x="862239" y="429884"/>
            <a:ext cx="54337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Социальная значимость проекта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7271333" y="635296"/>
            <a:ext cx="2388423" cy="1089084"/>
            <a:chOff x="6436856" y="356509"/>
            <a:chExt cx="3162146" cy="1458467"/>
          </a:xfrm>
        </p:grpSpPr>
        <p:sp>
          <p:nvSpPr>
            <p:cNvPr id="2" name="Овал 1">
              <a:extLst>
                <a:ext uri="{FF2B5EF4-FFF2-40B4-BE49-F238E27FC236}">
                  <a16:creationId xmlns="" xmlns:a16="http://schemas.microsoft.com/office/drawing/2014/main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>
              <a:extLst>
                <a:ext uri="{FF2B5EF4-FFF2-40B4-BE49-F238E27FC236}">
                  <a16:creationId xmlns="" xmlns:a16="http://schemas.microsoft.com/office/drawing/2014/main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>
              <a:extLst>
                <a:ext uri="{FF2B5EF4-FFF2-40B4-BE49-F238E27FC236}">
                  <a16:creationId xmlns="" xmlns:a16="http://schemas.microsoft.com/office/drawing/2014/main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>
              <a:extLst>
                <a:ext uri="{FF2B5EF4-FFF2-40B4-BE49-F238E27FC236}">
                  <a16:creationId xmlns="" xmlns:a16="http://schemas.microsoft.com/office/drawing/2014/main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275712" y="5902094"/>
            <a:ext cx="1323290" cy="677783"/>
          </a:xfrm>
          <a:prstGeom prst="rect">
            <a:avLst/>
          </a:prstGeom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96" y="1179838"/>
            <a:ext cx="1981121" cy="2799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Овал 24">
            <a:extLst>
              <a:ext uri="{FF2B5EF4-FFF2-40B4-BE49-F238E27FC236}">
                <a16:creationId xmlns="" xmlns:a16="http://schemas.microsoft.com/office/drawing/2014/main" id="{8A6864A0-700C-4337-8DDD-B67D29C3ABCE}"/>
              </a:ext>
            </a:extLst>
          </p:cNvPr>
          <p:cNvSpPr/>
          <p:nvPr/>
        </p:nvSpPr>
        <p:spPr>
          <a:xfrm>
            <a:off x="8286427" y="4689842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: скругленные углы 2">
            <a:extLst>
              <a:ext uri="{FF2B5EF4-FFF2-40B4-BE49-F238E27FC236}">
                <a16:creationId xmlns:a16="http://schemas.microsoft.com/office/drawing/2014/main" xmlns="" id="{ECCBBBC0-1165-4FD9-BEC6-7FD18107FFA9}"/>
              </a:ext>
            </a:extLst>
          </p:cNvPr>
          <p:cNvSpPr/>
          <p:nvPr/>
        </p:nvSpPr>
        <p:spPr>
          <a:xfrm>
            <a:off x="708729" y="356509"/>
            <a:ext cx="6501849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2A21647-2646-493D-BE00-A6E473796CE9}"/>
              </a:ext>
            </a:extLst>
          </p:cNvPr>
          <p:cNvSpPr txBox="1"/>
          <p:nvPr/>
        </p:nvSpPr>
        <p:spPr>
          <a:xfrm>
            <a:off x="941032" y="429884"/>
            <a:ext cx="6269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 благотворительных концертов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7177" name="Picture 9" descr="C:\Users\metodist3\Desktop\Новая папка\Проект концертов\27.11.18\Афиша_Благ концерт Фандорина_щедрый вторник_а3-2.ti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401" y="1179838"/>
            <a:ext cx="2010807" cy="2799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C:\Users\metodist3\Desktop\Новая папка\Проект концертов\19.05\image (2)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871" y="4150300"/>
            <a:ext cx="3143144" cy="20954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Users\metodist3\Desktop\Новая папка\Проект концертов\19.05\14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026" y="1753728"/>
            <a:ext cx="3148087" cy="2094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Овал 27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196195" y="2105142"/>
            <a:ext cx="586154" cy="586154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>
            <a:extLst>
              <a:ext uri="{FF2B5EF4-FFF2-40B4-BE49-F238E27FC236}">
                <a16:creationId xmlns="" xmlns:a16="http://schemas.microsoft.com/office/drawing/2014/main" id="{4B460F5C-BAA3-4652-9511-061AE5AB3864}"/>
              </a:ext>
            </a:extLst>
          </p:cNvPr>
          <p:cNvSpPr/>
          <p:nvPr/>
        </p:nvSpPr>
        <p:spPr>
          <a:xfrm>
            <a:off x="197187" y="2579809"/>
            <a:ext cx="586154" cy="596951"/>
          </a:xfrm>
          <a:prstGeom prst="ellipse">
            <a:avLst/>
          </a:prstGeom>
          <a:solidFill>
            <a:srgbClr val="7B6F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1146677" y="4446110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Участвовало 90 волонтеров.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46677" y="5466986"/>
            <a:ext cx="40730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Охват участников 800 человек.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2" name="Овал 31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887201" y="5578134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886096" y="4555833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4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39" y="860771"/>
            <a:ext cx="4286293" cy="6062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:a16="http://schemas.microsoft.com/office/drawing/2014/main" xmlns="" id="{ECCBBBC0-1165-4FD9-BEC6-7FD18107FFA9}"/>
              </a:ext>
            </a:extLst>
          </p:cNvPr>
          <p:cNvSpPr/>
          <p:nvPr/>
        </p:nvSpPr>
        <p:spPr>
          <a:xfrm>
            <a:off x="708729" y="356509"/>
            <a:ext cx="7707301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2A21647-2646-493D-BE00-A6E473796CE9}"/>
              </a:ext>
            </a:extLst>
          </p:cNvPr>
          <p:cNvSpPr txBox="1"/>
          <p:nvPr/>
        </p:nvSpPr>
        <p:spPr>
          <a:xfrm>
            <a:off x="781235" y="429884"/>
            <a:ext cx="76347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 школы родственников тяжелобольных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817952" y="6171467"/>
            <a:ext cx="781050" cy="400050"/>
          </a:xfrm>
          <a:prstGeom prst="rect">
            <a:avLst/>
          </a:prstGeom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194" y="1220377"/>
            <a:ext cx="3115523" cy="1752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750" y="3168297"/>
            <a:ext cx="3114907" cy="1752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http://ggki.by/_mod_files/ce_images/news_afishi/akciya_vol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5868" y="3135562"/>
            <a:ext cx="1846556" cy="139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418315" y="5986771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Посетили 120 горожан.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18316" y="5113415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Организовали 20 волонтеров.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6" name="Овал 15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5147378" y="5255844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Овал 16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5155029" y="6141624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08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443" y="5114617"/>
            <a:ext cx="2674937" cy="150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="" xmlns:a16="http://schemas.microsoft.com/office/drawing/2014/main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710961" y="320018"/>
            <a:ext cx="5587296" cy="939631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2A21647-2646-493D-BE00-A6E473796CE9}"/>
              </a:ext>
            </a:extLst>
          </p:cNvPr>
          <p:cNvSpPr txBox="1"/>
          <p:nvPr/>
        </p:nvSpPr>
        <p:spPr>
          <a:xfrm>
            <a:off x="702444" y="405114"/>
            <a:ext cx="54697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 «Новогодний подарок </a:t>
            </a:r>
          </a:p>
          <a:p>
            <a:pPr algn="ctr"/>
            <a:r>
              <a:rPr lang="ru-RU" sz="22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Железногорского</a:t>
            </a:r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хосписа»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677252" y="6072101"/>
            <a:ext cx="1068861" cy="547466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596" y="2501288"/>
            <a:ext cx="2666444" cy="19998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686" y="1537522"/>
            <a:ext cx="2514452" cy="3395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85" y="5114617"/>
            <a:ext cx="2674937" cy="150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6086" y="3371607"/>
            <a:ext cx="2674937" cy="1561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6085" y="1540274"/>
            <a:ext cx="2674938" cy="1676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Группа 37"/>
          <p:cNvGrpSpPr/>
          <p:nvPr/>
        </p:nvGrpSpPr>
        <p:grpSpPr>
          <a:xfrm>
            <a:off x="6382281" y="1016157"/>
            <a:ext cx="2969302" cy="1362268"/>
            <a:chOff x="6436856" y="356509"/>
            <a:chExt cx="3162146" cy="1458467"/>
          </a:xfrm>
        </p:grpSpPr>
        <p:sp>
          <p:nvSpPr>
            <p:cNvPr id="39" name="Овал 38">
              <a:extLst>
                <a:ext uri="{FF2B5EF4-FFF2-40B4-BE49-F238E27FC236}">
                  <a16:creationId xmlns="" xmlns:a16="http://schemas.microsoft.com/office/drawing/2014/main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>
              <a:extLst>
                <a:ext uri="{FF2B5EF4-FFF2-40B4-BE49-F238E27FC236}">
                  <a16:creationId xmlns="" xmlns:a16="http://schemas.microsoft.com/office/drawing/2014/main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Овал 40">
              <a:extLst>
                <a:ext uri="{FF2B5EF4-FFF2-40B4-BE49-F238E27FC236}">
                  <a16:creationId xmlns="" xmlns:a16="http://schemas.microsoft.com/office/drawing/2014/main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Овал 41">
              <a:extLst>
                <a:ext uri="{FF2B5EF4-FFF2-40B4-BE49-F238E27FC236}">
                  <a16:creationId xmlns="" xmlns:a16="http://schemas.microsoft.com/office/drawing/2014/main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24" cstate="print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pic>
        <p:nvPicPr>
          <p:cNvPr id="8212" name="Picture 20" descr="https://ds02.infourok.ru/uploads/ex/12c7/0005f2ae-89a18033/hello_html_m317e6625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826" y="3175376"/>
            <a:ext cx="1122856" cy="175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470702" y="4914961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Готовили 50 волонтеров.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95646" y="5770362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Охвачено 30 больных.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7" name="Овал 26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6202281" y="5024617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Овал 27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6202281" y="5868161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90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628" y="3607131"/>
            <a:ext cx="3970788" cy="998940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="" xmlns:a16="http://schemas.microsoft.com/office/drawing/2014/main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2A21647-2646-493D-BE00-A6E473796CE9}"/>
              </a:ext>
            </a:extLst>
          </p:cNvPr>
          <p:cNvSpPr txBox="1"/>
          <p:nvPr/>
        </p:nvSpPr>
        <p:spPr>
          <a:xfrm>
            <a:off x="862239" y="429884"/>
            <a:ext cx="54337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Социальная значимость проекта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7271333" y="682155"/>
            <a:ext cx="2388423" cy="1089084"/>
            <a:chOff x="6436856" y="356509"/>
            <a:chExt cx="3162146" cy="1458467"/>
          </a:xfrm>
        </p:grpSpPr>
        <p:sp>
          <p:nvSpPr>
            <p:cNvPr id="2" name="Овал 1">
              <a:extLst>
                <a:ext uri="{FF2B5EF4-FFF2-40B4-BE49-F238E27FC236}">
                  <a16:creationId xmlns="" xmlns:a16="http://schemas.microsoft.com/office/drawing/2014/main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>
              <a:extLst>
                <a:ext uri="{FF2B5EF4-FFF2-40B4-BE49-F238E27FC236}">
                  <a16:creationId xmlns="" xmlns:a16="http://schemas.microsoft.com/office/drawing/2014/main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>
              <a:extLst>
                <a:ext uri="{FF2B5EF4-FFF2-40B4-BE49-F238E27FC236}">
                  <a16:creationId xmlns="" xmlns:a16="http://schemas.microsoft.com/office/drawing/2014/main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>
              <a:extLst>
                <a:ext uri="{FF2B5EF4-FFF2-40B4-BE49-F238E27FC236}">
                  <a16:creationId xmlns="" xmlns:a16="http://schemas.microsoft.com/office/drawing/2014/main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198859" y="6104061"/>
            <a:ext cx="1323290" cy="677783"/>
          </a:xfrm>
          <a:prstGeom prst="rect">
            <a:avLst/>
          </a:prstGeom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79" y="1584768"/>
            <a:ext cx="2003089" cy="28317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745" y="1584769"/>
            <a:ext cx="2726588" cy="19069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: скругленные углы 2">
            <a:extLst>
              <a:ext uri="{FF2B5EF4-FFF2-40B4-BE49-F238E27FC236}">
                <a16:creationId xmlns:a16="http://schemas.microsoft.com/office/drawing/2014/main" xmlns="" id="{ECCBBBC0-1165-4FD9-BEC6-7FD18107FFA9}"/>
              </a:ext>
            </a:extLst>
          </p:cNvPr>
          <p:cNvSpPr/>
          <p:nvPr/>
        </p:nvSpPr>
        <p:spPr>
          <a:xfrm>
            <a:off x="708729" y="356509"/>
            <a:ext cx="6501849" cy="870188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2A21647-2646-493D-BE00-A6E473796CE9}"/>
              </a:ext>
            </a:extLst>
          </p:cNvPr>
          <p:cNvSpPr txBox="1"/>
          <p:nvPr/>
        </p:nvSpPr>
        <p:spPr>
          <a:xfrm>
            <a:off x="824878" y="401579"/>
            <a:ext cx="62695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 концерта для тяжелобольных</a:t>
            </a:r>
          </a:p>
          <a:p>
            <a:pPr algn="ctr"/>
            <a:r>
              <a:rPr lang="ru-RU" sz="2200" dirty="0">
                <a:solidFill>
                  <a:schemeClr val="bg1"/>
                </a:solidFill>
                <a:latin typeface="Arial Black" panose="020B0A04020102020204" pitchFamily="34" charset="0"/>
              </a:rPr>
              <a:t>и</a:t>
            </a:r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акция «Подвези на концерт»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628" y="4700632"/>
            <a:ext cx="3121025" cy="2081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03977" y="1882066"/>
            <a:ext cx="2225282" cy="4110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15656" y="1584768"/>
            <a:ext cx="1905716" cy="2831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877950" y="4837755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Помогли 96 волонтеров.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04217" y="5741238"/>
            <a:ext cx="3275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Участвовали 50 горожан.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3" name="Овал 32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570920" y="4934617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Овал 33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570920" y="5860528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95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488" y="1057661"/>
            <a:ext cx="10260488" cy="5800339"/>
          </a:xfrm>
          <a:prstGeom prst="rect">
            <a:avLst/>
          </a:prstGeom>
        </p:spPr>
      </p:pic>
      <p:sp>
        <p:nvSpPr>
          <p:cNvPr id="24" name="Овал 23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6532387" y="4572618"/>
            <a:ext cx="1440000" cy="1440000"/>
          </a:xfrm>
          <a:prstGeom prst="ellipse">
            <a:avLst/>
          </a:prstGeom>
          <a:solidFill>
            <a:srgbClr val="B32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290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17952" y="6171467"/>
            <a:ext cx="781050" cy="400050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="" xmlns:a16="http://schemas.microsoft.com/office/drawing/2014/main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="" xmlns:a16="http://schemas.microsoft.com/office/drawing/2014/main" id="{4B460F5C-BAA3-4652-9511-061AE5AB3864}"/>
              </a:ext>
            </a:extLst>
          </p:cNvPr>
          <p:cNvSpPr/>
          <p:nvPr/>
        </p:nvSpPr>
        <p:spPr>
          <a:xfrm>
            <a:off x="5770579" y="3453273"/>
            <a:ext cx="1440000" cy="1440000"/>
          </a:xfrm>
          <a:prstGeom prst="ellipse">
            <a:avLst/>
          </a:prstGeom>
          <a:solidFill>
            <a:srgbClr val="7B6F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9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="" xmlns:a16="http://schemas.microsoft.com/office/drawing/2014/main" id="{2D39A14A-F85F-4E3C-8106-26ADD1F8F760}"/>
              </a:ext>
            </a:extLst>
          </p:cNvPr>
          <p:cNvSpPr/>
          <p:nvPr/>
        </p:nvSpPr>
        <p:spPr>
          <a:xfrm>
            <a:off x="5039692" y="2407818"/>
            <a:ext cx="1440000" cy="144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1635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="" xmlns:a16="http://schemas.microsoft.com/office/drawing/2014/main" id="{ECCBBBC0-1165-4FD9-BEC6-7FD18107FFA9}"/>
              </a:ext>
            </a:extLst>
          </p:cNvPr>
          <p:cNvSpPr/>
          <p:nvPr/>
        </p:nvSpPr>
        <p:spPr>
          <a:xfrm>
            <a:off x="708729" y="356508"/>
            <a:ext cx="5603293" cy="793892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2A21647-2646-493D-BE00-A6E473796CE9}"/>
              </a:ext>
            </a:extLst>
          </p:cNvPr>
          <p:cNvSpPr txBox="1"/>
          <p:nvPr/>
        </p:nvSpPr>
        <p:spPr>
          <a:xfrm>
            <a:off x="664988" y="356508"/>
            <a:ext cx="57718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Итоги работы за </a:t>
            </a:r>
            <a:r>
              <a:rPr lang="ru-RU" sz="2200" dirty="0">
                <a:solidFill>
                  <a:schemeClr val="bg1"/>
                </a:solidFill>
                <a:latin typeface="Arial Black" panose="020B0A04020102020204" pitchFamily="34" charset="0"/>
              </a:rPr>
              <a:t>период </a:t>
            </a:r>
            <a:endParaRPr lang="ru-RU" sz="22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с </a:t>
            </a:r>
            <a:r>
              <a:rPr lang="ru-RU" sz="2200" dirty="0">
                <a:solidFill>
                  <a:schemeClr val="bg1"/>
                </a:solidFill>
                <a:latin typeface="Arial Black" panose="020B0A04020102020204" pitchFamily="34" charset="0"/>
              </a:rPr>
              <a:t>01.12.2017 г. </a:t>
            </a:r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по </a:t>
            </a:r>
            <a:r>
              <a:rPr lang="ru-RU" sz="2200" dirty="0">
                <a:solidFill>
                  <a:schemeClr val="bg1"/>
                </a:solidFill>
                <a:latin typeface="Arial Black" panose="020B0A04020102020204" pitchFamily="34" charset="0"/>
              </a:rPr>
              <a:t>30.08.2018 г.</a:t>
            </a:r>
          </a:p>
          <a:p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6436856" y="356509"/>
            <a:ext cx="3162146" cy="1458467"/>
            <a:chOff x="6436856" y="356509"/>
            <a:chExt cx="3162146" cy="1458467"/>
          </a:xfrm>
        </p:grpSpPr>
        <p:sp>
          <p:nvSpPr>
            <p:cNvPr id="13" name="Овал 12">
              <a:extLst>
                <a:ext uri="{FF2B5EF4-FFF2-40B4-BE49-F238E27FC236}">
                  <a16:creationId xmlns="" xmlns:a16="http://schemas.microsoft.com/office/drawing/2014/main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>
              <a:extLst>
                <a:ext uri="{FF2B5EF4-FFF2-40B4-BE49-F238E27FC236}">
                  <a16:creationId xmlns="" xmlns:a16="http://schemas.microsoft.com/office/drawing/2014/main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="" xmlns:a16="http://schemas.microsoft.com/office/drawing/2014/main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="" xmlns:a16="http://schemas.microsoft.com/office/drawing/2014/main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sp>
        <p:nvSpPr>
          <p:cNvPr id="19" name="TextBox 18"/>
          <p:cNvSpPr txBox="1"/>
          <p:nvPr/>
        </p:nvSpPr>
        <p:spPr>
          <a:xfrm>
            <a:off x="862240" y="1531846"/>
            <a:ext cx="3100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Всего привлечено волонтеров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5674" y="2912375"/>
            <a:ext cx="48588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Охват населения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1529" y="3957830"/>
            <a:ext cx="53376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Всего реализовано проектов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6007" y="5292618"/>
            <a:ext cx="61770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Приняло участие в </a:t>
            </a:r>
            <a:r>
              <a:rPr lang="ru-RU" sz="2200" dirty="0" smtClean="0">
                <a:solidFill>
                  <a:srgbClr val="4F4186"/>
                </a:solidFill>
                <a:effectLst>
                  <a:outerShdw blurRad="50800" dist="50800" dir="5400000" algn="ctr" rotWithShape="0">
                    <a:schemeClr val="bg1">
                      <a:alpha val="80000"/>
                    </a:schemeClr>
                  </a:outerShdw>
                </a:effectLst>
                <a:latin typeface="Arial Black" panose="020B0A04020102020204" pitchFamily="34" charset="0"/>
              </a:rPr>
              <a:t>популяризации волонтерского движения</a:t>
            </a:r>
            <a:endParaRPr lang="ru-RU" sz="2200" dirty="0">
              <a:solidFill>
                <a:srgbClr val="4F4186"/>
              </a:solidFill>
              <a:effectLst>
                <a:outerShdw blurRad="50800" dist="50800" dir="5400000" algn="ctr" rotWithShape="0">
                  <a:schemeClr val="bg1">
                    <a:alpha val="8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="" xmlns:a16="http://schemas.microsoft.com/office/drawing/2014/main" id="{162CCC0D-E4E4-45DE-8050-A109D10025A4}"/>
              </a:ext>
            </a:extLst>
          </p:cNvPr>
          <p:cNvSpPr/>
          <p:nvPr/>
        </p:nvSpPr>
        <p:spPr>
          <a:xfrm>
            <a:off x="4319692" y="1314936"/>
            <a:ext cx="1440000" cy="144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330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442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etodist3\Desktop\Новая папка\Плакаты по поиску волонтеров\Афиша_Во имя жизни_для волонтеров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28" y="822111"/>
            <a:ext cx="4267186" cy="6035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E132C2BC-4C08-4E2D-A19F-D0B3B9FDBE00}"/>
              </a:ext>
            </a:extLst>
          </p:cNvPr>
          <p:cNvSpPr/>
          <p:nvPr/>
        </p:nvSpPr>
        <p:spPr>
          <a:xfrm>
            <a:off x="-168454" y="356508"/>
            <a:ext cx="586154" cy="586154"/>
          </a:xfrm>
          <a:prstGeom prst="ellipse">
            <a:avLst/>
          </a:prstGeom>
          <a:solidFill>
            <a:srgbClr val="58B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2679110-3781-4332-9B7F-F004A4AC24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817952" y="6171467"/>
            <a:ext cx="781050" cy="400050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8A6864A0-700C-4337-8DDD-B67D29C3ABCE}"/>
              </a:ext>
            </a:extLst>
          </p:cNvPr>
          <p:cNvSpPr/>
          <p:nvPr/>
        </p:nvSpPr>
        <p:spPr>
          <a:xfrm>
            <a:off x="276086" y="356508"/>
            <a:ext cx="586154" cy="586154"/>
          </a:xfrm>
          <a:prstGeom prst="ellipse">
            <a:avLst/>
          </a:prstGeom>
          <a:solidFill>
            <a:srgbClr val="1CA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2">
            <a:extLst>
              <a:ext uri="{FF2B5EF4-FFF2-40B4-BE49-F238E27FC236}">
                <a16:creationId xmlns:a16="http://schemas.microsoft.com/office/drawing/2014/main" xmlns="" id="{ECCBBBC0-1165-4FD9-BEC6-7FD18107FFA9}"/>
              </a:ext>
            </a:extLst>
          </p:cNvPr>
          <p:cNvSpPr/>
          <p:nvPr/>
        </p:nvSpPr>
        <p:spPr>
          <a:xfrm>
            <a:off x="708729" y="341542"/>
            <a:ext cx="5415845" cy="586154"/>
          </a:xfrm>
          <a:prstGeom prst="roundRect">
            <a:avLst>
              <a:gd name="adj" fmla="val 50000"/>
            </a:avLst>
          </a:prstGeom>
          <a:solidFill>
            <a:srgbClr val="534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2A21647-2646-493D-BE00-A6E473796CE9}"/>
              </a:ext>
            </a:extLst>
          </p:cNvPr>
          <p:cNvSpPr txBox="1"/>
          <p:nvPr/>
        </p:nvSpPr>
        <p:spPr>
          <a:xfrm>
            <a:off x="862239" y="429883"/>
            <a:ext cx="52623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Перспективы развития проекта</a:t>
            </a:r>
            <a:endParaRPr lang="ru-RU" sz="2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6436856" y="356509"/>
            <a:ext cx="3162146" cy="1458467"/>
            <a:chOff x="6436856" y="356509"/>
            <a:chExt cx="3162146" cy="1458467"/>
          </a:xfrm>
        </p:grpSpPr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xmlns="" id="{A27D5BD8-1D13-4F6F-8317-011264540D9F}"/>
                </a:ext>
              </a:extLst>
            </p:cNvPr>
            <p:cNvSpPr/>
            <p:nvPr/>
          </p:nvSpPr>
          <p:spPr>
            <a:xfrm>
              <a:off x="9012848" y="728782"/>
              <a:ext cx="586154" cy="586154"/>
            </a:xfrm>
            <a:prstGeom prst="ellipse">
              <a:avLst/>
            </a:prstGeom>
            <a:solidFill>
              <a:srgbClr val="58B8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xmlns="" id="{162CCC0D-E4E4-45DE-8050-A109D10025A4}"/>
                </a:ext>
              </a:extLst>
            </p:cNvPr>
            <p:cNvSpPr/>
            <p:nvPr/>
          </p:nvSpPr>
          <p:spPr>
            <a:xfrm>
              <a:off x="6436856" y="728782"/>
              <a:ext cx="586154" cy="586154"/>
            </a:xfrm>
            <a:prstGeom prst="ellipse">
              <a:avLst/>
            </a:prstGeom>
            <a:solidFill>
              <a:srgbClr val="93C2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xmlns="" id="{4B460F5C-BAA3-4652-9511-061AE5AB3864}"/>
                </a:ext>
              </a:extLst>
            </p:cNvPr>
            <p:cNvSpPr/>
            <p:nvPr/>
          </p:nvSpPr>
          <p:spPr>
            <a:xfrm>
              <a:off x="6917502" y="728782"/>
              <a:ext cx="586154" cy="586154"/>
            </a:xfrm>
            <a:prstGeom prst="ellipse">
              <a:avLst/>
            </a:prstGeom>
            <a:solidFill>
              <a:srgbClr val="7B6F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xmlns="" id="{2D39A14A-F85F-4E3C-8106-26ADD1F8F760}"/>
                </a:ext>
              </a:extLst>
            </p:cNvPr>
            <p:cNvSpPr/>
            <p:nvPr/>
          </p:nvSpPr>
          <p:spPr>
            <a:xfrm>
              <a:off x="7402077" y="728782"/>
              <a:ext cx="586154" cy="586154"/>
            </a:xfrm>
            <a:prstGeom prst="ellipse">
              <a:avLst/>
            </a:prstGeom>
            <a:solidFill>
              <a:srgbClr val="40B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0010" y="356509"/>
              <a:ext cx="1458467" cy="1458467"/>
            </a:xfrm>
            <a:prstGeom prst="rect">
              <a:avLst/>
            </a:prstGeom>
          </p:spPr>
        </p:pic>
      </p:grpSp>
      <p:sp>
        <p:nvSpPr>
          <p:cNvPr id="20" name="Прямоугольник 19"/>
          <p:cNvSpPr/>
          <p:nvPr/>
        </p:nvSpPr>
        <p:spPr>
          <a:xfrm>
            <a:off x="5477294" y="2427809"/>
            <a:ext cx="334065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Дальнейшее привлечение волонтеров и повышение уровня их компетенций; 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м</a:t>
            </a:r>
            <a:r>
              <a:rPr lang="ru-RU" sz="2000" dirty="0" smtClean="0">
                <a:solidFill>
                  <a:srgbClr val="002060"/>
                </a:solidFill>
              </a:rPr>
              <a:t>отивация деятельности волонтеров;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о</a:t>
            </a:r>
            <a:r>
              <a:rPr lang="ru-RU" sz="2000" dirty="0" smtClean="0">
                <a:solidFill>
                  <a:srgbClr val="002060"/>
                </a:solidFill>
              </a:rPr>
              <a:t>рганизация психологической помощи волонтерам.</a:t>
            </a:r>
            <a:endParaRPr lang="ru-RU" sz="2000" dirty="0">
              <a:solidFill>
                <a:srgbClr val="002060"/>
              </a:solidFill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xmlns="" id="{2D39A14A-F85F-4E3C-8106-26ADD1F8F760}"/>
              </a:ext>
            </a:extLst>
          </p:cNvPr>
          <p:cNvSpPr/>
          <p:nvPr/>
        </p:nvSpPr>
        <p:spPr>
          <a:xfrm>
            <a:off x="5537382" y="2508733"/>
            <a:ext cx="180000" cy="180000"/>
          </a:xfrm>
          <a:prstGeom prst="ellipse">
            <a:avLst/>
          </a:prstGeom>
          <a:solidFill>
            <a:srgbClr val="B32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xmlns="" id="{162CCC0D-E4E4-45DE-8050-A109D10025A4}"/>
              </a:ext>
            </a:extLst>
          </p:cNvPr>
          <p:cNvSpPr/>
          <p:nvPr/>
        </p:nvSpPr>
        <p:spPr>
          <a:xfrm>
            <a:off x="5538687" y="3578375"/>
            <a:ext cx="180000" cy="180000"/>
          </a:xfrm>
          <a:prstGeom prst="ellipse">
            <a:avLst/>
          </a:prstGeom>
          <a:solidFill>
            <a:srgbClr val="93C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xmlns="" id="{2D39A14A-F85F-4E3C-8106-26ADD1F8F760}"/>
              </a:ext>
            </a:extLst>
          </p:cNvPr>
          <p:cNvSpPr/>
          <p:nvPr/>
        </p:nvSpPr>
        <p:spPr>
          <a:xfrm>
            <a:off x="5521176" y="4338048"/>
            <a:ext cx="180000" cy="180000"/>
          </a:xfrm>
          <a:prstGeom prst="ellipse">
            <a:avLst/>
          </a:prstGeom>
          <a:solidFill>
            <a:srgbClr val="40B8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084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A10B55F9-FDEC-4036-9E1D-08ADA87C62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 rot="16200000" flipH="1">
            <a:off x="4629969" y="1581969"/>
            <a:ext cx="6858001" cy="369406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425C327-4193-4832-95EC-81287116D161}"/>
              </a:ext>
            </a:extLst>
          </p:cNvPr>
          <p:cNvSpPr txBox="1"/>
          <p:nvPr/>
        </p:nvSpPr>
        <p:spPr>
          <a:xfrm>
            <a:off x="620681" y="2969549"/>
            <a:ext cx="63528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808080"/>
                </a:solidFill>
                <a:latin typeface="Arial Black" panose="020B0A04020102020204" pitchFamily="34" charset="0"/>
              </a:rPr>
              <a:t>Благодарю </a:t>
            </a:r>
            <a:r>
              <a:rPr lang="ru-RU" sz="3200" dirty="0">
                <a:solidFill>
                  <a:srgbClr val="808080"/>
                </a:solidFill>
                <a:latin typeface="Arial Black" panose="020B0A04020102020204" pitchFamily="34" charset="0"/>
              </a:rPr>
              <a:t/>
            </a:r>
            <a:br>
              <a:rPr lang="ru-RU" sz="3200" dirty="0">
                <a:solidFill>
                  <a:srgbClr val="808080"/>
                </a:solidFill>
                <a:latin typeface="Arial Black" panose="020B0A04020102020204" pitchFamily="34" charset="0"/>
              </a:rPr>
            </a:br>
            <a:r>
              <a:rPr lang="ru-RU" sz="3200" dirty="0" smtClean="0">
                <a:solidFill>
                  <a:srgbClr val="808080"/>
                </a:solidFill>
                <a:latin typeface="Arial Black" panose="020B0A04020102020204" pitchFamily="34" charset="0"/>
              </a:rPr>
              <a:t>за внимание!</a:t>
            </a:r>
            <a:endParaRPr lang="ru-RU" sz="3200" dirty="0">
              <a:solidFill>
                <a:srgbClr val="80808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84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1097</TotalTime>
  <Words>241</Words>
  <Application>Microsoft Office PowerPoint</Application>
  <PresentationFormat>Лист A4 (210x297 мм)</PresentationFormat>
  <Paragraphs>76</Paragraphs>
  <Slides>13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Событий Партнер</dc:creator>
  <cp:lastModifiedBy>Методист по книгоизданию</cp:lastModifiedBy>
  <cp:revision>116</cp:revision>
  <dcterms:created xsi:type="dcterms:W3CDTF">2018-03-27T10:40:04Z</dcterms:created>
  <dcterms:modified xsi:type="dcterms:W3CDTF">2018-09-05T11:06:00Z</dcterms:modified>
</cp:coreProperties>
</file>