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1"/>
    <p:sldMasterId id="2147483729" r:id="rId2"/>
  </p:sldMasterIdLst>
  <p:sldIdLst>
    <p:sldId id="256" r:id="rId3"/>
    <p:sldId id="258" r:id="rId4"/>
    <p:sldId id="270" r:id="rId5"/>
    <p:sldId id="259" r:id="rId6"/>
    <p:sldId id="260" r:id="rId7"/>
    <p:sldId id="261" r:id="rId8"/>
    <p:sldId id="264" r:id="rId9"/>
    <p:sldId id="265" r:id="rId10"/>
    <p:sldId id="263" r:id="rId11"/>
    <p:sldId id="267" r:id="rId12"/>
    <p:sldId id="272" r:id="rId13"/>
    <p:sldId id="271" r:id="rId14"/>
    <p:sldId id="262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2878"/>
    <a:srgbClr val="AF1D7B"/>
    <a:srgbClr val="9B3DB9"/>
    <a:srgbClr val="14788C"/>
    <a:srgbClr val="0E5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28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156" y="-1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28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1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0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04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2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0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88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6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7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3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Титул_Фон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936534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412046" y="2773895"/>
            <a:ext cx="9561687" cy="74823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8267" y="3555997"/>
            <a:ext cx="7078133" cy="82126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65000"/>
                  </a:schemeClr>
                </a:solidFill>
                <a:latin typeface="a_FuturaOrto"/>
                <a:cs typeface="a_FuturaOrt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fld id="{DB138B6E-8AD2-794B-B0C3-FF0E910A4F41}" type="datetimeFigureOut">
              <a:rPr lang="ru-RU" smtClean="0">
                <a:solidFill>
                  <a:prstClr val="white"/>
                </a:solidFill>
              </a:rPr>
              <a:pPr/>
              <a:t>15.11.2018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_FuturaOrto"/>
                <a:cs typeface="a_FuturaOrto"/>
              </a:defRPr>
            </a:lvl1pPr>
          </a:lstStyle>
          <a:p>
            <a:fld id="{3FCACD72-0E15-A244-938C-BAB2E174332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pic>
        <p:nvPicPr>
          <p:cNvPr id="8" name="Изображение 7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135466"/>
            <a:ext cx="6355757" cy="245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11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93245" y="156106"/>
            <a:ext cx="8037688" cy="1198560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5201" y="1600201"/>
            <a:ext cx="9324623" cy="4525963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  <a:lvl2pPr>
              <a:defRPr>
                <a:latin typeface="a_FuturaOrto"/>
                <a:cs typeface="a_FuturaOrto"/>
              </a:defRPr>
            </a:lvl2pPr>
            <a:lvl3pPr>
              <a:defRPr>
                <a:latin typeface="a_FuturaOrto"/>
                <a:cs typeface="a_FuturaOrto"/>
              </a:defRPr>
            </a:lvl3pPr>
            <a:lvl4pPr>
              <a:defRPr>
                <a:latin typeface="a_FuturaOrto"/>
                <a:cs typeface="a_FuturaOrto"/>
              </a:defRPr>
            </a:lvl4pPr>
            <a:lvl5pPr>
              <a:defRPr>
                <a:latin typeface="a_FuturaOrto"/>
                <a:cs typeface="a_FuturaOrto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235200" y="6356351"/>
            <a:ext cx="2844800" cy="365125"/>
          </a:xfrm>
        </p:spPr>
        <p:txBody>
          <a:bodyPr/>
          <a:lstStyle>
            <a:lvl1pPr algn="r">
              <a:defRPr>
                <a:latin typeface="a_FuturaOrto"/>
                <a:cs typeface="a_FuturaOrto"/>
              </a:defRPr>
            </a:lvl1pPr>
          </a:lstStyle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91200" y="6356351"/>
            <a:ext cx="3860800" cy="365125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185742" y="6356351"/>
            <a:ext cx="1715911" cy="365125"/>
          </a:xfrm>
        </p:spPr>
        <p:txBody>
          <a:bodyPr/>
          <a:lstStyle>
            <a:lvl1pPr>
              <a:defRPr>
                <a:latin typeface="a_FuturaOrto"/>
                <a:cs typeface="a_FuturaOrto"/>
              </a:defRPr>
            </a:lvl1pPr>
          </a:lstStyle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Изображение 6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741" y="156106"/>
            <a:ext cx="1745976" cy="673628"/>
          </a:xfrm>
          <a:prstGeom prst="rect">
            <a:avLst/>
          </a:prstGeom>
        </p:spPr>
      </p:pic>
      <p:pic>
        <p:nvPicPr>
          <p:cNvPr id="8" name="Изображение 7" descr="Информационный слайд_полигоны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4208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39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Шмуцтитул_Полигоны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624" y="-21262"/>
            <a:ext cx="6931377" cy="6879262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696160" y="2374902"/>
            <a:ext cx="6773333" cy="571500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96160" y="2963335"/>
            <a:ext cx="6773333" cy="6138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817511" y="6356351"/>
            <a:ext cx="1275627" cy="358775"/>
          </a:xfrm>
          <a:ln>
            <a:solidFill>
              <a:schemeClr val="bg1">
                <a:lumMod val="65000"/>
              </a:schemeClr>
            </a:solidFill>
          </a:ln>
        </p:spPr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Изображение 8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8788" y="37575"/>
            <a:ext cx="1745976" cy="6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32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9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35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298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64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115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760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108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2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1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2621" y="139171"/>
            <a:ext cx="9685868" cy="1029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2621" y="1371600"/>
            <a:ext cx="9685867" cy="4809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619023" y="63627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_FuturaOrto"/>
                <a:cs typeface="a_FuturaOrto"/>
              </a:defRPr>
            </a:lvl1pPr>
          </a:lstStyle>
          <a:p>
            <a:fld id="{DB138B6E-8AD2-794B-B0C3-FF0E910A4F4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802488" y="6356351"/>
            <a:ext cx="30592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_FuturaOrto"/>
                <a:cs typeface="a_FuturaOrto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53688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_FuturaOrto"/>
                <a:cs typeface="a_FuturaOrto"/>
              </a:defRPr>
            </a:lvl1pPr>
          </a:lstStyle>
          <a:p>
            <a:fld id="{3FCACD72-0E15-A244-938C-BAB2E17433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Изображение 7" descr="Лого ОМЦ_тёмный фон_ПРОЗРАЧНЫЙ ФОН.png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741" y="156106"/>
            <a:ext cx="1745976" cy="67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5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9F2386"/>
          </a:solidFill>
          <a:latin typeface="a_FuturaOrto"/>
          <a:ea typeface="+mj-ea"/>
          <a:cs typeface="a_FuturaOrt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_FuturaOrto"/>
          <a:ea typeface="+mn-ea"/>
          <a:cs typeface="a_FuturaOrt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_FuturaOrto"/>
          <a:ea typeface="+mn-ea"/>
          <a:cs typeface="a_FuturaOrt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_FuturaOrto"/>
          <a:ea typeface="+mn-ea"/>
          <a:cs typeface="a_FuturaOrt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_FuturaOrto"/>
          <a:ea typeface="+mn-ea"/>
          <a:cs typeface="a_FuturaOrt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_FuturaOrto"/>
          <a:ea typeface="+mn-ea"/>
          <a:cs typeface="a_FuturaOrt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8"/>
            <a:ext cx="12194163" cy="68567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9772" y="3878339"/>
            <a:ext cx="8157112" cy="894900"/>
          </a:xfrm>
        </p:spPr>
        <p:txBody>
          <a:bodyPr>
            <a:noAutofit/>
          </a:bodyPr>
          <a:lstStyle/>
          <a:p>
            <a:pPr algn="l"/>
            <a:r>
              <a:rPr lang="ru-RU" sz="4800" b="1" dirty="0" smtClean="0">
                <a:solidFill>
                  <a:schemeClr val="bg1"/>
                </a:solidFill>
                <a:latin typeface="a_FuturaOrto" panose="020B0402020204020303" pitchFamily="34" charset="-52"/>
              </a:rPr>
              <a:t>Одинцовский </a:t>
            </a:r>
            <a:br>
              <a:rPr lang="ru-RU" sz="4800" b="1" dirty="0" smtClean="0">
                <a:solidFill>
                  <a:schemeClr val="bg1"/>
                </a:solidFill>
                <a:latin typeface="a_FuturaOrto" panose="020B0402020204020303" pitchFamily="34" charset="-52"/>
              </a:rPr>
            </a:br>
            <a:r>
              <a:rPr lang="ru-RU" sz="4800" b="1" dirty="0" smtClean="0">
                <a:solidFill>
                  <a:schemeClr val="bg1"/>
                </a:solidFill>
                <a:latin typeface="a_FuturaOrto" panose="020B0402020204020303" pitchFamily="34" charset="-52"/>
              </a:rPr>
              <a:t>Молодежный Центр</a:t>
            </a:r>
            <a:endParaRPr lang="ru-RU" sz="4800" b="1" dirty="0">
              <a:solidFill>
                <a:schemeClr val="bg1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33024" y="6248830"/>
            <a:ext cx="2564057" cy="452221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bg1">
                    <a:lumMod val="65000"/>
                  </a:schemeClr>
                </a:solidFill>
                <a:latin typeface="a_FuturaOrto" panose="020B0402020204020303" pitchFamily="34" charset="-52"/>
              </a:rPr>
              <a:t>Одинцово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  <a:latin typeface="a_FuturaOrto" panose="020B0402020204020303" pitchFamily="34" charset="-52"/>
              </a:rPr>
              <a:t>2018</a:t>
            </a:r>
            <a:endParaRPr lang="ru-RU" dirty="0">
              <a:solidFill>
                <a:schemeClr val="bg1">
                  <a:lumMod val="65000"/>
                </a:schemeClr>
              </a:solidFill>
              <a:latin typeface="a_FuturaOrto" panose="020B0402020204020303" pitchFamily="34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69" y="349693"/>
            <a:ext cx="4679827" cy="263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8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665" y="-2267"/>
            <a:ext cx="8608081" cy="142730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Молодёжный центр</a:t>
            </a:r>
            <a:endParaRPr lang="ru-RU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8529" y="1235431"/>
            <a:ext cx="8091746" cy="19509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 smtClean="0">
                <a:latin typeface="a_FuturaOrto" panose="020B0402020204020303" pitchFamily="34" charset="-52"/>
              </a:rPr>
              <a:t>Это новый </a:t>
            </a:r>
            <a:r>
              <a:rPr lang="ru-RU" sz="1800" dirty="0">
                <a:latin typeface="a_FuturaOrto" panose="020B0402020204020303" pitchFamily="34" charset="-52"/>
              </a:rPr>
              <a:t>прогрессивный тип многофункционального комплекса, где максимум внимания обращено на </a:t>
            </a:r>
            <a:r>
              <a:rPr lang="ru-RU" sz="1800" dirty="0" smtClean="0">
                <a:latin typeface="a_FuturaOrto" panose="020B0402020204020303" pitchFamily="34" charset="-52"/>
              </a:rPr>
              <a:t>активистскую деятельность, культурный </a:t>
            </a:r>
            <a:r>
              <a:rPr lang="ru-RU" sz="1800" dirty="0">
                <a:latin typeface="a_FuturaOrto" panose="020B0402020204020303" pitchFamily="34" charset="-52"/>
              </a:rPr>
              <a:t>отдых, развитие, просвещение, здоровый образ жизни, сближение молодого человека с окружающей средой</a:t>
            </a:r>
            <a:r>
              <a:rPr lang="ru-RU" sz="1800" dirty="0" smtClean="0">
                <a:latin typeface="a_FuturaOrto" panose="020B0402020204020303" pitchFamily="34" charset="-52"/>
              </a:rPr>
              <a:t>. </a:t>
            </a:r>
            <a:endParaRPr lang="ru-RU" sz="18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070" y="2282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3074" name="Picture 2" descr="https://pp.userapi.com/c837530/v837530254/38c15/bZKx9vXIuO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177" y="3439233"/>
            <a:ext cx="4545739" cy="303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48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93245" y="156109"/>
            <a:ext cx="8037688" cy="59636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Наша команда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77345" y="3507475"/>
            <a:ext cx="2325395" cy="232197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 smtClean="0">
                <a:solidFill>
                  <a:srgbClr val="741C54"/>
                </a:solidFill>
              </a:rPr>
              <a:t>Фёдор Харитонов</a:t>
            </a:r>
          </a:p>
          <a:p>
            <a:pPr marL="0" indent="0">
              <a:buNone/>
            </a:pPr>
            <a:r>
              <a:rPr lang="ru-RU" sz="1400" dirty="0" smtClean="0"/>
              <a:t>Директор МБУ «Одинцовский молодежный центр»</a:t>
            </a:r>
          </a:p>
          <a:p>
            <a:pPr marL="0" indent="0">
              <a:buNone/>
            </a:pPr>
            <a:r>
              <a:rPr lang="ru-RU" sz="1400" dirty="0" smtClean="0"/>
              <a:t>Руководитель РООМО «Победа Жизни»</a:t>
            </a:r>
          </a:p>
          <a:p>
            <a:pPr marL="0" indent="0">
              <a:buNone/>
            </a:pPr>
            <a:r>
              <a:rPr lang="ru-RU" sz="1400" dirty="0" smtClean="0"/>
              <a:t>Депутат </a:t>
            </a:r>
            <a:endParaRPr lang="ru-RU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t="21024" r="58253" b="27248"/>
          <a:stretch/>
        </p:blipFill>
        <p:spPr bwMode="auto">
          <a:xfrm>
            <a:off x="2177345" y="1002059"/>
            <a:ext cx="2325395" cy="246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" t="8779" r="29256" b="29192"/>
          <a:stretch/>
        </p:blipFill>
        <p:spPr bwMode="auto">
          <a:xfrm>
            <a:off x="4629741" y="1002060"/>
            <a:ext cx="2325395" cy="246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user\Desktop\фест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5" t="6778" r="25355" b="6778"/>
          <a:stretch/>
        </p:blipFill>
        <p:spPr bwMode="auto">
          <a:xfrm>
            <a:off x="7130513" y="1007724"/>
            <a:ext cx="2349335" cy="245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4" t="703" r="13991" b="18238"/>
          <a:stretch/>
        </p:blipFill>
        <p:spPr bwMode="auto">
          <a:xfrm>
            <a:off x="9628059" y="1002061"/>
            <a:ext cx="2355796" cy="246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29741" y="3521122"/>
            <a:ext cx="2325395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  <a:t>Екатерина </a:t>
            </a:r>
            <a:b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</a:br>
            <a:r>
              <a:rPr lang="ru-RU" sz="1600" b="1" dirty="0" err="1" smtClean="0">
                <a:solidFill>
                  <a:srgbClr val="741C54"/>
                </a:solidFill>
                <a:latin typeface="a_FuturaOrto" panose="020B0402020204020303" pitchFamily="34" charset="-52"/>
              </a:rPr>
              <a:t>Тулупова</a:t>
            </a:r>
            <a:endParaRPr lang="ru-RU" sz="1600" b="1" dirty="0" smtClean="0">
              <a:solidFill>
                <a:srgbClr val="741C54"/>
              </a:solidFill>
              <a:latin typeface="a_FuturaOrto" panose="020B0402020204020303" pitchFamily="34" charset="-52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  <a:t>Специалист по работе с молодежью</a:t>
            </a:r>
          </a:p>
          <a:p>
            <a: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  <a:t>Организатор фестиваля «Победа Жизни»</a:t>
            </a:r>
            <a:endParaRPr lang="ru-RU" sz="1400" dirty="0">
              <a:solidFill>
                <a:prstClr val="black"/>
              </a:solidFill>
              <a:latin typeface="a_FuturaOrto" panose="020B0402020204020303" pitchFamily="34" charset="-52"/>
            </a:endParaRPr>
          </a:p>
          <a:p>
            <a:endParaRPr lang="ru-RU" sz="1400" dirty="0" smtClean="0">
              <a:solidFill>
                <a:prstClr val="black"/>
              </a:solidFill>
              <a:latin typeface="a_FuturaOrto" panose="020B0402020204020303" pitchFamily="34" charset="-52"/>
            </a:endParaRPr>
          </a:p>
          <a:p>
            <a:endParaRPr lang="ru-RU" sz="1400" dirty="0">
              <a:solidFill>
                <a:prstClr val="black"/>
              </a:solidFill>
              <a:latin typeface="a_FuturaOrto" panose="020B0402020204020303" pitchFamily="34" charset="-52"/>
            </a:endParaRPr>
          </a:p>
          <a:p>
            <a:endParaRPr lang="ru-RU" sz="1400" dirty="0" smtClean="0">
              <a:solidFill>
                <a:prstClr val="black"/>
              </a:solidFill>
              <a:latin typeface="a_FuturaOrto" panose="020B0402020204020303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30512" y="3521122"/>
            <a:ext cx="2349335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  <a:t>Валентина </a:t>
            </a:r>
            <a:b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</a:br>
            <a: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  <a:t>Черкашина</a:t>
            </a:r>
          </a:p>
          <a:p>
            <a: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  <a:t>Специалист по работе с молодежью</a:t>
            </a:r>
          </a:p>
          <a:p>
            <a: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  <a:t>Организатор фестиваля «Победа Жизни»</a:t>
            </a:r>
            <a:b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</a:br>
            <a:endParaRPr lang="ru-RU" sz="1400" dirty="0" smtClean="0">
              <a:solidFill>
                <a:prstClr val="black"/>
              </a:solidFill>
              <a:latin typeface="a_FuturaOrto" panose="020B0402020204020303" pitchFamily="34" charset="-52"/>
            </a:endParaRPr>
          </a:p>
          <a:p>
            <a:endParaRPr lang="ru-RU" sz="1400" dirty="0" smtClean="0">
              <a:solidFill>
                <a:srgbClr val="741C54"/>
              </a:solidFill>
              <a:latin typeface="a_FuturaOrto" panose="020B0402020204020303" pitchFamily="34" charset="-52"/>
            </a:endParaRPr>
          </a:p>
          <a:p>
            <a:pPr algn="ctr"/>
            <a:endParaRPr lang="ru-RU" sz="1400" dirty="0" smtClean="0">
              <a:solidFill>
                <a:prstClr val="black"/>
              </a:solidFill>
              <a:latin typeface="a_FuturaOrto" panose="020B0402020204020303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40759" y="3555139"/>
            <a:ext cx="2355796" cy="22159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  <a:t>Вадим </a:t>
            </a:r>
            <a: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  <a:t/>
            </a:r>
            <a:br>
              <a:rPr lang="ru-RU" sz="1600" b="1" dirty="0" smtClean="0">
                <a:solidFill>
                  <a:srgbClr val="741C54"/>
                </a:solidFill>
                <a:latin typeface="a_FuturaOrto" panose="020B0402020204020303" pitchFamily="34" charset="-52"/>
              </a:rPr>
            </a:br>
            <a:r>
              <a:rPr lang="ru-RU" sz="1600" b="1" dirty="0" err="1" smtClean="0">
                <a:solidFill>
                  <a:srgbClr val="741C54"/>
                </a:solidFill>
                <a:latin typeface="a_FuturaOrto" panose="020B0402020204020303" pitchFamily="34" charset="-52"/>
              </a:rPr>
              <a:t>Лупаносов</a:t>
            </a:r>
            <a:endParaRPr lang="ru-RU" sz="1600" b="1" dirty="0">
              <a:solidFill>
                <a:srgbClr val="741C54"/>
              </a:solidFill>
              <a:latin typeface="a_FuturaOrto" panose="020B0402020204020303" pitchFamily="34" charset="-52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  <a:t>Специалист </a:t>
            </a:r>
            <a:r>
              <a:rPr lang="ru-RU" sz="1400" dirty="0">
                <a:solidFill>
                  <a:prstClr val="black"/>
                </a:solidFill>
                <a:latin typeface="a_FuturaOrto" panose="020B0402020204020303" pitchFamily="34" charset="-52"/>
              </a:rPr>
              <a:t>по работе с молодежью</a:t>
            </a:r>
          </a:p>
          <a:p>
            <a:r>
              <a:rPr lang="ru-RU" sz="1400" dirty="0">
                <a:solidFill>
                  <a:prstClr val="black"/>
                </a:solidFill>
                <a:latin typeface="a_FuturaOrto" panose="020B0402020204020303" pitchFamily="34" charset="-52"/>
              </a:rPr>
              <a:t>Организатор фестиваля «Победа Жизни</a:t>
            </a:r>
            <a: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  <a:t>»</a:t>
            </a:r>
            <a:br>
              <a:rPr lang="ru-RU" sz="1400" dirty="0" smtClean="0">
                <a:solidFill>
                  <a:prstClr val="black"/>
                </a:solidFill>
                <a:latin typeface="a_FuturaOrto" panose="020B0402020204020303" pitchFamily="34" charset="-52"/>
              </a:rPr>
            </a:br>
            <a:r>
              <a:rPr lang="ru-RU" dirty="0">
                <a:solidFill>
                  <a:prstClr val="black"/>
                </a:solidFill>
                <a:latin typeface="a_FuturaOrto" panose="020B0402020204020303" pitchFamily="34" charset="-52"/>
              </a:rPr>
              <a:t/>
            </a:r>
            <a:br>
              <a:rPr lang="ru-RU" dirty="0">
                <a:solidFill>
                  <a:prstClr val="black"/>
                </a:solidFill>
                <a:latin typeface="a_FuturaOrto" panose="020B0402020204020303" pitchFamily="34" charset="-52"/>
              </a:rPr>
            </a:br>
            <a:endParaRPr lang="ru-RU" b="1" dirty="0" smtClean="0">
              <a:solidFill>
                <a:srgbClr val="741C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4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6107" y="-84227"/>
            <a:ext cx="9218889" cy="142730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Актив молодёжи</a:t>
            </a:r>
            <a:endParaRPr lang="ru-RU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46209" y="1187971"/>
            <a:ext cx="5527343" cy="546531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b="1" dirty="0">
                <a:latin typeface="a_FuturaOrto" panose="020B0402020204020303" pitchFamily="34" charset="-52"/>
              </a:rPr>
              <a:t>Формирование актива молодёжи района </a:t>
            </a:r>
            <a:r>
              <a:rPr lang="ru-RU" sz="1800" dirty="0">
                <a:latin typeface="a_FuturaOrto" panose="020B0402020204020303" pitchFamily="34" charset="-52"/>
              </a:rPr>
              <a:t>– одно из приоритетных направлений работы центра ! </a:t>
            </a:r>
            <a:endParaRPr lang="ru-RU" sz="1800" dirty="0" smtClean="0">
              <a:latin typeface="a_FuturaOrto" panose="020B0402020204020303" pitchFamily="34" charset="-52"/>
            </a:endParaRPr>
          </a:p>
          <a:p>
            <a:pPr algn="just">
              <a:lnSpc>
                <a:spcPct val="150000"/>
              </a:lnSpc>
            </a:pPr>
            <a:r>
              <a:rPr lang="ru-RU" sz="1800" b="1" dirty="0" smtClean="0">
                <a:latin typeface="a_FuturaOrto" panose="020B0402020204020303" pitchFamily="34" charset="-52"/>
              </a:rPr>
              <a:t>Задачи </a:t>
            </a:r>
            <a:r>
              <a:rPr lang="ru-RU" sz="1800" b="1" dirty="0">
                <a:latin typeface="a_FuturaOrto" panose="020B0402020204020303" pitchFamily="34" charset="-52"/>
              </a:rPr>
              <a:t>молодёжного актива </a:t>
            </a:r>
            <a:r>
              <a:rPr lang="ru-RU" sz="1800" dirty="0">
                <a:latin typeface="a_FuturaOrto" panose="020B0402020204020303" pitchFamily="34" charset="-52"/>
              </a:rPr>
              <a:t>– помогать в проведении городских и районных мероприятий, представлять Одинцово на областных и районных мероприятиях, участие в молодёжных форумах областного и федерального значения. За участие в мероприятиях разработана система лифтов и поощрения от наших </a:t>
            </a:r>
            <a:r>
              <a:rPr lang="ru-RU" sz="1800" dirty="0" smtClean="0">
                <a:latin typeface="a_FuturaOrto" panose="020B0402020204020303" pitchFamily="34" charset="-52"/>
              </a:rPr>
              <a:t>партнеров.</a:t>
            </a:r>
            <a:endParaRPr lang="ru-RU" sz="18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070" y="2282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095" y="2124878"/>
            <a:ext cx="4358184" cy="290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62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223" y="64466"/>
            <a:ext cx="8608081" cy="14273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AF1D7B"/>
                </a:solidFill>
                <a:latin typeface="a_FuturaOrto" panose="020B0402020204020303" pitchFamily="34" charset="-52"/>
              </a:rPr>
              <a:t>Что формирует </a:t>
            </a:r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активистская деятельность</a:t>
            </a:r>
            <a:r>
              <a:rPr lang="ru-RU" sz="3600" b="1" dirty="0">
                <a:solidFill>
                  <a:srgbClr val="AF1D7B"/>
                </a:solidFill>
                <a:latin typeface="a_FuturaOrto" panose="020B0402020204020303" pitchFamily="34" charset="-52"/>
              </a:rPr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3798" y="1840675"/>
            <a:ext cx="4857008" cy="450553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Оптимизм (позитивное отношение к жизни):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Социальные навыки – самостоятельное принятие решений;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Доброта/неравнодушное отношение; 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Ценности ЗОЖ; 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Умение сказать «Нет», гордость, уверенность за то, что ты волонтер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Ценность участия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Индивидуальное донесение информации; 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Возможности совершенствования личности; 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Создавать потребности, удовлетворять их.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Наличие профессиональных навыков и компетенций</a:t>
            </a:r>
            <a:r>
              <a:rPr lang="ru-RU" sz="1100" dirty="0" smtClean="0">
                <a:latin typeface="a_FuturaOrto" panose="020B0402020204020303" pitchFamily="34" charset="-52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Оптимизм (позитивное отношение к жизни) у выпускников;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Социальная ответственность выпускников;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Ценности ЗОЖ у молодежи города;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Понимание: люди – не ресурс; </a:t>
            </a:r>
          </a:p>
          <a:p>
            <a:pPr algn="just">
              <a:lnSpc>
                <a:spcPct val="100000"/>
              </a:lnSpc>
            </a:pPr>
            <a:r>
              <a:rPr lang="ru-RU" sz="1100" dirty="0">
                <a:latin typeface="a_FuturaOrto" panose="020B0402020204020303" pitchFamily="34" charset="-52"/>
              </a:rPr>
              <a:t>Квалифицированные кадры.</a:t>
            </a:r>
          </a:p>
          <a:p>
            <a:pPr algn="just">
              <a:lnSpc>
                <a:spcPct val="100000"/>
              </a:lnSpc>
            </a:pPr>
            <a:endParaRPr lang="ru-RU" sz="1100" dirty="0">
              <a:latin typeface="a_FuturaOrto" panose="020B0402020204020303" pitchFamily="34" charset="-52"/>
            </a:endParaRPr>
          </a:p>
          <a:p>
            <a:pPr algn="just">
              <a:lnSpc>
                <a:spcPct val="100000"/>
              </a:lnSpc>
            </a:pPr>
            <a:endParaRPr lang="ru-RU" sz="11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304" y="2282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7553" cy="6873409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7208323" y="1508168"/>
            <a:ext cx="4762004" cy="21316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endParaRPr lang="ru-RU" sz="1400" dirty="0" smtClean="0">
              <a:latin typeface="a_FuturaOrto" panose="020B0402020204020303" pitchFamily="34" charset="-52"/>
            </a:endParaRPr>
          </a:p>
          <a:p>
            <a:pPr algn="just">
              <a:lnSpc>
                <a:spcPct val="120000"/>
              </a:lnSpc>
            </a:pPr>
            <a:r>
              <a:rPr lang="ru-RU" sz="1400" dirty="0" smtClean="0">
                <a:latin typeface="a_FuturaOrto" panose="020B0402020204020303" pitchFamily="34" charset="-52"/>
              </a:rPr>
              <a:t>Оптимизм </a:t>
            </a:r>
            <a:r>
              <a:rPr lang="ru-RU" sz="1400" dirty="0">
                <a:latin typeface="a_FuturaOrto" panose="020B0402020204020303" pitchFamily="34" charset="-52"/>
              </a:rPr>
              <a:t>(позитивное отношение к жизни) у </a:t>
            </a:r>
            <a:r>
              <a:rPr lang="ru-RU" sz="1400" dirty="0" smtClean="0">
                <a:latin typeface="a_FuturaOrto" panose="020B0402020204020303" pitchFamily="34" charset="-52"/>
              </a:rPr>
              <a:t>активистов</a:t>
            </a:r>
            <a:r>
              <a:rPr lang="ru-RU" sz="1400" dirty="0">
                <a:latin typeface="a_FuturaOrto" panose="020B0402020204020303" pitchFamily="34" charset="-52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latin typeface="a_FuturaOrto" panose="020B0402020204020303" pitchFamily="34" charset="-52"/>
              </a:rPr>
              <a:t>Социальная </a:t>
            </a:r>
            <a:r>
              <a:rPr lang="ru-RU" sz="1400" dirty="0" smtClean="0">
                <a:latin typeface="a_FuturaOrto" panose="020B0402020204020303" pitchFamily="34" charset="-52"/>
              </a:rPr>
              <a:t>ответственность;</a:t>
            </a:r>
            <a:endParaRPr lang="ru-RU" sz="1400" dirty="0">
              <a:latin typeface="a_FuturaOrto" panose="020B0402020204020303" pitchFamily="34" charset="-52"/>
            </a:endParaRPr>
          </a:p>
          <a:p>
            <a:pPr algn="just">
              <a:lnSpc>
                <a:spcPct val="120000"/>
              </a:lnSpc>
            </a:pPr>
            <a:r>
              <a:rPr lang="ru-RU" sz="1400" dirty="0">
                <a:latin typeface="a_FuturaOrto" panose="020B0402020204020303" pitchFamily="34" charset="-52"/>
              </a:rPr>
              <a:t>Ценности ЗОЖ у молодежи города;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latin typeface="a_FuturaOrto" panose="020B0402020204020303" pitchFamily="34" charset="-52"/>
              </a:rPr>
              <a:t>Понимание: люди – не ресурс; 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latin typeface="a_FuturaOrto" panose="020B0402020204020303" pitchFamily="34" charset="-52"/>
              </a:rPr>
              <a:t>Квалифицированные </a:t>
            </a:r>
            <a:r>
              <a:rPr lang="ru-RU" sz="1400" dirty="0" smtClean="0">
                <a:latin typeface="a_FuturaOrto" panose="020B0402020204020303" pitchFamily="34" charset="-52"/>
              </a:rPr>
              <a:t>кадры;</a:t>
            </a:r>
          </a:p>
          <a:p>
            <a:pPr algn="just">
              <a:lnSpc>
                <a:spcPct val="120000"/>
              </a:lnSpc>
            </a:pPr>
            <a:r>
              <a:rPr lang="ru-RU" sz="1400" dirty="0" smtClean="0">
                <a:latin typeface="a_FuturaOrto" panose="020B0402020204020303" pitchFamily="34" charset="-52"/>
              </a:rPr>
              <a:t>Активная гражданская позиция.</a:t>
            </a:r>
            <a:endParaRPr lang="ru-RU" sz="1400" dirty="0">
              <a:latin typeface="a_FuturaOrto" panose="020B0402020204020303" pitchFamily="34" charset="-52"/>
            </a:endParaRPr>
          </a:p>
          <a:p>
            <a:pPr algn="just">
              <a:lnSpc>
                <a:spcPct val="120000"/>
              </a:lnSpc>
            </a:pPr>
            <a:endParaRPr lang="ru-RU" sz="1800" dirty="0" smtClean="0">
              <a:latin typeface="a_FuturaOrto" panose="020B0402020204020303" pitchFamily="34" charset="-52"/>
            </a:endParaRPr>
          </a:p>
          <a:p>
            <a:pPr algn="just">
              <a:lnSpc>
                <a:spcPct val="150000"/>
              </a:lnSpc>
            </a:pPr>
            <a:endParaRPr lang="ru-RU" sz="1800" dirty="0">
              <a:latin typeface="a_FuturaOrto" panose="020B0402020204020303" pitchFamily="34" charset="-5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553195" y="1153543"/>
            <a:ext cx="2185059" cy="64618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Активист</a:t>
            </a:r>
            <a:endParaRPr lang="ru-RU" sz="2000" b="1" dirty="0"/>
          </a:p>
        </p:txBody>
      </p:sp>
      <p:sp>
        <p:nvSpPr>
          <p:cNvPr id="10" name="Овал 9"/>
          <p:cNvSpPr/>
          <p:nvPr/>
        </p:nvSpPr>
        <p:spPr>
          <a:xfrm>
            <a:off x="8075221" y="1139895"/>
            <a:ext cx="2399084" cy="64618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Город/</a:t>
            </a:r>
            <a:br>
              <a:rPr lang="ru-RU" b="1" dirty="0" smtClean="0"/>
            </a:br>
            <a:r>
              <a:rPr lang="ru-RU" b="1" dirty="0" err="1" smtClean="0"/>
              <a:t>Роботодатель</a:t>
            </a:r>
            <a:endParaRPr lang="ru-RU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51" y="4050638"/>
            <a:ext cx="2968625" cy="2225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6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199614"/>
            <a:ext cx="8608081" cy="14273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Миссия </a:t>
            </a:r>
            <a:b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</a:br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Одинцовского Молодежного центра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4880" y="418015"/>
            <a:ext cx="9546575" cy="19293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ru-RU" sz="5400" dirty="0" smtClean="0">
              <a:latin typeface="a_FuturaOrto" panose="020B0402020204020303" pitchFamily="34" charset="-5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200" dirty="0" smtClean="0">
                <a:latin typeface="a_FuturaOrto" panose="020B0402020204020303" pitchFamily="34" charset="-52"/>
              </a:rPr>
              <a:t>«Помогая другим, ты развиваешься сам!»</a:t>
            </a:r>
            <a:endParaRPr lang="ru-RU" sz="32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259" y="2907719"/>
            <a:ext cx="5359127" cy="3575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15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Мотивационная схема активистов ОМЦ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009" y="1385955"/>
            <a:ext cx="4807789" cy="31734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Внешняя мотивация</a:t>
            </a:r>
          </a:p>
          <a:p>
            <a:pPr algn="just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Сопричастность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 истории города и страны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Участие в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значимых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событиях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Сопричастность к социальным, спортивным и другим проектам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Возможность знакомства с известными личностями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8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485" y="4165882"/>
            <a:ext cx="2749061" cy="233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6941197" y="1433256"/>
            <a:ext cx="4807789" cy="376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мотивация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Общение с единомышленниками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Новые знакомства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Опыт и рекомендации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Подарки и сувениры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Возможность прохождения учебной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практики</a:t>
            </a:r>
          </a:p>
          <a:p>
            <a:pPr algn="just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Формирование портфолио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Font typeface="Wingdings 2" pitchFamily="18" charset="2"/>
              <a:buNone/>
            </a:pPr>
            <a:endParaRPr lang="ru-RU" sz="1800" dirty="0">
              <a:latin typeface="a_FuturaOrto" panose="020B04020202040203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810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Мотивация и личность (</a:t>
            </a:r>
            <a:r>
              <a:rPr lang="ru-RU" sz="3600" b="1" dirty="0" err="1" smtClean="0">
                <a:solidFill>
                  <a:srgbClr val="AF1D7B"/>
                </a:solidFill>
                <a:latin typeface="a_FuturaOrto" panose="020B0402020204020303" pitchFamily="34" charset="-52"/>
              </a:rPr>
              <a:t>А.Маслоу</a:t>
            </a:r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)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8358" y="1442545"/>
            <a:ext cx="4339989" cy="368284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800" dirty="0">
                <a:latin typeface="a_FuturaOrto" panose="020B0402020204020303" pitchFamily="34" charset="-52"/>
              </a:rPr>
              <a:t>Организация работы </a:t>
            </a:r>
            <a:r>
              <a:rPr lang="ru-RU" sz="1800" dirty="0" smtClean="0">
                <a:latin typeface="a_FuturaOrto" panose="020B0402020204020303" pitchFamily="34" charset="-52"/>
              </a:rPr>
              <a:t>активистов </a:t>
            </a:r>
            <a:r>
              <a:rPr lang="ru-RU" sz="1800" dirty="0">
                <a:latin typeface="a_FuturaOrto" panose="020B0402020204020303" pitchFamily="34" charset="-52"/>
              </a:rPr>
              <a:t>на мероприятии должна строиться исходя из потребностей </a:t>
            </a:r>
            <a:r>
              <a:rPr lang="ru-RU" sz="1800" dirty="0" smtClean="0">
                <a:latin typeface="a_FuturaOrto" panose="020B0402020204020303" pitchFamily="34" charset="-52"/>
              </a:rPr>
              <a:t>активиста.</a:t>
            </a:r>
            <a:endParaRPr lang="ru-RU" sz="1800" dirty="0">
              <a:latin typeface="a_FuturaOrto" panose="020B0402020204020303" pitchFamily="34" charset="-52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ru-RU" sz="1800" dirty="0">
              <a:latin typeface="a_FuturaOrto" panose="020B0402020204020303" pitchFamily="34" charset="-5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800" dirty="0">
                <a:latin typeface="a_FuturaOrto" panose="020B0402020204020303" pitchFamily="34" charset="-52"/>
              </a:rPr>
              <a:t>Мы выстраиваем работу в соответствии с известной всему </a:t>
            </a:r>
            <a:r>
              <a:rPr lang="ru-RU" sz="1800" dirty="0" smtClean="0">
                <a:latin typeface="a_FuturaOrto" panose="020B0402020204020303" pitchFamily="34" charset="-52"/>
              </a:rPr>
              <a:t>миру пирамидой </a:t>
            </a:r>
            <a:r>
              <a:rPr lang="ru-RU" sz="1800" dirty="0">
                <a:latin typeface="a_FuturaOrto" panose="020B0402020204020303" pitchFamily="34" charset="-52"/>
              </a:rPr>
              <a:t>потребностей </a:t>
            </a:r>
            <a:r>
              <a:rPr lang="ru-RU" sz="1800" dirty="0" err="1">
                <a:latin typeface="a_FuturaOrto" panose="020B0402020204020303" pitchFamily="34" charset="-52"/>
              </a:rPr>
              <a:t>Маслоу</a:t>
            </a:r>
            <a:endParaRPr lang="ru-RU" sz="18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378" y="900751"/>
            <a:ext cx="5669033" cy="476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51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9965" y="14946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Система учета активистов.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878" y="1053934"/>
            <a:ext cx="7114259" cy="17694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_FuturaOrto" panose="020B0402020204020303" pitchFamily="34" charset="-52"/>
              </a:rPr>
              <a:t>Личная книжка волонтёра </a:t>
            </a:r>
            <a:r>
              <a:rPr lang="ru-RU" sz="1800" dirty="0">
                <a:latin typeface="a_FuturaOrto" panose="020B0402020204020303" pitchFamily="34" charset="-52"/>
              </a:rPr>
              <a:t>- служит для учета </a:t>
            </a:r>
            <a:r>
              <a:rPr lang="ru-RU" sz="1800" dirty="0" smtClean="0">
                <a:latin typeface="a_FuturaOrto" panose="020B0402020204020303" pitchFamily="34" charset="-52"/>
              </a:rPr>
              <a:t>активистской </a:t>
            </a:r>
            <a:r>
              <a:rPr lang="ru-RU" sz="1800" dirty="0">
                <a:latin typeface="a_FuturaOrto" panose="020B0402020204020303" pitchFamily="34" charset="-52"/>
              </a:rPr>
              <a:t>деятельности и содержит сведения о трудовом стаже </a:t>
            </a:r>
            <a:r>
              <a:rPr lang="ru-RU" sz="1800" dirty="0" smtClean="0">
                <a:latin typeface="a_FuturaOrto" panose="020B0402020204020303" pitchFamily="34" charset="-52"/>
              </a:rPr>
              <a:t>активиста, </a:t>
            </a:r>
            <a:r>
              <a:rPr lang="ru-RU" sz="1800" dirty="0">
                <a:latin typeface="a_FuturaOrto" panose="020B0402020204020303" pitchFamily="34" charset="-52"/>
              </a:rPr>
              <a:t>его поощрениях и дополнительной подготовке</a:t>
            </a:r>
            <a:r>
              <a:rPr lang="ru-RU" sz="1800" dirty="0" smtClean="0">
                <a:latin typeface="a_FuturaOrto" panose="020B0402020204020303" pitchFamily="34" charset="-52"/>
              </a:rPr>
              <a:t>.</a:t>
            </a:r>
            <a:r>
              <a:rPr lang="ru-RU" sz="1800" dirty="0" smtClean="0">
                <a:latin typeface="a_FuturaOrto" panose="020B0402020204020303" pitchFamily="34" charset="-52"/>
              </a:rPr>
              <a:t> </a:t>
            </a:r>
            <a:endParaRPr lang="ru-RU" sz="1800" dirty="0">
              <a:latin typeface="a_FuturaOrto" panose="020B0402020204020303" pitchFamily="34" charset="-52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ru-RU" sz="18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6" y="347038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3939">
            <a:off x="3333146" y="2310960"/>
            <a:ext cx="8542704" cy="3832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77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Наши проекты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10356" y="869425"/>
            <a:ext cx="189346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a_FuturaOrto" panose="020B0402020204020303" pitchFamily="34" charset="-52"/>
              </a:rPr>
              <a:t>Победа Жизни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628" y="1256169"/>
            <a:ext cx="2600052" cy="173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628" y="2988860"/>
            <a:ext cx="2600052" cy="162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680" y="1238756"/>
            <a:ext cx="2524751" cy="175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680" y="2958437"/>
            <a:ext cx="2524752" cy="165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427611" y="869424"/>
            <a:ext cx="407996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latin typeface="a_FuturaOrto" panose="020B0402020204020303" pitchFamily="34" charset="-52"/>
              </a:rPr>
              <a:t>Одинцовский молодежный завод </a:t>
            </a:r>
            <a:endParaRPr lang="ru-RU" dirty="0">
              <a:latin typeface="a_FuturaOrto" panose="020B0402020204020303" pitchFamily="34" charset="-52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623" y="1256169"/>
            <a:ext cx="2191206" cy="335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829" y="1252405"/>
            <a:ext cx="2487499" cy="165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829" y="2882794"/>
            <a:ext cx="2487500" cy="173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 rot="19493027">
            <a:off x="1804269" y="5591699"/>
            <a:ext cx="18870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latin typeface="a_FuturaOrto" panose="020B0402020204020303" pitchFamily="34" charset="-52"/>
              </a:rPr>
              <a:t>Школа лидера</a:t>
            </a:r>
            <a:endParaRPr lang="ru-RU" dirty="0">
              <a:latin typeface="a_FuturaOrto" panose="020B0402020204020303" pitchFamily="34" charset="-52"/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150" y="4817031"/>
            <a:ext cx="2558225" cy="189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556" y="4817030"/>
            <a:ext cx="2527191" cy="189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401" y="4817031"/>
            <a:ext cx="2523684" cy="189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7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Наши проекты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89413" y="896918"/>
            <a:ext cx="180100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a_FuturaOrto" panose="020B0402020204020303" pitchFamily="34" charset="-52"/>
              </a:rPr>
              <a:t>ПодМОЗГовье</a:t>
            </a:r>
            <a:endParaRPr lang="ru-RU" dirty="0">
              <a:latin typeface="a_FuturaOrto" panose="020B0402020204020303" pitchFamily="34" charset="-5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948" y="1266250"/>
            <a:ext cx="2014651" cy="3126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266250"/>
            <a:ext cx="2524837" cy="168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2717139"/>
            <a:ext cx="2524837" cy="168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869767" y="896918"/>
            <a:ext cx="33432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a_FuturaOrto" panose="020B0402020204020303" pitchFamily="34" charset="-52"/>
              </a:rPr>
              <a:t>Киберспортивные</a:t>
            </a:r>
            <a:r>
              <a:rPr lang="ru-RU" dirty="0" smtClean="0">
                <a:latin typeface="a_FuturaOrto" panose="020B0402020204020303" pitchFamily="34" charset="-52"/>
              </a:rPr>
              <a:t> турниры</a:t>
            </a:r>
            <a:endParaRPr lang="ru-RU" dirty="0">
              <a:latin typeface="a_FuturaOrto" panose="020B0402020204020303" pitchFamily="34" charset="-52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314" y="1302033"/>
            <a:ext cx="4583714" cy="305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 rot="19324045">
            <a:off x="1561431" y="5482517"/>
            <a:ext cx="305596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latin typeface="a_FuturaOrto" panose="020B0402020204020303" pitchFamily="34" charset="-52"/>
              </a:rPr>
              <a:t>Экстремальные турниры</a:t>
            </a:r>
            <a:endParaRPr lang="ru-RU" dirty="0">
              <a:latin typeface="a_FuturaOrto" panose="020B0402020204020303" pitchFamily="34" charset="-52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05" y="4447598"/>
            <a:ext cx="1678731" cy="237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37" y="4447598"/>
            <a:ext cx="3571868" cy="23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04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Мы заинтересованы в развитии активистов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1" b="32969"/>
          <a:stretch/>
        </p:blipFill>
        <p:spPr bwMode="auto">
          <a:xfrm>
            <a:off x="1718061" y="1115237"/>
            <a:ext cx="3536327" cy="291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074" y="1115236"/>
            <a:ext cx="3616908" cy="289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061" y="4187049"/>
            <a:ext cx="3536327" cy="231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666" y="4318067"/>
            <a:ext cx="3662148" cy="205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982" y="2875799"/>
            <a:ext cx="2931547" cy="183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76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4974" y="0"/>
            <a:ext cx="8608081" cy="11637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Как стать активистом ОМЦ?</a:t>
            </a:r>
            <a:endParaRPr lang="ru-RU" sz="3600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877" y="1128156"/>
            <a:ext cx="9546575" cy="482078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rgbClr val="652878"/>
                </a:solidFill>
                <a:latin typeface="a_FuturaOrto" panose="020B0402020204020303" pitchFamily="34" charset="-52"/>
              </a:rPr>
              <a:t>Шаг </a:t>
            </a:r>
            <a:r>
              <a:rPr lang="ru-RU" sz="2400" b="1" dirty="0">
                <a:solidFill>
                  <a:srgbClr val="652878"/>
                </a:solidFill>
                <a:latin typeface="a_FuturaOrto" panose="020B0402020204020303" pitchFamily="34" charset="-52"/>
              </a:rPr>
              <a:t>1: </a:t>
            </a:r>
            <a:r>
              <a:rPr lang="ru-RU" sz="2400" dirty="0">
                <a:latin typeface="a_FuturaOrto" panose="020B0402020204020303" pitchFamily="34" charset="-52"/>
              </a:rPr>
              <a:t>Вступить в группу </a:t>
            </a:r>
            <a:r>
              <a:rPr lang="ru-RU" sz="2400" dirty="0" smtClean="0">
                <a:latin typeface="a_FuturaOrto" panose="020B0402020204020303" pitchFamily="34" charset="-52"/>
              </a:rPr>
              <a:t>Одинцовского Молодежного Центра в </a:t>
            </a:r>
            <a:r>
              <a:rPr lang="ru-RU" sz="2400" dirty="0" err="1" smtClean="0">
                <a:latin typeface="a_FuturaOrto" panose="020B0402020204020303" pitchFamily="34" charset="-52"/>
              </a:rPr>
              <a:t>Вконтакте</a:t>
            </a:r>
            <a:r>
              <a:rPr lang="ru-RU" sz="2400" dirty="0" smtClean="0">
                <a:latin typeface="a_FuturaOrto" panose="020B0402020204020303" pitchFamily="34" charset="-52"/>
              </a:rPr>
              <a:t> </a:t>
            </a:r>
            <a:r>
              <a:rPr lang="en-US" sz="2400" dirty="0">
                <a:latin typeface="a_FuturaOrto" panose="020B0402020204020303" pitchFamily="34" charset="-52"/>
              </a:rPr>
              <a:t>https://vk.com/odinmc</a:t>
            </a:r>
            <a:r>
              <a:rPr lang="ru-RU" sz="2400" dirty="0" smtClean="0">
                <a:latin typeface="a_FuturaOrto" panose="020B0402020204020303" pitchFamily="34" charset="-52"/>
              </a:rPr>
              <a:t>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rgbClr val="652878"/>
                </a:solidFill>
                <a:latin typeface="a_FuturaOrto" panose="020B0402020204020303" pitchFamily="34" charset="-52"/>
              </a:rPr>
              <a:t>Шаг 2: </a:t>
            </a:r>
            <a:r>
              <a:rPr lang="ru-RU" sz="2400" dirty="0" smtClean="0">
                <a:latin typeface="a_FuturaOrto" panose="020B0402020204020303" pitchFamily="34" charset="-52"/>
              </a:rPr>
              <a:t>Пройти по ссылке в группе и заполнить анкету активиста ОМЦ;</a:t>
            </a:r>
            <a:endParaRPr lang="ru-RU" sz="2400" dirty="0">
              <a:latin typeface="a_FuturaOrto" panose="020B0402020204020303" pitchFamily="34" charset="-5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652878"/>
                </a:solidFill>
                <a:latin typeface="a_FuturaOrto" panose="020B0402020204020303" pitchFamily="34" charset="-52"/>
              </a:rPr>
              <a:t>Шаг </a:t>
            </a:r>
            <a:r>
              <a:rPr lang="ru-RU" sz="2400" b="1" dirty="0" smtClean="0">
                <a:solidFill>
                  <a:srgbClr val="652878"/>
                </a:solidFill>
                <a:latin typeface="a_FuturaOrto" panose="020B0402020204020303" pitchFamily="34" charset="-52"/>
              </a:rPr>
              <a:t>3</a:t>
            </a:r>
            <a:r>
              <a:rPr lang="ru-RU" sz="2400" dirty="0" smtClean="0">
                <a:latin typeface="a_FuturaOrto" panose="020B0402020204020303" pitchFamily="34" charset="-52"/>
              </a:rPr>
              <a:t>: </a:t>
            </a:r>
            <a:r>
              <a:rPr lang="ru-RU" sz="2400" dirty="0">
                <a:latin typeface="a_FuturaOrto" panose="020B0402020204020303" pitchFamily="34" charset="-52"/>
              </a:rPr>
              <a:t>Следить за новостями в группе и зарегистрироваться на любое интересующее событие;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rgbClr val="652878"/>
                </a:solidFill>
                <a:latin typeface="a_FuturaOrto" panose="020B0402020204020303" pitchFamily="34" charset="-52"/>
              </a:rPr>
              <a:t>Шаг </a:t>
            </a:r>
            <a:r>
              <a:rPr lang="ru-RU" sz="2400" b="1" dirty="0">
                <a:solidFill>
                  <a:srgbClr val="652878"/>
                </a:solidFill>
                <a:latin typeface="a_FuturaOrto" panose="020B0402020204020303" pitchFamily="34" charset="-52"/>
              </a:rPr>
              <a:t>4</a:t>
            </a:r>
            <a:r>
              <a:rPr lang="ru-RU" sz="2400" b="1" dirty="0" smtClean="0">
                <a:solidFill>
                  <a:srgbClr val="652878"/>
                </a:solidFill>
                <a:latin typeface="a_FuturaOrto" panose="020B0402020204020303" pitchFamily="34" charset="-52"/>
              </a:rPr>
              <a:t>: </a:t>
            </a:r>
            <a:r>
              <a:rPr lang="ru-RU" sz="2400" dirty="0">
                <a:latin typeface="a_FuturaOrto" panose="020B0402020204020303" pitchFamily="34" charset="-52"/>
              </a:rPr>
              <a:t>Прийти в </a:t>
            </a:r>
            <a:r>
              <a:rPr lang="ru-RU" sz="2400" dirty="0" smtClean="0">
                <a:latin typeface="a_FuturaOrto" panose="020B0402020204020303" pitchFamily="34" charset="-52"/>
              </a:rPr>
              <a:t>Молодежный центр и </a:t>
            </a:r>
            <a:r>
              <a:rPr lang="ru-RU" sz="2400" dirty="0">
                <a:latin typeface="a_FuturaOrto" panose="020B0402020204020303" pitchFamily="34" charset="-52"/>
              </a:rPr>
              <a:t>заполнить заявление на получение «Личной книжки волонтера».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ru-RU" sz="2400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07" y="56671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665" y="-2267"/>
            <a:ext cx="8608081" cy="142730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AF1D7B"/>
                </a:solidFill>
                <a:latin typeface="a_FuturaOrto" panose="020B0402020204020303" pitchFamily="34" charset="-52"/>
              </a:rPr>
              <a:t>Наши контакты</a:t>
            </a:r>
            <a:endParaRPr lang="ru-RU" b="1" dirty="0">
              <a:solidFill>
                <a:srgbClr val="AF1D7B"/>
              </a:solidFill>
              <a:latin typeface="a_FuturaOrto" panose="020B0402020204020303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0059" y="1194487"/>
            <a:ext cx="2868980" cy="7760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a_FuturaOrto" panose="020B0402020204020303" pitchFamily="34" charset="-52"/>
              </a:rPr>
              <a:t>vk.com/</a:t>
            </a:r>
            <a:r>
              <a:rPr lang="en-US" dirty="0" err="1" smtClean="0">
                <a:latin typeface="a_FuturaOrto" panose="020B0402020204020303" pitchFamily="34" charset="-52"/>
              </a:rPr>
              <a:t>odinmc</a:t>
            </a:r>
            <a:endParaRPr lang="ru-RU" dirty="0">
              <a:latin typeface="a_FuturaOrto" panose="020B04020202040203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070" y="228283"/>
            <a:ext cx="1717696" cy="9662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3330" cy="6873409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799" y="1194487"/>
            <a:ext cx="1111260" cy="77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инст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200" y="2102539"/>
            <a:ext cx="758683" cy="75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веб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95" y="2940466"/>
            <a:ext cx="883292" cy="88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87755" y="2872226"/>
            <a:ext cx="2031325" cy="765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</a:rPr>
              <a:t>odinmol.ru</a:t>
            </a:r>
            <a:endParaRPr lang="ru-RU" sz="3200" dirty="0">
              <a:solidFill>
                <a:prstClr val="black"/>
              </a:solidFill>
              <a:latin typeface="a_FuturaOrto" panose="020B0402020204020303" pitchFamily="34" charset="-5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187" y="2128474"/>
            <a:ext cx="304165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655397" y="3785264"/>
            <a:ext cx="4515595" cy="765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dirty="0"/>
              <a:t>odimolcenter@gmail.com</a:t>
            </a:r>
            <a:endParaRPr lang="ru-RU" sz="3200" dirty="0">
              <a:latin typeface="a_FuturaOrto" panose="020B0402020204020303" pitchFamily="34" charset="-52"/>
            </a:endParaRPr>
          </a:p>
        </p:txBody>
      </p:sp>
      <p:pic>
        <p:nvPicPr>
          <p:cNvPr id="1031" name="Picture 7" descr="C:\Users\user\Desktop\почта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04" y="3829503"/>
            <a:ext cx="894972" cy="89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184" y="1509525"/>
            <a:ext cx="2352817" cy="235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55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МЦ_Шаблон для презентаци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ОМЦ_Шаблон для презентации</Template>
  <TotalTime>5611</TotalTime>
  <Words>449</Words>
  <Application>Microsoft Office PowerPoint</Application>
  <PresentationFormat>Произвольный</PresentationFormat>
  <Paragraphs>87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ОМЦ_Шаблон для презентации</vt:lpstr>
      <vt:lpstr>Тема Office</vt:lpstr>
      <vt:lpstr>Одинцовский  Молодежный Центр</vt:lpstr>
      <vt:lpstr>Молодёжный центр</vt:lpstr>
      <vt:lpstr>Наша команда</vt:lpstr>
      <vt:lpstr>Актив молодёжи</vt:lpstr>
      <vt:lpstr>Что формирует активистская деятельность?</vt:lpstr>
      <vt:lpstr>Миссия  Одинцовского Молодежного центра</vt:lpstr>
      <vt:lpstr>Мотивационная схема активистов ОМЦ</vt:lpstr>
      <vt:lpstr>Мотивация и личность (А.Маслоу)</vt:lpstr>
      <vt:lpstr>Система учета активистов.</vt:lpstr>
      <vt:lpstr>Наши проекты</vt:lpstr>
      <vt:lpstr>Наши проекты</vt:lpstr>
      <vt:lpstr>Мы заинтересованы в развитии активистов</vt:lpstr>
      <vt:lpstr>Как стать активистом ОМЦ?</vt:lpstr>
      <vt:lpstr>Наши 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Одинцовский  Молодежный Центр</dc:title>
  <dc:creator>Samsung</dc:creator>
  <cp:lastModifiedBy>user</cp:lastModifiedBy>
  <cp:revision>24</cp:revision>
  <dcterms:created xsi:type="dcterms:W3CDTF">2017-02-05T21:40:52Z</dcterms:created>
  <dcterms:modified xsi:type="dcterms:W3CDTF">2018-11-16T09:52:04Z</dcterms:modified>
</cp:coreProperties>
</file>