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92" r:id="rId2"/>
    <p:sldId id="293" r:id="rId3"/>
    <p:sldId id="294" r:id="rId4"/>
    <p:sldId id="295" r:id="rId5"/>
    <p:sldId id="296" r:id="rId6"/>
    <p:sldId id="297" r:id="rId7"/>
    <p:sldId id="298" r:id="rId8"/>
    <p:sldId id="299" r:id="rId9"/>
    <p:sldId id="300" r:id="rId10"/>
    <p:sldId id="301" r:id="rId11"/>
    <p:sldId id="302" r:id="rId12"/>
    <p:sldId id="303" r:id="rId13"/>
    <p:sldId id="304" r:id="rId14"/>
    <p:sldId id="305" r:id="rId15"/>
    <p:sldId id="320" r:id="rId16"/>
    <p:sldId id="306" r:id="rId17"/>
    <p:sldId id="307" r:id="rId18"/>
    <p:sldId id="308" r:id="rId19"/>
    <p:sldId id="309" r:id="rId20"/>
    <p:sldId id="310" r:id="rId21"/>
    <p:sldId id="311" r:id="rId22"/>
    <p:sldId id="316" r:id="rId23"/>
    <p:sldId id="317" r:id="rId24"/>
    <p:sldId id="318" r:id="rId25"/>
    <p:sldId id="319" r:id="rId26"/>
    <p:sldId id="312" r:id="rId27"/>
    <p:sldId id="313" r:id="rId28"/>
  </p:sldIdLst>
  <p:sldSz cx="9144000" cy="6858000" type="screen4x3"/>
  <p:notesSz cx="7099300" cy="102346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ulia Belyaeva" initials="YB" lastIdx="1" clrIdx="0">
    <p:extLst>
      <p:ext uri="{19B8F6BF-5375-455C-9EA6-DF929625EA0E}">
        <p15:presenceInfo xmlns:p15="http://schemas.microsoft.com/office/powerpoint/2012/main" xmlns="" userId="Yulia Belyaeva"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BE78"/>
    <a:srgbClr val="EAE3C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DBED569-4797-4DF1-A0F4-6AAB3CD982D8}" styleName="Helle Formatvorlage 3 - Akz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2759" autoAdjust="0"/>
  </p:normalViewPr>
  <p:slideViewPr>
    <p:cSldViewPr>
      <p:cViewPr varScale="1">
        <p:scale>
          <a:sx n="54" d="100"/>
          <a:sy n="54" d="100"/>
        </p:scale>
        <p:origin x="-1626" y="-90"/>
      </p:cViewPr>
      <p:guideLst>
        <p:guide orient="horz" pos="2160"/>
        <p:guide pos="2880"/>
      </p:guideLst>
    </p:cSldViewPr>
  </p:slideViewPr>
  <p:outlineViewPr>
    <p:cViewPr>
      <p:scale>
        <a:sx n="33" d="100"/>
        <a:sy n="33" d="100"/>
      </p:scale>
      <p:origin x="0" y="-1380"/>
    </p:cViewPr>
  </p:outlineViewPr>
  <p:notesTextViewPr>
    <p:cViewPr>
      <p:scale>
        <a:sx n="1" d="1"/>
        <a:sy n="1" d="1"/>
      </p:scale>
      <p:origin x="0" y="0"/>
    </p:cViewPr>
  </p:notesTextViewPr>
  <p:notesViewPr>
    <p:cSldViewPr>
      <p:cViewPr>
        <p:scale>
          <a:sx n="150" d="100"/>
          <a:sy n="150" d="100"/>
        </p:scale>
        <p:origin x="696" y="-6480"/>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1"/>
            <a:ext cx="3077137" cy="513858"/>
          </a:xfrm>
          <a:prstGeom prst="rect">
            <a:avLst/>
          </a:prstGeom>
        </p:spPr>
        <p:txBody>
          <a:bodyPr vert="horz" lIns="94759" tIns="47380" rIns="94759" bIns="47380" rtlCol="0"/>
          <a:lstStyle>
            <a:lvl1pPr algn="l">
              <a:defRPr sz="1200"/>
            </a:lvl1pPr>
          </a:lstStyle>
          <a:p>
            <a:endParaRPr lang="en-US"/>
          </a:p>
        </p:txBody>
      </p:sp>
      <p:sp>
        <p:nvSpPr>
          <p:cNvPr id="3" name="Datumsplatzhalter 2"/>
          <p:cNvSpPr>
            <a:spLocks noGrp="1"/>
          </p:cNvSpPr>
          <p:nvPr>
            <p:ph type="dt" idx="1"/>
          </p:nvPr>
        </p:nvSpPr>
        <p:spPr>
          <a:xfrm>
            <a:off x="4020506" y="1"/>
            <a:ext cx="3077137" cy="513858"/>
          </a:xfrm>
          <a:prstGeom prst="rect">
            <a:avLst/>
          </a:prstGeom>
        </p:spPr>
        <p:txBody>
          <a:bodyPr vert="horz" lIns="94759" tIns="47380" rIns="94759" bIns="47380" rtlCol="0"/>
          <a:lstStyle>
            <a:lvl1pPr algn="r">
              <a:defRPr sz="1200"/>
            </a:lvl1pPr>
          </a:lstStyle>
          <a:p>
            <a:fld id="{4DD978C3-840D-48F7-BCAA-4875254650BD}" type="datetimeFigureOut">
              <a:rPr lang="en-US" smtClean="0"/>
              <a:pPr/>
              <a:t>8/14/2018</a:t>
            </a:fld>
            <a:endParaRPr lang="en-US"/>
          </a:p>
        </p:txBody>
      </p:sp>
      <p:sp>
        <p:nvSpPr>
          <p:cNvPr id="4" name="Folienbildplatzhalter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4759" tIns="47380" rIns="94759" bIns="47380" rtlCol="0" anchor="ctr"/>
          <a:lstStyle/>
          <a:p>
            <a:endParaRPr lang="en-US"/>
          </a:p>
        </p:txBody>
      </p:sp>
      <p:sp>
        <p:nvSpPr>
          <p:cNvPr id="5" name="Notizenplatzhalter 4"/>
          <p:cNvSpPr>
            <a:spLocks noGrp="1"/>
          </p:cNvSpPr>
          <p:nvPr>
            <p:ph type="body" sz="quarter" idx="3"/>
          </p:nvPr>
        </p:nvSpPr>
        <p:spPr>
          <a:xfrm>
            <a:off x="709599" y="4925838"/>
            <a:ext cx="5680103" cy="4029040"/>
          </a:xfrm>
          <a:prstGeom prst="rect">
            <a:avLst/>
          </a:prstGeom>
        </p:spPr>
        <p:txBody>
          <a:bodyPr vert="horz" lIns="94759" tIns="47380" rIns="94759" bIns="47380" rtlCol="0"/>
          <a:lstStyle/>
          <a:p>
            <a:pPr lvl="0"/>
            <a:r>
              <a:rPr lang="de-DE"/>
              <a:t>Formatvorlagen des Textmasters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720755"/>
            <a:ext cx="3077137" cy="513858"/>
          </a:xfrm>
          <a:prstGeom prst="rect">
            <a:avLst/>
          </a:prstGeom>
        </p:spPr>
        <p:txBody>
          <a:bodyPr vert="horz" lIns="94759" tIns="47380" rIns="94759" bIns="47380" rtlCol="0" anchor="b"/>
          <a:lstStyle>
            <a:lvl1pPr algn="l">
              <a:defRPr sz="1200"/>
            </a:lvl1pPr>
          </a:lstStyle>
          <a:p>
            <a:endParaRPr lang="en-US"/>
          </a:p>
        </p:txBody>
      </p:sp>
      <p:sp>
        <p:nvSpPr>
          <p:cNvPr id="7" name="Foliennummernplatzhalter 6"/>
          <p:cNvSpPr>
            <a:spLocks noGrp="1"/>
          </p:cNvSpPr>
          <p:nvPr>
            <p:ph type="sldNum" sz="quarter" idx="5"/>
          </p:nvPr>
        </p:nvSpPr>
        <p:spPr>
          <a:xfrm>
            <a:off x="4020506" y="9720755"/>
            <a:ext cx="3077137" cy="513858"/>
          </a:xfrm>
          <a:prstGeom prst="rect">
            <a:avLst/>
          </a:prstGeom>
        </p:spPr>
        <p:txBody>
          <a:bodyPr vert="horz" lIns="94759" tIns="47380" rIns="94759" bIns="47380" rtlCol="0" anchor="b"/>
          <a:lstStyle>
            <a:lvl1pPr algn="r">
              <a:defRPr sz="1200"/>
            </a:lvl1pPr>
          </a:lstStyle>
          <a:p>
            <a:fld id="{DCCC6428-2B48-45E0-9B5B-97BB04759BF1}" type="slidenum">
              <a:rPr lang="en-US" smtClean="0"/>
              <a:pPr/>
              <a:t>‹#›</a:t>
            </a:fld>
            <a:endParaRPr lang="en-US"/>
          </a:p>
        </p:txBody>
      </p:sp>
    </p:spTree>
    <p:extLst>
      <p:ext uri="{BB962C8B-B14F-4D97-AF65-F5344CB8AC3E}">
        <p14:creationId xmlns:p14="http://schemas.microsoft.com/office/powerpoint/2010/main" xmlns="" val="3972398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B757E398-2B30-4D14-B67C-4AC7C3B9AB50}" type="slidenum">
              <a:rPr lang="ru-RU" altLang="en-US"/>
              <a:pPr/>
              <a:t>1</a:t>
            </a:fld>
            <a:endParaRPr lang="ru-RU" altLang="en-US"/>
          </a:p>
        </p:txBody>
      </p:sp>
      <p:sp>
        <p:nvSpPr>
          <p:cNvPr id="29697"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1EEBB885-624C-4AE5-A119-20759FF42AD0}" type="slidenum">
              <a:rPr lang="ru-RU" altLang="en-US">
                <a:latin typeface="+mn-lt" charset="0"/>
                <a:cs typeface="+mn-ea" charset="0"/>
              </a:rPr>
              <a:pPr hangingPunct="1">
                <a:lnSpc>
                  <a:spcPct val="100000"/>
                </a:lnSpc>
                <a:buClrTx/>
                <a:buFontTx/>
                <a:buNone/>
              </a:pPr>
              <a:t>1</a:t>
            </a:fld>
            <a:endParaRPr lang="ru-RU" altLang="en-US">
              <a:latin typeface="+mn-lt" charset="0"/>
              <a:cs typeface="+mn-ea" charset="0"/>
            </a:endParaRPr>
          </a:p>
        </p:txBody>
      </p:sp>
      <p:sp>
        <p:nvSpPr>
          <p:cNvPr id="29698"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8B207009-43F1-4395-A2D9-5D997E509E2C}" type="slidenum">
              <a:rPr lang="ru-RU" altLang="en-US">
                <a:latin typeface="+mn-lt" charset="0"/>
                <a:cs typeface="+mn-ea" charset="0"/>
              </a:rPr>
              <a:pPr hangingPunct="1">
                <a:lnSpc>
                  <a:spcPct val="100000"/>
                </a:lnSpc>
                <a:buClrTx/>
                <a:buFontTx/>
                <a:buNone/>
              </a:pPr>
              <a:t>1</a:t>
            </a:fld>
            <a:endParaRPr lang="ru-RU" altLang="en-US">
              <a:latin typeface="+mn-lt" charset="0"/>
              <a:cs typeface="+mn-ea" charset="0"/>
            </a:endParaRPr>
          </a:p>
        </p:txBody>
      </p:sp>
      <p:sp>
        <p:nvSpPr>
          <p:cNvPr id="29699"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29700" name="Rectangle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424208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A024841B-012C-4870-954B-45B1C005B73A}" type="slidenum">
              <a:rPr lang="ru-RU" altLang="en-US"/>
              <a:pPr/>
              <a:t>10</a:t>
            </a:fld>
            <a:endParaRPr lang="ru-RU" altLang="en-US"/>
          </a:p>
        </p:txBody>
      </p:sp>
      <p:sp>
        <p:nvSpPr>
          <p:cNvPr id="38913"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396A5F08-2D6D-468D-81D8-6C4397C8A5B6}" type="slidenum">
              <a:rPr lang="ru-RU" altLang="en-US">
                <a:latin typeface="+mn-lt" charset="0"/>
                <a:cs typeface="+mn-ea" charset="0"/>
              </a:rPr>
              <a:pPr hangingPunct="1">
                <a:lnSpc>
                  <a:spcPct val="100000"/>
                </a:lnSpc>
                <a:buClrTx/>
                <a:buFontTx/>
                <a:buNone/>
              </a:pPr>
              <a:t>10</a:t>
            </a:fld>
            <a:endParaRPr lang="ru-RU" altLang="en-US">
              <a:latin typeface="+mn-lt" charset="0"/>
              <a:cs typeface="+mn-ea" charset="0"/>
            </a:endParaRPr>
          </a:p>
        </p:txBody>
      </p:sp>
      <p:sp>
        <p:nvSpPr>
          <p:cNvPr id="38914"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45873FDA-E036-46B2-A47B-D33443B56136}" type="slidenum">
              <a:rPr lang="ru-RU" altLang="en-US">
                <a:latin typeface="+mn-lt" charset="0"/>
                <a:cs typeface="+mn-ea" charset="0"/>
              </a:rPr>
              <a:pPr hangingPunct="1">
                <a:lnSpc>
                  <a:spcPct val="100000"/>
                </a:lnSpc>
                <a:buClrTx/>
                <a:buFontTx/>
                <a:buNone/>
              </a:pPr>
              <a:t>10</a:t>
            </a:fld>
            <a:endParaRPr lang="ru-RU" altLang="en-US">
              <a:latin typeface="+mn-lt" charset="0"/>
              <a:cs typeface="+mn-ea" charset="0"/>
            </a:endParaRPr>
          </a:p>
        </p:txBody>
      </p:sp>
      <p:sp>
        <p:nvSpPr>
          <p:cNvPr id="38915"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8916" name="Text Box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a:latin typeface="Arial" panose="020B0604020202020204" pitchFamily="34" charset="0"/>
                <a:ea typeface="Microsoft YaHei" panose="020B0503020204020204" pitchFamily="34" charset="-122"/>
              </a:rPr>
              <a:t>Еще раз о сути МБИ в условиях РФ. Это круговорот собак в природе, круговорот жестокости, с огромным коррупционным потенциалом, с повышенными рисками для населения по части распространения бешенства и укусов. А действо местных и региональных властей напоминает попытки вычерпать воду из дырявой лодки.</a:t>
            </a:r>
          </a:p>
        </p:txBody>
      </p:sp>
    </p:spTree>
    <p:extLst>
      <p:ext uri="{BB962C8B-B14F-4D97-AF65-F5344CB8AC3E}">
        <p14:creationId xmlns:p14="http://schemas.microsoft.com/office/powerpoint/2010/main" xmlns="" val="4263050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093B2B5C-7EB4-42E6-A6D7-1CE5C9389902}" type="slidenum">
              <a:rPr lang="ru-RU" altLang="en-US"/>
              <a:pPr/>
              <a:t>11</a:t>
            </a:fld>
            <a:endParaRPr lang="ru-RU" altLang="en-US"/>
          </a:p>
        </p:txBody>
      </p:sp>
      <p:sp>
        <p:nvSpPr>
          <p:cNvPr id="39937" name="Text Box 1"/>
          <p:cNvSpPr txBox="1">
            <a:spLocks noGrp="1" noChangeArrowheads="1"/>
          </p:cNvSpPr>
          <p:nvPr>
            <p:ph type="body"/>
          </p:nvPr>
        </p:nvSpPr>
        <p:spPr bwMode="auto">
          <a:xfrm>
            <a:off x="709613" y="4860925"/>
            <a:ext cx="5678487"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a:latin typeface="Arial" panose="020B0604020202020204" pitchFamily="34" charset="0"/>
                <a:ea typeface="Microsoft YaHei" panose="020B0503020204020204" pitchFamily="34" charset="-122"/>
              </a:rPr>
              <a:t>Второй метод прямого контроля безнадзорных животных – отлов – стерилизация – вакцинация и возврат БС в среду обитания.</a:t>
            </a:r>
          </a:p>
        </p:txBody>
      </p:sp>
      <p:sp>
        <p:nvSpPr>
          <p:cNvPr id="39938" name="Text Box 2"/>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F14572A9-D9AF-4F08-8516-14E195B9AEA7}" type="slidenum">
              <a:rPr lang="ru-RU" altLang="en-US">
                <a:latin typeface="+mn-lt" charset="0"/>
                <a:cs typeface="+mn-ea" charset="0"/>
              </a:rPr>
              <a:pPr hangingPunct="1">
                <a:lnSpc>
                  <a:spcPct val="100000"/>
                </a:lnSpc>
                <a:buClrTx/>
                <a:buFontTx/>
                <a:buNone/>
              </a:pPr>
              <a:t>11</a:t>
            </a:fld>
            <a:endParaRPr lang="ru-RU" altLang="en-US">
              <a:latin typeface="+mn-lt" charset="0"/>
              <a:cs typeface="+mn-ea" charset="0"/>
            </a:endParaRPr>
          </a:p>
        </p:txBody>
      </p:sp>
      <p:sp>
        <p:nvSpPr>
          <p:cNvPr id="39939" name="Rectangle 3"/>
          <p:cNvSpPr txBox="1">
            <a:spLocks noGrp="1" noRot="1" noChangeAspect="1" noChangeArrowheads="1"/>
          </p:cNvSpPr>
          <p:nvPr>
            <p:ph type="sldImg" idx="1"/>
          </p:nvPr>
        </p:nvSpPr>
        <p:spPr bwMode="auto">
          <a:xfrm>
            <a:off x="990600"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extLst>
      <p:ext uri="{BB962C8B-B14F-4D97-AF65-F5344CB8AC3E}">
        <p14:creationId xmlns:p14="http://schemas.microsoft.com/office/powerpoint/2010/main" xmlns="" val="1813694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B177E4F8-6DD2-4EE7-883E-DB5C5B38EE3D}" type="slidenum">
              <a:rPr lang="ru-RU" altLang="en-US"/>
              <a:pPr/>
              <a:t>12</a:t>
            </a:fld>
            <a:endParaRPr lang="ru-RU" altLang="en-US"/>
          </a:p>
        </p:txBody>
      </p:sp>
      <p:sp>
        <p:nvSpPr>
          <p:cNvPr id="40961"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436B8854-E495-4726-B9DD-C71194865EAA}" type="slidenum">
              <a:rPr lang="ru-RU" altLang="en-US">
                <a:latin typeface="+mn-lt" charset="0"/>
                <a:cs typeface="+mn-ea" charset="0"/>
              </a:rPr>
              <a:pPr hangingPunct="1">
                <a:lnSpc>
                  <a:spcPct val="100000"/>
                </a:lnSpc>
                <a:buClrTx/>
                <a:buFontTx/>
                <a:buNone/>
              </a:pPr>
              <a:t>12</a:t>
            </a:fld>
            <a:endParaRPr lang="ru-RU" altLang="en-US">
              <a:latin typeface="+mn-lt" charset="0"/>
              <a:cs typeface="+mn-ea" charset="0"/>
            </a:endParaRPr>
          </a:p>
        </p:txBody>
      </p:sp>
      <p:sp>
        <p:nvSpPr>
          <p:cNvPr id="40962"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FE74554A-8DA3-4A3A-98BF-77408AAD3B92}" type="slidenum">
              <a:rPr lang="ru-RU" altLang="en-US">
                <a:latin typeface="+mn-lt" charset="0"/>
                <a:cs typeface="+mn-ea" charset="0"/>
              </a:rPr>
              <a:pPr hangingPunct="1">
                <a:lnSpc>
                  <a:spcPct val="100000"/>
                </a:lnSpc>
                <a:buClrTx/>
                <a:buFontTx/>
                <a:buNone/>
              </a:pPr>
              <a:t>12</a:t>
            </a:fld>
            <a:endParaRPr lang="ru-RU" altLang="en-US">
              <a:latin typeface="+mn-lt" charset="0"/>
              <a:cs typeface="+mn-ea" charset="0"/>
            </a:endParaRPr>
          </a:p>
        </p:txBody>
      </p:sp>
      <p:sp>
        <p:nvSpPr>
          <p:cNvPr id="40963"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0964" name="Text Box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a:solidFill>
                  <a:srgbClr val="666666"/>
                </a:solidFill>
                <a:latin typeface="Arial" panose="020B0604020202020204" pitchFamily="34" charset="0"/>
                <a:ea typeface="Microsoft YaHei" panose="020B0503020204020204" pitchFamily="34" charset="-122"/>
              </a:rPr>
              <a:t> Как только все методы непрямого контроля численности собак начинают работать, т.е. Устранены все факторы присутсвия БС на улице, можно переходить к МБИ</a:t>
            </a:r>
          </a:p>
        </p:txBody>
      </p:sp>
    </p:spTree>
    <p:extLst>
      <p:ext uri="{BB962C8B-B14F-4D97-AF65-F5344CB8AC3E}">
        <p14:creationId xmlns:p14="http://schemas.microsoft.com/office/powerpoint/2010/main" xmlns="" val="137993525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353D8D4E-47B7-487D-84AD-46E361679860}" type="slidenum">
              <a:rPr lang="ru-RU" altLang="en-US"/>
              <a:pPr/>
              <a:t>13</a:t>
            </a:fld>
            <a:endParaRPr lang="ru-RU" altLang="en-US"/>
          </a:p>
        </p:txBody>
      </p:sp>
      <p:sp>
        <p:nvSpPr>
          <p:cNvPr id="41985"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2D52093C-74C3-467B-AC8B-252D1B93E713}" type="slidenum">
              <a:rPr lang="ru-RU" altLang="en-US">
                <a:latin typeface="+mn-lt" charset="0"/>
                <a:cs typeface="+mn-ea" charset="0"/>
              </a:rPr>
              <a:pPr hangingPunct="1">
                <a:lnSpc>
                  <a:spcPct val="100000"/>
                </a:lnSpc>
                <a:buClrTx/>
                <a:buFontTx/>
                <a:buNone/>
              </a:pPr>
              <a:t>13</a:t>
            </a:fld>
            <a:endParaRPr lang="ru-RU" altLang="en-US">
              <a:latin typeface="+mn-lt" charset="0"/>
              <a:cs typeface="+mn-ea" charset="0"/>
            </a:endParaRPr>
          </a:p>
        </p:txBody>
      </p:sp>
      <p:sp>
        <p:nvSpPr>
          <p:cNvPr id="41986"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E92674D9-CE7D-430E-B9DE-3F2F07557D74}" type="slidenum">
              <a:rPr lang="ru-RU" altLang="en-US">
                <a:latin typeface="+mn-lt" charset="0"/>
                <a:cs typeface="+mn-ea" charset="0"/>
              </a:rPr>
              <a:pPr hangingPunct="1">
                <a:lnSpc>
                  <a:spcPct val="100000"/>
                </a:lnSpc>
                <a:buClrTx/>
                <a:buFontTx/>
                <a:buNone/>
              </a:pPr>
              <a:t>13</a:t>
            </a:fld>
            <a:endParaRPr lang="ru-RU" altLang="en-US">
              <a:latin typeface="+mn-lt" charset="0"/>
              <a:cs typeface="+mn-ea" charset="0"/>
            </a:endParaRPr>
          </a:p>
        </p:txBody>
      </p:sp>
      <p:sp>
        <p:nvSpPr>
          <p:cNvPr id="41987"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1988" name="Rectangle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488416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A6225603-DF81-4AEB-B701-B4A8596CDED0}" type="slidenum">
              <a:rPr lang="ru-RU" altLang="en-US"/>
              <a:pPr/>
              <a:t>14</a:t>
            </a:fld>
            <a:endParaRPr lang="ru-RU" altLang="en-US"/>
          </a:p>
        </p:txBody>
      </p:sp>
      <p:sp>
        <p:nvSpPr>
          <p:cNvPr id="43009"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3010" name="Rectangle 2"/>
          <p:cNvSpPr txBox="1">
            <a:spLocks noGrp="1" noChangeArrowheads="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462187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10">
            <a:extLst>
              <a:ext uri="{FF2B5EF4-FFF2-40B4-BE49-F238E27FC236}">
                <a16:creationId xmlns:a16="http://schemas.microsoft.com/office/drawing/2014/main" xmlns="" id="{0EA4D94F-209A-4441-86DB-89ECC37F9592}"/>
              </a:ext>
            </a:extLst>
          </p:cNvPr>
          <p:cNvSpPr>
            <a:spLocks noGrp="1" noChangeArrowheads="1"/>
          </p:cNvSpPr>
          <p:nvPr>
            <p:ph type="sldNum"/>
          </p:nvPr>
        </p:nvSpPr>
        <p:spPr>
          <a:ln/>
        </p:spPr>
        <p:txBody>
          <a:bodyPr/>
          <a:lstStyle/>
          <a:p>
            <a:fld id="{DEC69FD1-CDD6-487B-87FC-F61BC8E8C440}" type="slidenum">
              <a:rPr lang="ru-RU" altLang="en-US"/>
              <a:pPr/>
              <a:t>15</a:t>
            </a:fld>
            <a:endParaRPr lang="ru-RU" altLang="en-US"/>
          </a:p>
        </p:txBody>
      </p:sp>
      <p:sp>
        <p:nvSpPr>
          <p:cNvPr id="51201" name="Rectangle 1">
            <a:extLst>
              <a:ext uri="{FF2B5EF4-FFF2-40B4-BE49-F238E27FC236}">
                <a16:creationId xmlns:a16="http://schemas.microsoft.com/office/drawing/2014/main" xmlns="" id="{878D15C1-AC37-45DF-A2DC-4FC734B22209}"/>
              </a:ext>
            </a:extLst>
          </p:cNvPr>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1202" name="Rectangle 2">
            <a:extLst>
              <a:ext uri="{FF2B5EF4-FFF2-40B4-BE49-F238E27FC236}">
                <a16:creationId xmlns:a16="http://schemas.microsoft.com/office/drawing/2014/main" xmlns="" id="{9F70BB83-2465-4598-917D-5A3842F64F5A}"/>
              </a:ext>
            </a:extLst>
          </p:cNvPr>
          <p:cNvSpPr txBox="1">
            <a:spLocks noGrp="1" noChangeArrowheads="1"/>
          </p:cNvSpPr>
          <p:nvPr>
            <p:ph type="body" idx="1"/>
          </p:nvPr>
        </p:nvSpPr>
        <p:spPr bwMode="auto">
          <a:xfrm>
            <a:off x="755650" y="5078413"/>
            <a:ext cx="6048375" cy="4811712"/>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0512311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p:nvPr>
        </p:nvSpPr>
        <p:spPr>
          <a:ln/>
        </p:spPr>
        <p:txBody>
          <a:bodyPr/>
          <a:lstStyle/>
          <a:p>
            <a:fld id="{8FD507EF-98D0-41E7-8224-D7F85C55B971}" type="slidenum">
              <a:rPr lang="ru-RU" altLang="en-US"/>
              <a:pPr/>
              <a:t>16</a:t>
            </a:fld>
            <a:endParaRPr lang="ru-RU" altLang="en-US"/>
          </a:p>
        </p:txBody>
      </p:sp>
      <p:sp>
        <p:nvSpPr>
          <p:cNvPr id="44033" name="Rectangle 1"/>
          <p:cNvSpPr txBox="1">
            <a:spLocks noGrp="1" noRot="1" noChangeAspect="1" noChangeArrowheads="1"/>
          </p:cNvSpPr>
          <p:nvPr>
            <p:ph type="sldImg"/>
          </p:nvPr>
        </p:nvSpPr>
        <p:spPr bwMode="auto">
          <a:xfrm>
            <a:off x="993775"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4034" name="Rectangle 2"/>
          <p:cNvSpPr txBox="1">
            <a:spLocks noGrp="1" noChangeArrowheads="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640301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0B1D826B-826D-4F18-AF94-23E56111D0B2}" type="slidenum">
              <a:rPr lang="ru-RU" altLang="en-US"/>
              <a:pPr/>
              <a:t>17</a:t>
            </a:fld>
            <a:endParaRPr lang="ru-RU" altLang="en-US"/>
          </a:p>
        </p:txBody>
      </p:sp>
      <p:sp>
        <p:nvSpPr>
          <p:cNvPr id="45057"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24DFC8A1-4276-4629-B759-97635E1BF8AF}" type="slidenum">
              <a:rPr lang="ru-RU" altLang="en-US">
                <a:latin typeface="+mn-lt" charset="0"/>
                <a:cs typeface="+mn-ea" charset="0"/>
              </a:rPr>
              <a:pPr hangingPunct="1">
                <a:lnSpc>
                  <a:spcPct val="100000"/>
                </a:lnSpc>
                <a:buClrTx/>
                <a:buFontTx/>
                <a:buNone/>
              </a:pPr>
              <a:t>17</a:t>
            </a:fld>
            <a:endParaRPr lang="ru-RU" altLang="en-US">
              <a:latin typeface="+mn-lt" charset="0"/>
              <a:cs typeface="+mn-ea" charset="0"/>
            </a:endParaRPr>
          </a:p>
        </p:txBody>
      </p:sp>
      <p:sp>
        <p:nvSpPr>
          <p:cNvPr id="45058"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67607C33-6BB9-4108-B259-B5A069C27A07}" type="slidenum">
              <a:rPr lang="ru-RU" altLang="en-US">
                <a:latin typeface="+mn-lt" charset="0"/>
                <a:cs typeface="+mn-ea" charset="0"/>
              </a:rPr>
              <a:pPr hangingPunct="1">
                <a:lnSpc>
                  <a:spcPct val="100000"/>
                </a:lnSpc>
                <a:buClrTx/>
                <a:buFontTx/>
                <a:buNone/>
              </a:pPr>
              <a:t>17</a:t>
            </a:fld>
            <a:endParaRPr lang="ru-RU" altLang="en-US">
              <a:latin typeface="+mn-lt" charset="0"/>
              <a:cs typeface="+mn-ea" charset="0"/>
            </a:endParaRPr>
          </a:p>
        </p:txBody>
      </p:sp>
      <p:sp>
        <p:nvSpPr>
          <p:cNvPr id="45059"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5060" name="Rectangle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947303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D298A606-759F-4DD8-B938-4752269AAA8E}" type="slidenum">
              <a:rPr lang="ru-RU" altLang="en-US"/>
              <a:pPr/>
              <a:t>18</a:t>
            </a:fld>
            <a:endParaRPr lang="ru-RU" altLang="en-US"/>
          </a:p>
        </p:txBody>
      </p:sp>
      <p:sp>
        <p:nvSpPr>
          <p:cNvPr id="46081"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699B5B0A-34FF-4AA0-BCFA-5EAA62B5D930}" type="slidenum">
              <a:rPr lang="ru-RU" altLang="en-US">
                <a:latin typeface="+mn-lt" charset="0"/>
                <a:cs typeface="+mn-ea" charset="0"/>
              </a:rPr>
              <a:pPr hangingPunct="1">
                <a:lnSpc>
                  <a:spcPct val="100000"/>
                </a:lnSpc>
                <a:buClrTx/>
                <a:buFontTx/>
                <a:buNone/>
              </a:pPr>
              <a:t>18</a:t>
            </a:fld>
            <a:endParaRPr lang="ru-RU" altLang="en-US">
              <a:latin typeface="+mn-lt" charset="0"/>
              <a:cs typeface="+mn-ea" charset="0"/>
            </a:endParaRPr>
          </a:p>
        </p:txBody>
      </p:sp>
      <p:sp>
        <p:nvSpPr>
          <p:cNvPr id="46082"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7344CB32-F6C2-4937-8981-7F0C922B78B0}" type="slidenum">
              <a:rPr lang="ru-RU" altLang="en-US">
                <a:latin typeface="+mn-lt" charset="0"/>
                <a:cs typeface="+mn-ea" charset="0"/>
              </a:rPr>
              <a:pPr hangingPunct="1">
                <a:lnSpc>
                  <a:spcPct val="100000"/>
                </a:lnSpc>
                <a:buClrTx/>
                <a:buFontTx/>
                <a:buNone/>
              </a:pPr>
              <a:t>18</a:t>
            </a:fld>
            <a:endParaRPr lang="ru-RU" altLang="en-US">
              <a:latin typeface="+mn-lt" charset="0"/>
              <a:cs typeface="+mn-ea" charset="0"/>
            </a:endParaRPr>
          </a:p>
        </p:txBody>
      </p:sp>
      <p:sp>
        <p:nvSpPr>
          <p:cNvPr id="46083"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6084" name="Rectangle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4071539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C06F2AA5-68C1-4CC5-829F-A3EE9BAE441B}" type="slidenum">
              <a:rPr lang="ru-RU" altLang="en-US"/>
              <a:pPr/>
              <a:t>19</a:t>
            </a:fld>
            <a:endParaRPr lang="ru-RU" altLang="en-US"/>
          </a:p>
        </p:txBody>
      </p:sp>
      <p:sp>
        <p:nvSpPr>
          <p:cNvPr id="47105"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D4CFD0FF-BF45-4229-9D1C-DE564A41505D}" type="slidenum">
              <a:rPr lang="ru-RU" altLang="en-US">
                <a:latin typeface="+mn-lt" charset="0"/>
                <a:cs typeface="+mn-ea" charset="0"/>
              </a:rPr>
              <a:pPr hangingPunct="1">
                <a:lnSpc>
                  <a:spcPct val="100000"/>
                </a:lnSpc>
                <a:buClrTx/>
                <a:buFontTx/>
                <a:buNone/>
              </a:pPr>
              <a:t>19</a:t>
            </a:fld>
            <a:endParaRPr lang="ru-RU" altLang="en-US">
              <a:latin typeface="+mn-lt" charset="0"/>
              <a:cs typeface="+mn-ea" charset="0"/>
            </a:endParaRPr>
          </a:p>
        </p:txBody>
      </p:sp>
      <p:sp>
        <p:nvSpPr>
          <p:cNvPr id="47106"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ABCE66D0-2DF0-432B-894E-C1D4DCF3A756}" type="slidenum">
              <a:rPr lang="ru-RU" altLang="en-US">
                <a:latin typeface="+mn-lt" charset="0"/>
                <a:cs typeface="+mn-ea" charset="0"/>
              </a:rPr>
              <a:pPr hangingPunct="1">
                <a:lnSpc>
                  <a:spcPct val="100000"/>
                </a:lnSpc>
                <a:buClrTx/>
                <a:buFontTx/>
                <a:buNone/>
              </a:pPr>
              <a:t>19</a:t>
            </a:fld>
            <a:endParaRPr lang="ru-RU" altLang="en-US">
              <a:latin typeface="+mn-lt" charset="0"/>
              <a:cs typeface="+mn-ea" charset="0"/>
            </a:endParaRPr>
          </a:p>
        </p:txBody>
      </p:sp>
      <p:sp>
        <p:nvSpPr>
          <p:cNvPr id="47107"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7108" name="Text Box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dirty="0">
                <a:latin typeface="Arial" panose="020B0604020202020204" pitchFamily="34" charset="0"/>
                <a:ea typeface="Microsoft YaHei" panose="020B0503020204020204" pitchFamily="34" charset="-122"/>
              </a:rPr>
              <a:t>Для того чтобы не сравнивать апельсины с яблоками, давайте расчитаем количество БС подлежащих отлову или отстрелу и затраты бюджета на это в обоих городах из расчета на 100 тыс населения. Слово «отлов» я взяла в кавычки, тк в Самаре никто отлавливать собак не будет, исключение составлют животные которых продают на бойни корейцев. Итак, «самарский отстрел» стоит бюджету 1,3 млн рублей на 100 тыс населения, «вологодское ОСВВ» всего 636 тыс. При этом в Самаре отстреливают 1 тыс голов на 100 тыс населения в год, а в Вологде отлавливают 140 голов. Результаты разных подходов также говорят сами за себя. В Вологде это снижение паразитарной нагрузки и кол-ва укусов наносимых безнадзорными животными людям, а в Самаре это эпидемии бешенства животных и увеличение укусов.</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dirty="0">
                <a:latin typeface="Arial" panose="020B0604020202020204" pitchFamily="34" charset="0"/>
                <a:ea typeface="Microsoft YaHei" panose="020B0503020204020204" pitchFamily="34" charset="-122"/>
              </a:rPr>
              <a:t>Нужно ли задавать вопрос, какой метод экономически контроля численности БС в российских условиях более предпочтителен?</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2000" dirty="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xmlns="" val="2303943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7675D10C-1047-4DD4-879C-4D74987C0A86}" type="slidenum">
              <a:rPr lang="ru-RU" altLang="en-US"/>
              <a:pPr/>
              <a:t>2</a:t>
            </a:fld>
            <a:endParaRPr lang="ru-RU" altLang="en-US"/>
          </a:p>
        </p:txBody>
      </p:sp>
      <p:sp>
        <p:nvSpPr>
          <p:cNvPr id="30721"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FD6D4D3A-B362-41BE-9DD6-3C5B19E434AA}" type="slidenum">
              <a:rPr lang="ru-RU" altLang="en-US">
                <a:latin typeface="+mn-lt" charset="0"/>
                <a:cs typeface="+mn-ea" charset="0"/>
              </a:rPr>
              <a:pPr hangingPunct="1">
                <a:lnSpc>
                  <a:spcPct val="100000"/>
                </a:lnSpc>
                <a:buClrTx/>
                <a:buFontTx/>
                <a:buNone/>
              </a:pPr>
              <a:t>2</a:t>
            </a:fld>
            <a:endParaRPr lang="ru-RU" altLang="en-US">
              <a:latin typeface="+mn-lt" charset="0"/>
              <a:cs typeface="+mn-ea" charset="0"/>
            </a:endParaRPr>
          </a:p>
        </p:txBody>
      </p:sp>
      <p:sp>
        <p:nvSpPr>
          <p:cNvPr id="30722"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CCA61A0A-2062-4F21-8528-E727CA46E25B}" type="slidenum">
              <a:rPr lang="ru-RU" altLang="en-US">
                <a:latin typeface="+mn-lt" charset="0"/>
                <a:cs typeface="+mn-ea" charset="0"/>
              </a:rPr>
              <a:pPr hangingPunct="1">
                <a:lnSpc>
                  <a:spcPct val="100000"/>
                </a:lnSpc>
                <a:buClrTx/>
                <a:buFontTx/>
                <a:buNone/>
              </a:pPr>
              <a:t>2</a:t>
            </a:fld>
            <a:endParaRPr lang="ru-RU" altLang="en-US">
              <a:latin typeface="+mn-lt" charset="0"/>
              <a:cs typeface="+mn-ea" charset="0"/>
            </a:endParaRPr>
          </a:p>
        </p:txBody>
      </p:sp>
      <p:sp>
        <p:nvSpPr>
          <p:cNvPr id="30723" name="Text Box 3"/>
          <p:cNvSpPr txBox="1">
            <a:spLocks noGrp="1" noChangeArrowheads="1"/>
          </p:cNvSpPr>
          <p:nvPr>
            <p:ph type="body"/>
          </p:nvPr>
        </p:nvSpPr>
        <p:spPr bwMode="auto">
          <a:xfrm>
            <a:off x="709613" y="4860925"/>
            <a:ext cx="5683250"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dirty="0">
                <a:latin typeface="Arial" panose="020B0604020202020204" pitchFamily="34" charset="0"/>
                <a:ea typeface="Microsoft YaHei" panose="020B0503020204020204" pitchFamily="34" charset="-122"/>
              </a:rPr>
              <a:t>Тема контроля численности безнадзорных животных на данный момент является достаточно противоречивый. В интернете существует множество различных </a:t>
            </a:r>
            <a:r>
              <a:rPr lang="ru-RU" altLang="en-US" sz="1800" dirty="0" err="1">
                <a:latin typeface="Arial" panose="020B0604020202020204" pitchFamily="34" charset="0"/>
                <a:ea typeface="Microsoft YaHei" panose="020B0503020204020204" pitchFamily="34" charset="-122"/>
              </a:rPr>
              <a:t>вебсайтов</a:t>
            </a:r>
            <a:r>
              <a:rPr lang="ru-RU" altLang="en-US" sz="1800" dirty="0">
                <a:latin typeface="Arial" panose="020B0604020202020204" pitchFamily="34" charset="0"/>
                <a:ea typeface="Microsoft YaHei" panose="020B0503020204020204" pitchFamily="34" charset="-122"/>
              </a:rPr>
              <a:t> с сомнительной информацией, содержащих вместо научных работ домыслы и фантазии.</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dirty="0">
              <a:latin typeface="Arial" panose="020B0604020202020204" pitchFamily="34" charset="0"/>
              <a:ea typeface="Microsoft YaHei" panose="020B0503020204020204" pitchFamily="34" charset="-122"/>
            </a:endParaRP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dirty="0">
                <a:latin typeface="Arial" panose="020B0604020202020204" pitchFamily="34" charset="0"/>
                <a:ea typeface="Microsoft YaHei" panose="020B0503020204020204" pitchFamily="34" charset="-122"/>
              </a:rPr>
              <a:t>Чтобы разобраться в теме эффективности </a:t>
            </a:r>
            <a:r>
              <a:rPr lang="ru-RU" altLang="en-US" sz="1800" dirty="0" smtClean="0">
                <a:latin typeface="Arial" panose="020B0604020202020204" pitchFamily="34" charset="0"/>
                <a:ea typeface="Microsoft YaHei" panose="020B0503020204020204" pitchFamily="34" charset="-122"/>
              </a:rPr>
              <a:t>методов </a:t>
            </a:r>
            <a:r>
              <a:rPr lang="ru-RU" altLang="en-US" sz="1800" dirty="0">
                <a:latin typeface="Arial" panose="020B0604020202020204" pitchFamily="34" charset="0"/>
                <a:ea typeface="Microsoft YaHei" panose="020B0503020204020204" pitchFamily="34" charset="-122"/>
              </a:rPr>
              <a:t>контроля безнадзорных животных в различных контекстах, необходимо избегать неподтвержденной информации. Поэтому в своей презентации я буду использовать только официальные данные международных организаций в области здравоохранения, публикации в научных журналах, высказывания официальных лиц с использованием официальной статистики.</a:t>
            </a:r>
          </a:p>
        </p:txBody>
      </p:sp>
      <p:sp>
        <p:nvSpPr>
          <p:cNvPr id="30724" name="Rectangle 4"/>
          <p:cNvSpPr txBox="1">
            <a:spLocks noGrp="1" noRot="1" noChangeAspect="1" noChangeArrowheads="1"/>
          </p:cNvSpPr>
          <p:nvPr>
            <p:ph type="sldImg" idx="1"/>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extLst>
      <p:ext uri="{BB962C8B-B14F-4D97-AF65-F5344CB8AC3E}">
        <p14:creationId xmlns:p14="http://schemas.microsoft.com/office/powerpoint/2010/main" xmlns="" val="5004031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4DE2CA5C-E311-49AB-A707-D76AB9F4DF97}" type="slidenum">
              <a:rPr lang="ru-RU" altLang="en-US"/>
              <a:pPr/>
              <a:t>20</a:t>
            </a:fld>
            <a:endParaRPr lang="ru-RU" altLang="en-US"/>
          </a:p>
        </p:txBody>
      </p:sp>
      <p:sp>
        <p:nvSpPr>
          <p:cNvPr id="48129" name="Text Box 1"/>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51484047-2FD2-4E1C-968B-4181A127BAED}" type="slidenum">
              <a:rPr lang="ru-RU" altLang="en-US">
                <a:latin typeface="+mn-lt" charset="0"/>
                <a:cs typeface="+mn-ea" charset="0"/>
              </a:rPr>
              <a:pPr hangingPunct="1">
                <a:lnSpc>
                  <a:spcPct val="100000"/>
                </a:lnSpc>
                <a:buClrTx/>
                <a:buFontTx/>
                <a:buNone/>
              </a:pPr>
              <a:t>20</a:t>
            </a:fld>
            <a:endParaRPr lang="ru-RU" altLang="en-US">
              <a:latin typeface="+mn-lt" charset="0"/>
              <a:cs typeface="+mn-ea" charset="0"/>
            </a:endParaRPr>
          </a:p>
        </p:txBody>
      </p:sp>
      <p:sp>
        <p:nvSpPr>
          <p:cNvPr id="48130" name="Rectangle 2"/>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8131" name="Rectangle 3"/>
          <p:cNvSpPr txBox="1">
            <a:spLocks noGrp="1" noChangeArrowheads="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8942222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4E636486-6720-4A6C-B65B-3263076035AC}" type="slidenum">
              <a:rPr lang="ru-RU" altLang="en-US"/>
              <a:pPr/>
              <a:t>21</a:t>
            </a:fld>
            <a:endParaRPr lang="ru-RU" altLang="en-US"/>
          </a:p>
        </p:txBody>
      </p:sp>
      <p:sp>
        <p:nvSpPr>
          <p:cNvPr id="49153"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D4550D67-9073-49CB-B205-CAAEBE641275}" type="slidenum">
              <a:rPr lang="ru-RU" altLang="en-US">
                <a:latin typeface="+mn-lt" charset="0"/>
                <a:cs typeface="+mn-ea" charset="0"/>
              </a:rPr>
              <a:pPr hangingPunct="1">
                <a:lnSpc>
                  <a:spcPct val="100000"/>
                </a:lnSpc>
                <a:buClrTx/>
                <a:buFontTx/>
                <a:buNone/>
              </a:pPr>
              <a:t>21</a:t>
            </a:fld>
            <a:endParaRPr lang="ru-RU" altLang="en-US">
              <a:latin typeface="+mn-lt" charset="0"/>
              <a:cs typeface="+mn-ea" charset="0"/>
            </a:endParaRPr>
          </a:p>
        </p:txBody>
      </p:sp>
      <p:sp>
        <p:nvSpPr>
          <p:cNvPr id="49154"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1750E5B9-DBA8-4266-B5F5-644D3601B197}" type="slidenum">
              <a:rPr lang="ru-RU" altLang="en-US">
                <a:latin typeface="+mn-lt" charset="0"/>
                <a:cs typeface="+mn-ea" charset="0"/>
              </a:rPr>
              <a:pPr hangingPunct="1">
                <a:lnSpc>
                  <a:spcPct val="100000"/>
                </a:lnSpc>
                <a:buClrTx/>
                <a:buFontTx/>
                <a:buNone/>
              </a:pPr>
              <a:t>21</a:t>
            </a:fld>
            <a:endParaRPr lang="ru-RU" altLang="en-US">
              <a:latin typeface="+mn-lt" charset="0"/>
              <a:cs typeface="+mn-ea" charset="0"/>
            </a:endParaRPr>
          </a:p>
        </p:txBody>
      </p:sp>
      <p:sp>
        <p:nvSpPr>
          <p:cNvPr id="49155"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49156" name="Text Box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a:latin typeface="Arial" panose="020B0604020202020204" pitchFamily="34" charset="0"/>
                <a:ea typeface="Microsoft YaHei" panose="020B0503020204020204" pitchFamily="34" charset="-122"/>
              </a:rPr>
              <a:t>Для того чтобы не сравнивать апельсины с яблоками, давайте расчитаем количество БС подлежащих отлову или отстрелу и затраты бюджета на это в обоих городах из расчета на 100 тыс населения. Слово «отлов» я взяла в кавычки, тк в Самаре никто отлавливать собак не будет, исключение составлют животные которых продают на бойни корейцев. Итак, «самарский отстрел» стоит бюджету 1,3 млн рублей на 100 тыс населения, «вологодское ОСВВ» всего 636 тыс. При этом в Самаре отстреливают 1 тыс голов на 100 тыс населения в год, а в Вологде отлавливают 140 голов. Результаты разных подходов также говорят сами за себя. В Вологде это снижение паразитарной нагрузки и кол-ва укусов наносимых безнадзорными животными людям, а в Самаре это эпидемии бешенства животных и увеличение укусов.</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a:latin typeface="Arial" panose="020B0604020202020204" pitchFamily="34" charset="0"/>
                <a:ea typeface="Microsoft YaHei" panose="020B0503020204020204" pitchFamily="34" charset="-122"/>
              </a:rPr>
              <a:t>Нужно ли задавать вопрос, какой метод экономически контроля численности БС в российских условиях более предпочтителен?</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20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xmlns="" val="32624188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fld id="{DCCC6428-2B48-45E0-9B5B-97BB04759BF1}" type="slidenum">
              <a:rPr lang="en-US" smtClean="0"/>
              <a:pPr/>
              <a:t>24</a:t>
            </a:fld>
            <a:endParaRPr lang="en-US"/>
          </a:p>
        </p:txBody>
      </p:sp>
    </p:spTree>
    <p:extLst>
      <p:ext uri="{BB962C8B-B14F-4D97-AF65-F5344CB8AC3E}">
        <p14:creationId xmlns:p14="http://schemas.microsoft.com/office/powerpoint/2010/main" xmlns="" val="31406909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A870F62A-AF10-4248-8285-D6BC247CA3AF}" type="slidenum">
              <a:rPr lang="ru-RU" altLang="en-US"/>
              <a:pPr/>
              <a:t>26</a:t>
            </a:fld>
            <a:endParaRPr lang="ru-RU" altLang="en-US"/>
          </a:p>
        </p:txBody>
      </p:sp>
      <p:sp>
        <p:nvSpPr>
          <p:cNvPr id="50177"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F5E3551F-137B-410E-83D8-A45E928A5D9B}" type="slidenum">
              <a:rPr lang="ru-RU" altLang="en-US">
                <a:latin typeface="+mn-lt" charset="0"/>
                <a:cs typeface="+mn-ea" charset="0"/>
              </a:rPr>
              <a:pPr hangingPunct="1">
                <a:lnSpc>
                  <a:spcPct val="100000"/>
                </a:lnSpc>
                <a:buClrTx/>
                <a:buFontTx/>
                <a:buNone/>
              </a:pPr>
              <a:t>26</a:t>
            </a:fld>
            <a:endParaRPr lang="ru-RU" altLang="en-US">
              <a:latin typeface="+mn-lt" charset="0"/>
              <a:cs typeface="+mn-ea" charset="0"/>
            </a:endParaRPr>
          </a:p>
        </p:txBody>
      </p:sp>
      <p:sp>
        <p:nvSpPr>
          <p:cNvPr id="50178"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7820FE67-DAAF-421A-BB75-4E31833422C3}" type="slidenum">
              <a:rPr lang="ru-RU" altLang="en-US">
                <a:latin typeface="+mn-lt" charset="0"/>
                <a:cs typeface="+mn-ea" charset="0"/>
              </a:rPr>
              <a:pPr hangingPunct="1">
                <a:lnSpc>
                  <a:spcPct val="100000"/>
                </a:lnSpc>
                <a:buClrTx/>
                <a:buFontTx/>
                <a:buNone/>
              </a:pPr>
              <a:t>26</a:t>
            </a:fld>
            <a:endParaRPr lang="ru-RU" altLang="en-US">
              <a:latin typeface="+mn-lt" charset="0"/>
              <a:cs typeface="+mn-ea" charset="0"/>
            </a:endParaRPr>
          </a:p>
        </p:txBody>
      </p:sp>
      <p:sp>
        <p:nvSpPr>
          <p:cNvPr id="50179"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50180" name="Text Box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a:latin typeface="Arial" panose="020B0604020202020204" pitchFamily="34" charset="0"/>
                <a:ea typeface="Microsoft YaHei" panose="020B0503020204020204" pitchFamily="34" charset="-122"/>
              </a:rPr>
              <a:t>Для того чтобы не сравнивать апельсины с яблоками, давайте расчитаем количество БС подлежащих отлову или отстрелу и затраты бюджета на это в обоих городах из расчета на 100 тыс населения. Слово «отлов» я взяла в кавычки, тк в Самаре никто отлавливать собак не будет, исключение составлют животные которых продают на бойни корейцев. Итак, «самарский отстрел» стоит бюджету 1,3 млн рублей на 100 тыс населения, «вологодское ОСВВ» всего 636 тыс. При этом в Самаре отстреливают 1 тыс голов на 100 тыс населения в год, а в Вологде отлавливают 140 голов. Результаты разных подходов также говорят сами за себя. В Вологде это снижение паразитарной нагрузки и кол-ва укусов наносимых безнадзорными животными людям, а в Самаре это эпидемии бешенства животных и увеличение укусов.</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a:latin typeface="Arial" panose="020B0604020202020204" pitchFamily="34" charset="0"/>
                <a:ea typeface="Microsoft YaHei" panose="020B0503020204020204" pitchFamily="34" charset="-122"/>
              </a:rPr>
              <a:t>Нужно ли задавать вопрос, какой метод экономически контроля численности БС в российских условиях более предпочтителен?</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2000">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xmlns="" val="15938056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7DAC131E-FE8B-45D0-840C-50422F4D3D2E}" type="slidenum">
              <a:rPr lang="ru-RU" altLang="en-US"/>
              <a:pPr/>
              <a:t>27</a:t>
            </a:fld>
            <a:endParaRPr lang="ru-RU" altLang="en-US"/>
          </a:p>
        </p:txBody>
      </p:sp>
      <p:sp>
        <p:nvSpPr>
          <p:cNvPr id="51201"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149F14A1-DF11-4E63-8A09-A8AE27F9946C}" type="slidenum">
              <a:rPr lang="ru-RU" altLang="en-US">
                <a:latin typeface="+mn-lt" charset="0"/>
                <a:cs typeface="+mn-ea" charset="0"/>
              </a:rPr>
              <a:pPr hangingPunct="1">
                <a:lnSpc>
                  <a:spcPct val="100000"/>
                </a:lnSpc>
                <a:buClrTx/>
                <a:buFontTx/>
                <a:buNone/>
              </a:pPr>
              <a:t>27</a:t>
            </a:fld>
            <a:endParaRPr lang="ru-RU" altLang="en-US">
              <a:latin typeface="+mn-lt" charset="0"/>
              <a:cs typeface="+mn-ea" charset="0"/>
            </a:endParaRPr>
          </a:p>
        </p:txBody>
      </p:sp>
      <p:sp>
        <p:nvSpPr>
          <p:cNvPr id="51202"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E268C735-B9B1-4E7F-9520-7221E67ED852}" type="slidenum">
              <a:rPr lang="ru-RU" altLang="en-US">
                <a:latin typeface="+mn-lt" charset="0"/>
                <a:cs typeface="+mn-ea" charset="0"/>
              </a:rPr>
              <a:pPr hangingPunct="1">
                <a:lnSpc>
                  <a:spcPct val="100000"/>
                </a:lnSpc>
                <a:buClrTx/>
                <a:buFontTx/>
                <a:buNone/>
              </a:pPr>
              <a:t>27</a:t>
            </a:fld>
            <a:endParaRPr lang="ru-RU" altLang="en-US">
              <a:latin typeface="+mn-lt" charset="0"/>
              <a:cs typeface="+mn-ea" charset="0"/>
            </a:endParaRPr>
          </a:p>
        </p:txBody>
      </p:sp>
      <p:sp>
        <p:nvSpPr>
          <p:cNvPr id="51203" name="Rectangle 3"/>
          <p:cNvSpPr txBox="1">
            <a:spLocks noGrp="1" noChangeArrowheads="1"/>
          </p:cNvSpPr>
          <p:nvPr>
            <p:ph type="body"/>
          </p:nvPr>
        </p:nvSpPr>
        <p:spPr bwMode="auto">
          <a:xfrm>
            <a:off x="709613" y="4860925"/>
            <a:ext cx="5683250"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
        <p:nvSpPr>
          <p:cNvPr id="51204" name="Rectangle 4"/>
          <p:cNvSpPr txBox="1">
            <a:spLocks noGrp="1" noRot="1" noChangeAspect="1" noChangeArrowheads="1"/>
          </p:cNvSpPr>
          <p:nvPr>
            <p:ph type="sldImg" idx="1"/>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extLst>
      <p:ext uri="{BB962C8B-B14F-4D97-AF65-F5344CB8AC3E}">
        <p14:creationId xmlns:p14="http://schemas.microsoft.com/office/powerpoint/2010/main" xmlns="" val="1512178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E921E6F0-D66E-44EA-94A1-3E67464446D3}" type="slidenum">
              <a:rPr lang="ru-RU" altLang="en-US"/>
              <a:pPr/>
              <a:t>3</a:t>
            </a:fld>
            <a:endParaRPr lang="ru-RU" altLang="en-US"/>
          </a:p>
        </p:txBody>
      </p:sp>
      <p:sp>
        <p:nvSpPr>
          <p:cNvPr id="31745" name="Text Box 1"/>
          <p:cNvSpPr txBox="1">
            <a:spLocks noGrp="1" noChangeArrowheads="1"/>
          </p:cNvSpPr>
          <p:nvPr>
            <p:ph type="body"/>
          </p:nvPr>
        </p:nvSpPr>
        <p:spPr bwMode="auto">
          <a:xfrm>
            <a:off x="709613" y="4860925"/>
            <a:ext cx="5678487"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a:latin typeface="Arial" panose="020B0604020202020204" pitchFamily="34" charset="0"/>
                <a:ea typeface="Microsoft YaHei" panose="020B0503020204020204" pitchFamily="34" charset="-122"/>
              </a:rPr>
              <a:t>Я бы хотела начать наш обзор методов с цитаты всемирной организации здравоохранения. Как вы все наверное знаете, во всемирном масштабе бешенство является одним из опаснейших зоонозных заболеваний, а основным вектором его передачи людям являются представители семейства псовых, в том числе и безнадзорные собаки. В течении нескольких десятилетий ВОЗ ведет исследования в области контроля численности безнадзорных собак и риска распространения бешенства безнадзорными собаками. Данная организация являеться самой авторитетной мировой организацией в вопросах профилактики и предотварщения заболеваемости и смертности людей. </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a:latin typeface="Arial" panose="020B0604020202020204" pitchFamily="34" charset="0"/>
              <a:ea typeface="Microsoft YaHei" panose="020B0503020204020204" pitchFamily="34" charset="-122"/>
            </a:endParaRP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a:latin typeface="Arial" panose="020B0604020202020204" pitchFamily="34" charset="0"/>
              <a:ea typeface="Microsoft YaHei" panose="020B0503020204020204" pitchFamily="34" charset="-122"/>
            </a:endParaRP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a:latin typeface="Arial" panose="020B0604020202020204" pitchFamily="34" charset="0"/>
                <a:ea typeface="Microsoft YaHei" panose="020B0503020204020204" pitchFamily="34" charset="-122"/>
              </a:rPr>
              <a:t>В 2013 году в рамках конференции на тему контроля распространения бешенства ВОЗ выпустило доклад, цитата из которого наиболее точно отражает эффективность метода массового уничтожения или другими словами безвозвратного изъятия,    наиболее распространенного в России метода контроля животных .</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a:latin typeface="Arial" panose="020B0604020202020204" pitchFamily="34" charset="0"/>
              <a:ea typeface="Microsoft YaHei" panose="020B0503020204020204" pitchFamily="34" charset="-122"/>
            </a:endParaRP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a:latin typeface="Arial" panose="020B0604020202020204" pitchFamily="34" charset="0"/>
                <a:ea typeface="Microsoft YaHei" panose="020B0503020204020204" pitchFamily="34" charset="-122"/>
              </a:rPr>
              <a:t>Цитата: </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a:latin typeface="Arial" panose="020B0604020202020204" pitchFamily="34" charset="0"/>
              <a:ea typeface="Microsoft YaHei" panose="020B0503020204020204" pitchFamily="34" charset="-122"/>
            </a:endParaRP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a:latin typeface="Arial" panose="020B0604020202020204" pitchFamily="34" charset="0"/>
                <a:ea typeface="Microsoft YaHei" panose="020B0503020204020204" pitchFamily="34" charset="-122"/>
              </a:rPr>
              <a:t>Массовое уничтожение не оказывает существенное влияние на численность безнадзорных животных. На первый взгляд утверждение противоречит логике. Но это только на первый взгляд. Перед тем как углубиться в эколого-биологические особенности, предлагаю сделать краткий обзор существующих методов контроля БС. </a:t>
            </a:r>
          </a:p>
        </p:txBody>
      </p:sp>
      <p:sp>
        <p:nvSpPr>
          <p:cNvPr id="31746" name="Text Box 2"/>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AD0A0CD6-3FAA-4731-BA8B-1DDDA6768643}" type="slidenum">
              <a:rPr lang="ru-RU" altLang="en-US">
                <a:latin typeface="+mn-lt" charset="0"/>
                <a:cs typeface="+mn-ea" charset="0"/>
              </a:rPr>
              <a:pPr hangingPunct="1">
                <a:lnSpc>
                  <a:spcPct val="100000"/>
                </a:lnSpc>
                <a:buClrTx/>
                <a:buFontTx/>
                <a:buNone/>
              </a:pPr>
              <a:t>3</a:t>
            </a:fld>
            <a:endParaRPr lang="ru-RU" altLang="en-US">
              <a:latin typeface="+mn-lt" charset="0"/>
              <a:cs typeface="+mn-ea" charset="0"/>
            </a:endParaRPr>
          </a:p>
        </p:txBody>
      </p:sp>
      <p:sp>
        <p:nvSpPr>
          <p:cNvPr id="31747" name="Rectangle 3"/>
          <p:cNvSpPr txBox="1">
            <a:spLocks noGrp="1" noRot="1" noChangeAspect="1" noChangeArrowheads="1"/>
          </p:cNvSpPr>
          <p:nvPr>
            <p:ph type="sldImg" idx="1"/>
          </p:nvPr>
        </p:nvSpPr>
        <p:spPr bwMode="auto">
          <a:xfrm>
            <a:off x="990600"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extLst>
      <p:ext uri="{BB962C8B-B14F-4D97-AF65-F5344CB8AC3E}">
        <p14:creationId xmlns:p14="http://schemas.microsoft.com/office/powerpoint/2010/main" xmlns="" val="1421376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76D71C74-60DA-4A01-B0E3-0AD5B715639E}" type="slidenum">
              <a:rPr lang="ru-RU" altLang="en-US"/>
              <a:pPr/>
              <a:t>4</a:t>
            </a:fld>
            <a:endParaRPr lang="ru-RU" altLang="en-US"/>
          </a:p>
        </p:txBody>
      </p:sp>
      <p:sp>
        <p:nvSpPr>
          <p:cNvPr id="32769"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D63235B4-8CBC-40DE-B673-3ACFA5712ED0}" type="slidenum">
              <a:rPr lang="ru-RU" altLang="en-US">
                <a:latin typeface="+mn-lt" charset="0"/>
                <a:cs typeface="+mn-ea" charset="0"/>
              </a:rPr>
              <a:pPr hangingPunct="1">
                <a:lnSpc>
                  <a:spcPct val="100000"/>
                </a:lnSpc>
                <a:buClrTx/>
                <a:buFontTx/>
                <a:buNone/>
              </a:pPr>
              <a:t>4</a:t>
            </a:fld>
            <a:endParaRPr lang="ru-RU" altLang="en-US">
              <a:latin typeface="+mn-lt" charset="0"/>
              <a:cs typeface="+mn-ea" charset="0"/>
            </a:endParaRPr>
          </a:p>
        </p:txBody>
      </p:sp>
      <p:sp>
        <p:nvSpPr>
          <p:cNvPr id="32770"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CEAB663E-1ECD-44CE-B7AF-3439ECAF4C12}" type="slidenum">
              <a:rPr lang="ru-RU" altLang="en-US">
                <a:latin typeface="+mn-lt" charset="0"/>
                <a:cs typeface="+mn-ea" charset="0"/>
              </a:rPr>
              <a:pPr hangingPunct="1">
                <a:lnSpc>
                  <a:spcPct val="100000"/>
                </a:lnSpc>
                <a:buClrTx/>
                <a:buFontTx/>
                <a:buNone/>
              </a:pPr>
              <a:t>4</a:t>
            </a:fld>
            <a:endParaRPr lang="ru-RU" altLang="en-US">
              <a:latin typeface="+mn-lt" charset="0"/>
              <a:cs typeface="+mn-ea" charset="0"/>
            </a:endParaRPr>
          </a:p>
        </p:txBody>
      </p:sp>
      <p:sp>
        <p:nvSpPr>
          <p:cNvPr id="32771"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2772" name="Text Box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a:latin typeface="Arial" panose="020B0604020202020204" pitchFamily="34" charset="0"/>
                <a:ea typeface="Microsoft YaHei" panose="020B0503020204020204" pitchFamily="34" charset="-122"/>
              </a:rPr>
              <a:t>К непрямым методам контроля безнадзорных собак относится два подтипа:</a:t>
            </a:r>
            <a:br>
              <a:rPr lang="ru-RU" altLang="en-US" sz="1800">
                <a:latin typeface="Arial" panose="020B0604020202020204" pitchFamily="34" charset="0"/>
                <a:ea typeface="Microsoft YaHei" panose="020B0503020204020204" pitchFamily="34" charset="-122"/>
              </a:rPr>
            </a:br>
            <a:r>
              <a:rPr lang="ru-RU" altLang="en-US" sz="1800">
                <a:latin typeface="Arial" panose="020B0604020202020204" pitchFamily="34" charset="0"/>
                <a:ea typeface="Microsoft YaHei" panose="020B0503020204020204" pitchFamily="34" charset="-122"/>
              </a:rPr>
              <a:t>Контроль среды обитания (перечислить) и контроль содержания домашних собак – т.к. Именно хозяйские и де факто хозяйские животные эффективно помогают восстанавливать популяцию безнадзорных животных в случае массовых зачисток.</a:t>
            </a:r>
          </a:p>
        </p:txBody>
      </p:sp>
    </p:spTree>
    <p:extLst>
      <p:ext uri="{BB962C8B-B14F-4D97-AF65-F5344CB8AC3E}">
        <p14:creationId xmlns:p14="http://schemas.microsoft.com/office/powerpoint/2010/main" xmlns="" val="278966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7CFB6673-50FF-4B28-978E-1BF4B85F6D10}" type="slidenum">
              <a:rPr lang="ru-RU" altLang="en-US"/>
              <a:pPr/>
              <a:t>5</a:t>
            </a:fld>
            <a:endParaRPr lang="ru-RU" altLang="en-US"/>
          </a:p>
        </p:txBody>
      </p:sp>
      <p:sp>
        <p:nvSpPr>
          <p:cNvPr id="33793"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6B1C84B5-18BB-473D-A65E-90FCF219B1B5}" type="slidenum">
              <a:rPr lang="ru-RU" altLang="en-US">
                <a:latin typeface="+mn-lt" charset="0"/>
                <a:cs typeface="+mn-ea" charset="0"/>
              </a:rPr>
              <a:pPr hangingPunct="1">
                <a:lnSpc>
                  <a:spcPct val="100000"/>
                </a:lnSpc>
                <a:buClrTx/>
                <a:buFontTx/>
                <a:buNone/>
              </a:pPr>
              <a:t>5</a:t>
            </a:fld>
            <a:endParaRPr lang="ru-RU" altLang="en-US">
              <a:latin typeface="+mn-lt" charset="0"/>
              <a:cs typeface="+mn-ea" charset="0"/>
            </a:endParaRPr>
          </a:p>
        </p:txBody>
      </p:sp>
      <p:sp>
        <p:nvSpPr>
          <p:cNvPr id="33794"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99B6FBE3-6046-42BC-B2B3-A06F6DBEA2BB}" type="slidenum">
              <a:rPr lang="ru-RU" altLang="en-US">
                <a:latin typeface="+mn-lt" charset="0"/>
                <a:cs typeface="+mn-ea" charset="0"/>
              </a:rPr>
              <a:pPr hangingPunct="1">
                <a:lnSpc>
                  <a:spcPct val="100000"/>
                </a:lnSpc>
                <a:buClrTx/>
                <a:buFontTx/>
                <a:buNone/>
              </a:pPr>
              <a:t>5</a:t>
            </a:fld>
            <a:endParaRPr lang="ru-RU" altLang="en-US">
              <a:latin typeface="+mn-lt" charset="0"/>
              <a:cs typeface="+mn-ea" charset="0"/>
            </a:endParaRPr>
          </a:p>
        </p:txBody>
      </p:sp>
      <p:sp>
        <p:nvSpPr>
          <p:cNvPr id="33795"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3796" name="Text Box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2000">
                <a:latin typeface="Arial" panose="020B0604020202020204" pitchFamily="34" charset="0"/>
                <a:ea typeface="Microsoft YaHei" panose="020B0503020204020204" pitchFamily="34" charset="-122"/>
              </a:rPr>
              <a:t>К непрямым методам контроля безнадзорных собак относится два подтипа:</a:t>
            </a:r>
            <a:br>
              <a:rPr lang="ru-RU" altLang="en-US" sz="2000">
                <a:latin typeface="Arial" panose="020B0604020202020204" pitchFamily="34" charset="0"/>
                <a:ea typeface="Microsoft YaHei" panose="020B0503020204020204" pitchFamily="34" charset="-122"/>
              </a:rPr>
            </a:br>
            <a:r>
              <a:rPr lang="ru-RU" altLang="en-US" sz="2000">
                <a:latin typeface="Arial" panose="020B0604020202020204" pitchFamily="34" charset="0"/>
                <a:ea typeface="Microsoft YaHei" panose="020B0503020204020204" pitchFamily="34" charset="-122"/>
              </a:rPr>
              <a:t>Контроль среды обитания (перечислить) и контроль содержания домашних собак – т.к. Именно хозяйские и де факто хозяйские животные эффективно помогают восстанавливать популяцию безнадзорных животных в случае массовых зачисток.</a:t>
            </a:r>
          </a:p>
        </p:txBody>
      </p:sp>
    </p:spTree>
    <p:extLst>
      <p:ext uri="{BB962C8B-B14F-4D97-AF65-F5344CB8AC3E}">
        <p14:creationId xmlns:p14="http://schemas.microsoft.com/office/powerpoint/2010/main" xmlns="" val="34559271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27FB9E35-3742-4659-BEFF-2B2C9584354B}" type="slidenum">
              <a:rPr lang="ru-RU" altLang="en-US"/>
              <a:pPr/>
              <a:t>6</a:t>
            </a:fld>
            <a:endParaRPr lang="ru-RU" altLang="en-US"/>
          </a:p>
        </p:txBody>
      </p:sp>
      <p:sp>
        <p:nvSpPr>
          <p:cNvPr id="34817" name="Text Box 1"/>
          <p:cNvSpPr txBox="1">
            <a:spLocks noGrp="1" noChangeArrowheads="1"/>
          </p:cNvSpPr>
          <p:nvPr>
            <p:ph type="body"/>
          </p:nvPr>
        </p:nvSpPr>
        <p:spPr bwMode="auto">
          <a:xfrm>
            <a:off x="709613" y="4860925"/>
            <a:ext cx="5678487"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dirty="0">
                <a:latin typeface="Arial" panose="020B0604020202020204" pitchFamily="34" charset="0"/>
                <a:ea typeface="Microsoft YaHei" panose="020B0503020204020204" pitchFamily="34" charset="-122"/>
              </a:rPr>
              <a:t>Если количество животных достигает предела емкости среды, количество погибающих животных от недостатка еды, укрытий и в результате заболеваний уравновешивает количество рождающихся. </a:t>
            </a:r>
            <a:br>
              <a:rPr lang="ru-RU" altLang="en-US" sz="1800" dirty="0">
                <a:latin typeface="Arial" panose="020B0604020202020204" pitchFamily="34" charset="0"/>
                <a:ea typeface="Microsoft YaHei" panose="020B0503020204020204" pitchFamily="34" charset="-122"/>
              </a:rPr>
            </a:br>
            <a:r>
              <a:rPr lang="ru-RU" altLang="en-US" sz="1800" dirty="0">
                <a:latin typeface="Arial" panose="020B0604020202020204" pitchFamily="34" charset="0"/>
                <a:ea typeface="Microsoft YaHei" panose="020B0503020204020204" pitchFamily="34" charset="-122"/>
              </a:rPr>
              <a:t/>
            </a:r>
            <a:br>
              <a:rPr lang="ru-RU" altLang="en-US" sz="1800" dirty="0">
                <a:latin typeface="Arial" panose="020B0604020202020204" pitchFamily="34" charset="0"/>
                <a:ea typeface="Microsoft YaHei" panose="020B0503020204020204" pitchFamily="34" charset="-122"/>
              </a:rPr>
            </a:br>
            <a:r>
              <a:rPr lang="ru-RU" altLang="en-US" sz="1800" dirty="0">
                <a:latin typeface="Arial" panose="020B0604020202020204" pitchFamily="34" charset="0"/>
                <a:ea typeface="Microsoft YaHei" panose="020B0503020204020204" pitchFamily="34" charset="-122"/>
              </a:rPr>
              <a:t>Но если происходит резкое снижение численности БС на какой-то территории, то происходит </a:t>
            </a:r>
            <a:r>
              <a:rPr lang="ru-RU" altLang="en-US" sz="1800" dirty="0" smtClean="0">
                <a:latin typeface="Arial" panose="020B0604020202020204" pitchFamily="34" charset="0"/>
                <a:ea typeface="Microsoft YaHei" panose="020B0503020204020204" pitchFamily="34" charset="-122"/>
              </a:rPr>
              <a:t>взрыв рождаемости (вместо </a:t>
            </a:r>
            <a:r>
              <a:rPr lang="ru-RU" altLang="en-US" sz="1800" dirty="0">
                <a:latin typeface="Arial" panose="020B0604020202020204" pitchFamily="34" charset="0"/>
                <a:ea typeface="Microsoft YaHei" panose="020B0503020204020204" pitchFamily="34" charset="-122"/>
              </a:rPr>
              <a:t>5 щенков – 10, т.к. </a:t>
            </a:r>
            <a:r>
              <a:rPr lang="ru-RU" altLang="en-US" sz="1800" dirty="0" smtClean="0">
                <a:latin typeface="Arial" panose="020B0604020202020204" pitchFamily="34" charset="0"/>
                <a:ea typeface="Microsoft YaHei" panose="020B0503020204020204" pitchFamily="34" charset="-122"/>
              </a:rPr>
              <a:t>животным </a:t>
            </a:r>
            <a:r>
              <a:rPr lang="ru-RU" altLang="en-US" sz="1800" dirty="0">
                <a:latin typeface="Arial" panose="020B0604020202020204" pitchFamily="34" charset="0"/>
                <a:ea typeface="Microsoft YaHei" panose="020B0503020204020204" pitchFamily="34" charset="-122"/>
              </a:rPr>
              <a:t>доступно больше ресурсов), улучшается выживаемость собак и увеличивается животных миграции с сопредельных территорий.  Все это можно было наблюдать в Москве после Олимпийских игр 1980 года, когда после тотальной (как казалось властям) зачистки БС, их численность полностью восстановилась менее чем за год.  </a:t>
            </a:r>
            <a:br>
              <a:rPr lang="ru-RU" altLang="en-US" sz="1800" dirty="0">
                <a:latin typeface="Arial" panose="020B0604020202020204" pitchFamily="34" charset="0"/>
                <a:ea typeface="Microsoft YaHei" panose="020B0503020204020204" pitchFamily="34" charset="-122"/>
              </a:rPr>
            </a:br>
            <a:r>
              <a:rPr lang="ru-RU" altLang="en-US" sz="1800" dirty="0">
                <a:latin typeface="Arial" panose="020B0604020202020204" pitchFamily="34" charset="0"/>
                <a:ea typeface="Microsoft YaHei" panose="020B0503020204020204" pitchFamily="34" charset="-122"/>
              </a:rPr>
              <a:t/>
            </a:r>
            <a:br>
              <a:rPr lang="ru-RU" altLang="en-US" sz="1800" dirty="0">
                <a:latin typeface="Arial" panose="020B0604020202020204" pitchFamily="34" charset="0"/>
                <a:ea typeface="Microsoft YaHei" panose="020B0503020204020204" pitchFamily="34" charset="-122"/>
              </a:rPr>
            </a:br>
            <a:r>
              <a:rPr lang="ru-RU" altLang="en-US" sz="1800" dirty="0">
                <a:latin typeface="Arial" panose="020B0604020202020204" pitchFamily="34" charset="0"/>
                <a:ea typeface="Microsoft YaHei" panose="020B0503020204020204" pitchFamily="34" charset="-122"/>
              </a:rPr>
              <a:t>Учитывая быструю скорость размножения (собаки на самом деле размножаются быстрее кошек), постоянный приток с соседних территорий, а также «миграцию» собак из домов на улицы (сброс щенков и взрослых особей), убить или полностью отловить всех собак на территориях где есть ресурсы для их выживания не возможно. Если есть факторы существования безнадзорных собак, их присутствие на улице неизбежно. </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dirty="0">
              <a:latin typeface="Arial" panose="020B0604020202020204" pitchFamily="34" charset="0"/>
              <a:ea typeface="Microsoft YaHei" panose="020B0503020204020204" pitchFamily="34" charset="-122"/>
            </a:endParaRP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r>
              <a:rPr lang="ru-RU" altLang="en-US" sz="1800" dirty="0">
                <a:latin typeface="Arial" panose="020B0604020202020204" pitchFamily="34" charset="0"/>
                <a:ea typeface="Microsoft YaHei" panose="020B0503020204020204" pitchFamily="34" charset="-122"/>
              </a:rPr>
              <a:t>Теперь давайте перейдем к обзору эффективности прямых методов контроля БС.</a:t>
            </a: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dirty="0">
              <a:latin typeface="Arial" panose="020B0604020202020204" pitchFamily="34" charset="0"/>
              <a:ea typeface="Microsoft YaHei" panose="020B0503020204020204" pitchFamily="34" charset="-122"/>
            </a:endParaRPr>
          </a:p>
          <a:p>
            <a:pPr marL="215900" indent="-212725" eaLnBrk="1">
              <a:spcBef>
                <a:spcPct val="0"/>
              </a:spcBef>
              <a:buClrTx/>
              <a:buFontTx/>
              <a:buNone/>
              <a:tabLst>
                <a:tab pos="215900" algn="l"/>
                <a:tab pos="663575" algn="l"/>
                <a:tab pos="1112838" algn="l"/>
                <a:tab pos="1562100" algn="l"/>
                <a:tab pos="2011363" algn="l"/>
                <a:tab pos="2460625" algn="l"/>
                <a:tab pos="2909888" algn="l"/>
                <a:tab pos="3359150" algn="l"/>
                <a:tab pos="3808413" algn="l"/>
                <a:tab pos="4257675" algn="l"/>
                <a:tab pos="4706938" algn="l"/>
                <a:tab pos="5156200" algn="l"/>
                <a:tab pos="5605463" algn="l"/>
                <a:tab pos="6054725" algn="l"/>
                <a:tab pos="6503988" algn="l"/>
                <a:tab pos="6953250" algn="l"/>
                <a:tab pos="7402513" algn="l"/>
                <a:tab pos="7851775" algn="l"/>
                <a:tab pos="8301038" algn="l"/>
                <a:tab pos="8750300" algn="l"/>
                <a:tab pos="9199563" algn="l"/>
              </a:tabLst>
            </a:pPr>
            <a:endParaRPr lang="ru-RU" altLang="en-US" sz="1800" dirty="0">
              <a:latin typeface="Arial" panose="020B0604020202020204" pitchFamily="34" charset="0"/>
              <a:ea typeface="Microsoft YaHei" panose="020B0503020204020204" pitchFamily="34" charset="-122"/>
            </a:endParaRPr>
          </a:p>
        </p:txBody>
      </p:sp>
      <p:sp>
        <p:nvSpPr>
          <p:cNvPr id="34818" name="Text Box 2"/>
          <p:cNvSpPr txBox="1">
            <a:spLocks noChangeArrowheads="1"/>
          </p:cNvSpPr>
          <p:nvPr/>
        </p:nvSpPr>
        <p:spPr bwMode="auto">
          <a:xfrm>
            <a:off x="4021138" y="9720263"/>
            <a:ext cx="3076575"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2C50AB5F-D10A-4963-8B4B-28DE2EB8F219}" type="slidenum">
              <a:rPr lang="ru-RU" altLang="en-US">
                <a:latin typeface="+mn-lt" charset="0"/>
                <a:cs typeface="+mn-ea" charset="0"/>
              </a:rPr>
              <a:pPr hangingPunct="1">
                <a:lnSpc>
                  <a:spcPct val="100000"/>
                </a:lnSpc>
                <a:buClrTx/>
                <a:buFontTx/>
                <a:buNone/>
              </a:pPr>
              <a:t>6</a:t>
            </a:fld>
            <a:endParaRPr lang="ru-RU" altLang="en-US">
              <a:latin typeface="+mn-lt" charset="0"/>
              <a:cs typeface="+mn-ea" charset="0"/>
            </a:endParaRPr>
          </a:p>
        </p:txBody>
      </p:sp>
      <p:sp>
        <p:nvSpPr>
          <p:cNvPr id="34819" name="Rectangle 3"/>
          <p:cNvSpPr txBox="1">
            <a:spLocks noGrp="1" noRot="1" noChangeAspect="1" noChangeArrowheads="1"/>
          </p:cNvSpPr>
          <p:nvPr>
            <p:ph type="sldImg" idx="1"/>
          </p:nvPr>
        </p:nvSpPr>
        <p:spPr bwMode="auto">
          <a:xfrm>
            <a:off x="990600" y="777875"/>
            <a:ext cx="5116513"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Tree>
    <p:extLst>
      <p:ext uri="{BB962C8B-B14F-4D97-AF65-F5344CB8AC3E}">
        <p14:creationId xmlns:p14="http://schemas.microsoft.com/office/powerpoint/2010/main" xmlns="" val="875648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21E7A601-DB8E-4613-A163-B9BB36D26D4F}" type="slidenum">
              <a:rPr lang="ru-RU" altLang="en-US"/>
              <a:pPr/>
              <a:t>7</a:t>
            </a:fld>
            <a:endParaRPr lang="ru-RU" altLang="en-US"/>
          </a:p>
        </p:txBody>
      </p:sp>
      <p:sp>
        <p:nvSpPr>
          <p:cNvPr id="35841"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54A9F2BE-0C1B-4E28-B266-0743C93A9CBD}" type="slidenum">
              <a:rPr lang="ru-RU" altLang="en-US">
                <a:latin typeface="+mn-lt" charset="0"/>
                <a:cs typeface="+mn-ea" charset="0"/>
              </a:rPr>
              <a:pPr hangingPunct="1">
                <a:lnSpc>
                  <a:spcPct val="100000"/>
                </a:lnSpc>
                <a:buClrTx/>
                <a:buFontTx/>
                <a:buNone/>
              </a:pPr>
              <a:t>7</a:t>
            </a:fld>
            <a:endParaRPr lang="ru-RU" altLang="en-US">
              <a:latin typeface="+mn-lt" charset="0"/>
              <a:cs typeface="+mn-ea" charset="0"/>
            </a:endParaRPr>
          </a:p>
        </p:txBody>
      </p:sp>
      <p:sp>
        <p:nvSpPr>
          <p:cNvPr id="35842"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CFB1EB43-7F9D-4D84-99AC-39155EBF02C0}" type="slidenum">
              <a:rPr lang="ru-RU" altLang="en-US">
                <a:latin typeface="+mn-lt" charset="0"/>
                <a:cs typeface="+mn-ea" charset="0"/>
              </a:rPr>
              <a:pPr hangingPunct="1">
                <a:lnSpc>
                  <a:spcPct val="100000"/>
                </a:lnSpc>
                <a:buClrTx/>
                <a:buFontTx/>
                <a:buNone/>
              </a:pPr>
              <a:t>7</a:t>
            </a:fld>
            <a:endParaRPr lang="ru-RU" altLang="en-US">
              <a:latin typeface="+mn-lt" charset="0"/>
              <a:cs typeface="+mn-ea" charset="0"/>
            </a:endParaRPr>
          </a:p>
        </p:txBody>
      </p:sp>
      <p:sp>
        <p:nvSpPr>
          <p:cNvPr id="35843"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5844" name="Rectangle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41960591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 name="Rectangle 7"/>
          <p:cNvSpPr>
            <a:spLocks noGrp="1" noChangeArrowheads="1"/>
          </p:cNvSpPr>
          <p:nvPr>
            <p:ph type="sldNum"/>
          </p:nvPr>
        </p:nvSpPr>
        <p:spPr>
          <a:ln/>
        </p:spPr>
        <p:txBody>
          <a:bodyPr/>
          <a:lstStyle/>
          <a:p>
            <a:fld id="{0BA178A9-3A3F-4174-A5D2-AAEB690CAB55}" type="slidenum">
              <a:rPr lang="ru-RU" altLang="en-US"/>
              <a:pPr/>
              <a:t>8</a:t>
            </a:fld>
            <a:endParaRPr lang="ru-RU" altLang="en-US"/>
          </a:p>
        </p:txBody>
      </p:sp>
      <p:sp>
        <p:nvSpPr>
          <p:cNvPr id="36865" name="Text Box 1"/>
          <p:cNvSpPr txBox="1">
            <a:spLocks noChangeArrowheads="1"/>
          </p:cNvSpPr>
          <p:nvPr/>
        </p:nvSpPr>
        <p:spPr bwMode="auto">
          <a:xfrm>
            <a:off x="4022725" y="9720263"/>
            <a:ext cx="3078163" cy="512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BDE1AF62-26D8-40EC-9F59-4C1F22E876E0}" type="slidenum">
              <a:rPr lang="ru-RU" altLang="en-US">
                <a:latin typeface="+mn-lt" charset="0"/>
                <a:cs typeface="+mn-ea" charset="0"/>
              </a:rPr>
              <a:pPr hangingPunct="1">
                <a:lnSpc>
                  <a:spcPct val="100000"/>
                </a:lnSpc>
                <a:buClrTx/>
                <a:buFontTx/>
                <a:buNone/>
              </a:pPr>
              <a:t>8</a:t>
            </a:fld>
            <a:endParaRPr lang="ru-RU" altLang="en-US">
              <a:latin typeface="+mn-lt" charset="0"/>
              <a:cs typeface="+mn-ea" charset="0"/>
            </a:endParaRPr>
          </a:p>
        </p:txBody>
      </p:sp>
      <p:sp>
        <p:nvSpPr>
          <p:cNvPr id="36866" name="Text Box 2"/>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9D33EDBF-905C-4BC6-9BF9-4635EF78E68C}" type="slidenum">
              <a:rPr lang="ru-RU" altLang="en-US">
                <a:latin typeface="+mn-lt" charset="0"/>
                <a:cs typeface="+mn-ea" charset="0"/>
              </a:rPr>
              <a:pPr hangingPunct="1">
                <a:lnSpc>
                  <a:spcPct val="100000"/>
                </a:lnSpc>
                <a:buClrTx/>
                <a:buFontTx/>
                <a:buNone/>
              </a:pPr>
              <a:t>8</a:t>
            </a:fld>
            <a:endParaRPr lang="ru-RU" altLang="en-US">
              <a:latin typeface="+mn-lt" charset="0"/>
              <a:cs typeface="+mn-ea" charset="0"/>
            </a:endParaRPr>
          </a:p>
        </p:txBody>
      </p:sp>
      <p:sp>
        <p:nvSpPr>
          <p:cNvPr id="36867" name="Rectangle 3"/>
          <p:cNvSpPr txBox="1">
            <a:spLocks noGrp="1" noRot="1" noChangeAspect="1" noChangeArrowheads="1"/>
          </p:cNvSpPr>
          <p:nvPr>
            <p:ph type="sldImg"/>
          </p:nvPr>
        </p:nvSpPr>
        <p:spPr bwMode="auto">
          <a:xfrm>
            <a:off x="1249363" y="1279525"/>
            <a:ext cx="4605337" cy="3452813"/>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6868" name="Rectangle 4"/>
          <p:cNvSpPr txBox="1">
            <a:spLocks noGrp="1" noChangeArrowheads="1"/>
          </p:cNvSpPr>
          <p:nvPr>
            <p:ph type="body" idx="1"/>
          </p:nvPr>
        </p:nvSpPr>
        <p:spPr bwMode="auto">
          <a:xfrm>
            <a:off x="709613" y="4926013"/>
            <a:ext cx="5683250" cy="4029075"/>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34864462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Rectangle 7"/>
          <p:cNvSpPr>
            <a:spLocks noGrp="1" noChangeArrowheads="1"/>
          </p:cNvSpPr>
          <p:nvPr>
            <p:ph type="sldNum"/>
          </p:nvPr>
        </p:nvSpPr>
        <p:spPr>
          <a:ln/>
        </p:spPr>
        <p:txBody>
          <a:bodyPr/>
          <a:lstStyle/>
          <a:p>
            <a:fld id="{8C57CA92-1DE5-4339-BD9D-81BE542562A4}" type="slidenum">
              <a:rPr lang="ru-RU" altLang="en-US"/>
              <a:pPr/>
              <a:t>9</a:t>
            </a:fld>
            <a:endParaRPr lang="ru-RU" altLang="en-US"/>
          </a:p>
        </p:txBody>
      </p:sp>
      <p:sp>
        <p:nvSpPr>
          <p:cNvPr id="37889" name="Text Box 1"/>
          <p:cNvSpPr txBox="1">
            <a:spLocks noChangeArrowheads="1"/>
          </p:cNvSpPr>
          <p:nvPr/>
        </p:nvSpPr>
        <p:spPr bwMode="auto">
          <a:xfrm>
            <a:off x="4281488" y="10156825"/>
            <a:ext cx="3282950" cy="5334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nchor="b"/>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fld id="{FB34E669-311E-4410-954B-5E5457C05A37}" type="slidenum">
              <a:rPr lang="ru-RU" altLang="en-US">
                <a:latin typeface="+mn-lt" charset="0"/>
                <a:cs typeface="+mn-ea" charset="0"/>
              </a:rPr>
              <a:pPr hangingPunct="1">
                <a:lnSpc>
                  <a:spcPct val="100000"/>
                </a:lnSpc>
                <a:buClrTx/>
                <a:buFontTx/>
                <a:buNone/>
              </a:pPr>
              <a:t>9</a:t>
            </a:fld>
            <a:endParaRPr lang="ru-RU" altLang="en-US">
              <a:latin typeface="+mn-lt" charset="0"/>
              <a:cs typeface="+mn-ea" charset="0"/>
            </a:endParaRPr>
          </a:p>
        </p:txBody>
      </p:sp>
      <p:sp>
        <p:nvSpPr>
          <p:cNvPr id="37890" name="Rectangle 2"/>
          <p:cNvSpPr txBox="1">
            <a:spLocks noGrp="1" noRot="1" noChangeAspect="1" noChangeArrowheads="1"/>
          </p:cNvSpPr>
          <p:nvPr>
            <p:ph type="sldImg"/>
          </p:nvPr>
        </p:nvSpPr>
        <p:spPr bwMode="auto">
          <a:xfrm>
            <a:off x="993775" y="777875"/>
            <a:ext cx="5114925" cy="3836988"/>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xmlns="">
                <a:effectLst>
                  <a:outerShdw dist="35921" dir="2700000" algn="ctr" rotWithShape="0">
                    <a:srgbClr val="808080"/>
                  </a:outerShdw>
                </a:effectLst>
              </a14:hiddenEffects>
            </a:ext>
          </a:extLst>
        </p:spPr>
      </p:sp>
      <p:sp>
        <p:nvSpPr>
          <p:cNvPr id="37891" name="Rectangle 3"/>
          <p:cNvSpPr txBox="1">
            <a:spLocks noGrp="1" noChangeArrowheads="1"/>
          </p:cNvSpPr>
          <p:nvPr>
            <p:ph type="body" idx="1"/>
          </p:nvPr>
        </p:nvSpPr>
        <p:spPr bwMode="auto">
          <a:xfrm>
            <a:off x="709613" y="4860925"/>
            <a:ext cx="5683250" cy="460533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xmlns="" val="19799961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de-C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de-CH"/>
          </a:p>
        </p:txBody>
      </p:sp>
      <p:sp>
        <p:nvSpPr>
          <p:cNvPr id="4" name="Date Placeholder 3"/>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197728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1622413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de-C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33086674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lstStyle>
          <a:p>
            <a:r>
              <a:rPr lang="en-US" dirty="0"/>
              <a:t>Click to edit Master title style</a:t>
            </a:r>
            <a:endParaRPr lang="de-CH"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de-CH" dirty="0"/>
          </a:p>
        </p:txBody>
      </p:sp>
      <p:sp>
        <p:nvSpPr>
          <p:cNvPr id="4" name="Date Placeholder 3"/>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2542726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de-C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5" name="Footer Placeholder 4"/>
          <p:cNvSpPr>
            <a:spLocks noGrp="1"/>
          </p:cNvSpPr>
          <p:nvPr>
            <p:ph type="ftr" sz="quarter" idx="11"/>
          </p:nvPr>
        </p:nvSpPr>
        <p:spPr/>
        <p:txBody>
          <a:bodyPr/>
          <a:lstStyle/>
          <a:p>
            <a:endParaRPr lang="de-CH"/>
          </a:p>
        </p:txBody>
      </p:sp>
      <p:sp>
        <p:nvSpPr>
          <p:cNvPr id="6" name="Slide Number Placeholder 5"/>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32570991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Date Placeholder 4"/>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1602594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de-C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7" name="Date Placeholder 6"/>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8" name="Footer Placeholder 7"/>
          <p:cNvSpPr>
            <a:spLocks noGrp="1"/>
          </p:cNvSpPr>
          <p:nvPr>
            <p:ph type="ftr" sz="quarter" idx="11"/>
          </p:nvPr>
        </p:nvSpPr>
        <p:spPr/>
        <p:txBody>
          <a:bodyPr/>
          <a:lstStyle/>
          <a:p>
            <a:endParaRPr lang="de-CH"/>
          </a:p>
        </p:txBody>
      </p:sp>
      <p:sp>
        <p:nvSpPr>
          <p:cNvPr id="9" name="Slide Number Placeholder 8"/>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40033498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de-CH"/>
          </a:p>
        </p:txBody>
      </p:sp>
      <p:sp>
        <p:nvSpPr>
          <p:cNvPr id="3" name="Date Placeholder 2"/>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4" name="Footer Placeholder 3"/>
          <p:cNvSpPr>
            <a:spLocks noGrp="1"/>
          </p:cNvSpPr>
          <p:nvPr>
            <p:ph type="ftr" sz="quarter" idx="11"/>
          </p:nvPr>
        </p:nvSpPr>
        <p:spPr/>
        <p:txBody>
          <a:bodyPr/>
          <a:lstStyle/>
          <a:p>
            <a:endParaRPr lang="de-CH"/>
          </a:p>
        </p:txBody>
      </p:sp>
      <p:sp>
        <p:nvSpPr>
          <p:cNvPr id="5" name="Slide Number Placeholder 4"/>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41962061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3" name="Footer Placeholder 2"/>
          <p:cNvSpPr>
            <a:spLocks noGrp="1"/>
          </p:cNvSpPr>
          <p:nvPr>
            <p:ph type="ftr" sz="quarter" idx="11"/>
          </p:nvPr>
        </p:nvSpPr>
        <p:spPr/>
        <p:txBody>
          <a:bodyPr/>
          <a:lstStyle/>
          <a:p>
            <a:endParaRPr lang="de-CH"/>
          </a:p>
        </p:txBody>
      </p:sp>
      <p:sp>
        <p:nvSpPr>
          <p:cNvPr id="4" name="Slide Number Placeholder 3"/>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3648253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de-C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25303794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de-CH"/>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F6A795-6FF5-4852-8A0D-75EBEB0800B8}" type="datetimeFigureOut">
              <a:rPr lang="de-CH" smtClean="0"/>
              <a:pPr/>
              <a:t>14.08.2018</a:t>
            </a:fld>
            <a:endParaRPr lang="de-CH"/>
          </a:p>
        </p:txBody>
      </p:sp>
      <p:sp>
        <p:nvSpPr>
          <p:cNvPr id="6" name="Footer Placeholder 5"/>
          <p:cNvSpPr>
            <a:spLocks noGrp="1"/>
          </p:cNvSpPr>
          <p:nvPr>
            <p:ph type="ftr" sz="quarter" idx="11"/>
          </p:nvPr>
        </p:nvSpPr>
        <p:spPr/>
        <p:txBody>
          <a:bodyPr/>
          <a:lstStyle/>
          <a:p>
            <a:endParaRPr lang="de-CH"/>
          </a:p>
        </p:txBody>
      </p:sp>
      <p:sp>
        <p:nvSpPr>
          <p:cNvPr id="7" name="Slide Number Placeholder 6"/>
          <p:cNvSpPr>
            <a:spLocks noGrp="1"/>
          </p:cNvSpPr>
          <p:nvPr>
            <p:ph type="sldNum" sz="quarter" idx="12"/>
          </p:nvPr>
        </p:nvSpPr>
        <p:spPr/>
        <p:txBody>
          <a:body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11816014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de-CH"/>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CH"/>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F6A795-6FF5-4852-8A0D-75EBEB0800B8}" type="datetimeFigureOut">
              <a:rPr lang="de-CH" smtClean="0"/>
              <a:pPr/>
              <a:t>14.08.2018</a:t>
            </a:fld>
            <a:endParaRPr lang="de-C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3E5732-7B31-49A5-8E63-38659E9E6361}" type="slidenum">
              <a:rPr lang="de-CH" smtClean="0"/>
              <a:pPr/>
              <a:t>‹#›</a:t>
            </a:fld>
            <a:endParaRPr lang="de-CH"/>
          </a:p>
        </p:txBody>
      </p:sp>
    </p:spTree>
    <p:extLst>
      <p:ext uri="{BB962C8B-B14F-4D97-AF65-F5344CB8AC3E}">
        <p14:creationId xmlns:p14="http://schemas.microsoft.com/office/powerpoint/2010/main" xmlns="" val="6994940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6.jpe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63.ru/text/newsline/271478260285440.html" TargetMode="Externa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apps.who.int/iris/bitstream/10665/85346/1/9789240690943_eng.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 Box 1"/>
          <p:cNvSpPr txBox="1">
            <a:spLocks noChangeArrowheads="1"/>
          </p:cNvSpPr>
          <p:nvPr/>
        </p:nvSpPr>
        <p:spPr bwMode="auto">
          <a:xfrm>
            <a:off x="684213" y="1384300"/>
            <a:ext cx="7772400" cy="14684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endParaRPr lang="en-US" altLang="en-US" sz="2800" b="1" dirty="0">
              <a:latin typeface="Calibri" panose="020F0502020204030204" pitchFamily="34" charset="0"/>
            </a:endParaRPr>
          </a:p>
          <a:p>
            <a:pPr algn="ctr" hangingPunct="1">
              <a:lnSpc>
                <a:spcPct val="100000"/>
              </a:lnSpc>
              <a:buClrTx/>
              <a:buFontTx/>
              <a:buNone/>
            </a:pPr>
            <a:r>
              <a:rPr lang="en-US" altLang="en-US" sz="2800" b="1" dirty="0" err="1">
                <a:latin typeface="Calibri" panose="020F0502020204030204" pitchFamily="34" charset="0"/>
              </a:rPr>
              <a:t>Методы</a:t>
            </a:r>
            <a:r>
              <a:rPr lang="en-US" altLang="en-US" sz="2800" b="1" dirty="0">
                <a:latin typeface="Calibri" panose="020F0502020204030204" pitchFamily="34" charset="0"/>
              </a:rPr>
              <a:t> </a:t>
            </a:r>
            <a:r>
              <a:rPr lang="en-US" altLang="en-US" sz="2800" b="1" dirty="0" err="1">
                <a:latin typeface="Calibri" panose="020F0502020204030204" pitchFamily="34" charset="0"/>
              </a:rPr>
              <a:t>контроля</a:t>
            </a:r>
            <a:r>
              <a:rPr lang="en-US" altLang="en-US" sz="2800" b="1" dirty="0">
                <a:latin typeface="Calibri" panose="020F0502020204030204" pitchFamily="34" charset="0"/>
              </a:rPr>
              <a:t> </a:t>
            </a:r>
            <a:r>
              <a:rPr lang="en-US" altLang="en-US" sz="2800" b="1" dirty="0" err="1">
                <a:latin typeface="Calibri" panose="020F0502020204030204" pitchFamily="34" charset="0"/>
              </a:rPr>
              <a:t>распространения</a:t>
            </a:r>
            <a:r>
              <a:rPr lang="en-US" altLang="en-US" sz="2800" b="1" dirty="0">
                <a:latin typeface="Calibri" panose="020F0502020204030204" pitchFamily="34" charset="0"/>
              </a:rPr>
              <a:t> </a:t>
            </a:r>
            <a:r>
              <a:rPr lang="en-US" altLang="en-US" sz="2800" b="1" dirty="0" err="1">
                <a:latin typeface="Calibri" panose="020F0502020204030204" pitchFamily="34" charset="0"/>
              </a:rPr>
              <a:t>вируса</a:t>
            </a:r>
            <a:r>
              <a:rPr lang="en-US" altLang="en-US" sz="2800" b="1" dirty="0">
                <a:latin typeface="Calibri" panose="020F0502020204030204" pitchFamily="34" charset="0"/>
              </a:rPr>
              <a:t> </a:t>
            </a:r>
            <a:r>
              <a:rPr lang="en-US" altLang="en-US" sz="2800" b="1" dirty="0" err="1">
                <a:latin typeface="Calibri" panose="020F0502020204030204" pitchFamily="34" charset="0"/>
              </a:rPr>
              <a:t>бешенства</a:t>
            </a:r>
            <a:r>
              <a:rPr lang="en-US" altLang="en-US" sz="2800" b="1" dirty="0">
                <a:latin typeface="Calibri" panose="020F0502020204030204" pitchFamily="34" charset="0"/>
              </a:rPr>
              <a:t> и </a:t>
            </a:r>
            <a:r>
              <a:rPr lang="en-US" altLang="en-US" sz="2800" b="1" dirty="0" err="1">
                <a:latin typeface="Calibri" panose="020F0502020204030204" pitchFamily="34" charset="0"/>
              </a:rPr>
              <a:t>регулирования</a:t>
            </a:r>
            <a:r>
              <a:rPr lang="en-US" altLang="en-US" sz="2800" b="1" dirty="0">
                <a:latin typeface="Calibri" panose="020F0502020204030204" pitchFamily="34" charset="0"/>
              </a:rPr>
              <a:t> </a:t>
            </a:r>
            <a:r>
              <a:rPr lang="en-US" altLang="en-US" sz="2800" b="1" dirty="0" err="1">
                <a:latin typeface="Calibri" panose="020F0502020204030204" pitchFamily="34" charset="0"/>
              </a:rPr>
              <a:t>численности</a:t>
            </a:r>
            <a:r>
              <a:rPr lang="en-US" altLang="en-US" sz="2800" b="1" dirty="0">
                <a:latin typeface="Calibri" panose="020F0502020204030204" pitchFamily="34" charset="0"/>
              </a:rPr>
              <a:t> </a:t>
            </a:r>
            <a:r>
              <a:rPr lang="en-US" altLang="en-US" sz="2800" b="1" dirty="0" err="1">
                <a:latin typeface="Calibri" panose="020F0502020204030204" pitchFamily="34" charset="0"/>
              </a:rPr>
              <a:t>безнадзорных</a:t>
            </a:r>
            <a:r>
              <a:rPr lang="en-US" altLang="en-US" sz="2800" b="1" dirty="0">
                <a:latin typeface="Calibri" panose="020F0502020204030204" pitchFamily="34" charset="0"/>
              </a:rPr>
              <a:t> </a:t>
            </a:r>
            <a:r>
              <a:rPr lang="en-US" altLang="en-US" sz="2800" b="1" dirty="0" err="1">
                <a:latin typeface="Calibri" panose="020F0502020204030204" pitchFamily="34" charset="0"/>
              </a:rPr>
              <a:t>животных</a:t>
            </a:r>
            <a:r>
              <a:rPr lang="en-US" altLang="en-US" sz="2800" b="1" dirty="0">
                <a:latin typeface="Calibri" panose="020F0502020204030204" pitchFamily="34" charset="0"/>
              </a:rPr>
              <a:t>, </a:t>
            </a:r>
            <a:r>
              <a:rPr lang="en-US" altLang="en-US" sz="2800" b="1" dirty="0" err="1">
                <a:latin typeface="Calibri" panose="020F0502020204030204" pitchFamily="34" charset="0"/>
              </a:rPr>
              <a:t>их</a:t>
            </a:r>
            <a:r>
              <a:rPr lang="en-US" altLang="en-US" sz="2800" b="1" dirty="0">
                <a:latin typeface="Calibri" panose="020F0502020204030204" pitchFamily="34" charset="0"/>
              </a:rPr>
              <a:t> </a:t>
            </a:r>
            <a:r>
              <a:rPr lang="en-US" altLang="en-US" sz="2800" b="1" dirty="0" err="1">
                <a:latin typeface="Calibri" panose="020F0502020204030204" pitchFamily="34" charset="0"/>
              </a:rPr>
              <a:t>экономическая</a:t>
            </a:r>
            <a:r>
              <a:rPr lang="en-US" altLang="en-US" sz="2800" b="1" dirty="0">
                <a:latin typeface="Calibri" panose="020F0502020204030204" pitchFamily="34" charset="0"/>
              </a:rPr>
              <a:t> </a:t>
            </a:r>
            <a:r>
              <a:rPr lang="en-US" altLang="en-US" sz="2800" b="1" dirty="0" err="1">
                <a:latin typeface="Calibri" panose="020F0502020204030204" pitchFamily="34" charset="0"/>
              </a:rPr>
              <a:t>эффективность</a:t>
            </a:r>
            <a:r>
              <a:rPr lang="en-US" altLang="en-US" sz="2800" b="1" dirty="0">
                <a:latin typeface="Calibri" panose="020F0502020204030204" pitchFamily="34" charset="0"/>
              </a:rPr>
              <a:t> в </a:t>
            </a:r>
            <a:r>
              <a:rPr lang="en-US" altLang="en-US" sz="2800" b="1" dirty="0" err="1">
                <a:latin typeface="Calibri" panose="020F0502020204030204" pitchFamily="34" charset="0"/>
              </a:rPr>
              <a:t>условиях</a:t>
            </a:r>
            <a:r>
              <a:rPr lang="en-US" altLang="en-US" sz="2800" b="1" dirty="0">
                <a:latin typeface="Calibri" panose="020F0502020204030204" pitchFamily="34" charset="0"/>
              </a:rPr>
              <a:t> </a:t>
            </a:r>
            <a:r>
              <a:rPr lang="en-US" altLang="en-US" sz="2800" b="1" dirty="0" err="1">
                <a:latin typeface="Calibri" panose="020F0502020204030204" pitchFamily="34" charset="0"/>
              </a:rPr>
              <a:t>России</a:t>
            </a:r>
            <a:r>
              <a:rPr lang="en-US" altLang="en-US" sz="2800" b="1" dirty="0">
                <a:latin typeface="Calibri" panose="020F0502020204030204" pitchFamily="34" charset="0"/>
              </a:rPr>
              <a:t>.</a:t>
            </a:r>
          </a:p>
          <a:p>
            <a:pPr algn="ctr" hangingPunct="1">
              <a:lnSpc>
                <a:spcPct val="100000"/>
              </a:lnSpc>
              <a:buClrTx/>
              <a:buFontTx/>
              <a:buNone/>
            </a:pPr>
            <a:endParaRPr lang="en-US" altLang="en-US" sz="3200" dirty="0">
              <a:latin typeface="Calibri" panose="020F0502020204030204" pitchFamily="34" charset="0"/>
            </a:endParaRPr>
          </a:p>
          <a:p>
            <a:pPr lvl="3" hangingPunct="1">
              <a:lnSpc>
                <a:spcPct val="100000"/>
              </a:lnSpc>
            </a:pPr>
            <a:endParaRPr lang="en-US" altLang="en-US" sz="2000" dirty="0">
              <a:latin typeface="Calibri" panose="020F0502020204030204" pitchFamily="34" charset="0"/>
            </a:endParaRPr>
          </a:p>
          <a:p>
            <a:pPr lvl="3" hangingPunct="1">
              <a:lnSpc>
                <a:spcPct val="100000"/>
              </a:lnSpc>
            </a:pPr>
            <a:r>
              <a:rPr lang="ru-RU" altLang="en-US" dirty="0" smtClean="0">
                <a:latin typeface="Calibri" panose="020F0502020204030204" pitchFamily="34" charset="0"/>
              </a:rPr>
              <a:t>Волонтер: </a:t>
            </a:r>
            <a:r>
              <a:rPr lang="ru-RU" altLang="en-US" dirty="0" err="1" smtClean="0">
                <a:latin typeface="Calibri" panose="020F0502020204030204" pitchFamily="34" charset="0"/>
              </a:rPr>
              <a:t>Жестик</a:t>
            </a:r>
            <a:r>
              <a:rPr lang="ru-RU" altLang="en-US" dirty="0" smtClean="0">
                <a:latin typeface="Calibri" panose="020F0502020204030204" pitchFamily="34" charset="0"/>
              </a:rPr>
              <a:t> И.Н.</a:t>
            </a:r>
            <a:endParaRPr lang="en-US" altLang="en-US" dirty="0">
              <a:latin typeface="Calibri" panose="020F0502020204030204" pitchFamily="34" charset="0"/>
            </a:endParaRPr>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37379" t="69817" r="25162" b="29901"/>
          <a:stretch>
            <a:fillRect/>
          </a:stretch>
        </p:blipFill>
        <p:spPr bwMode="auto">
          <a:xfrm>
            <a:off x="0" y="0"/>
            <a:ext cx="9145588" cy="695325"/>
          </a:xfrm>
          <a:prstGeom prst="rect">
            <a:avLst/>
          </a:prstGeom>
          <a:noFill/>
          <a:ln>
            <a:noFill/>
          </a:ln>
          <a:effectLst/>
          <a:extLst>
            <a:ext uri="{909E8E84-426E-40DD-AFC4-6F175D3DCCD1}">
              <a14:hiddenFill xmlns:a14="http://schemas.microsoft.com/office/drawing/2010/main" xmlns="">
                <a:blipFill dpi="0" rotWithShape="0">
                  <a:blip/>
                  <a:srcRect l="37379" t="69817" r="25162" b="29901"/>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43237" t="69817" r="25162" b="29901"/>
          <a:stretch>
            <a:fillRect/>
          </a:stretch>
        </p:blipFill>
        <p:spPr bwMode="auto">
          <a:xfrm>
            <a:off x="0" y="5157192"/>
            <a:ext cx="9145588" cy="1319212"/>
          </a:xfrm>
          <a:prstGeom prst="rect">
            <a:avLst/>
          </a:prstGeom>
          <a:noFill/>
          <a:ln>
            <a:noFill/>
          </a:ln>
          <a:effectLst/>
          <a:extLst>
            <a:ext uri="{909E8E84-426E-40DD-AFC4-6F175D3DCCD1}">
              <a14:hiddenFill xmlns:a14="http://schemas.microsoft.com/office/drawing/2010/main" xmlns="">
                <a:blipFill dpi="0" rotWithShape="0">
                  <a:blip/>
                  <a:srcRect l="43237" t="69817" r="25162" b="29901"/>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2"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468313" y="4816475"/>
            <a:ext cx="1473200" cy="12493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7173" name="Picture 5"/>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6764338" y="4113213"/>
            <a:ext cx="2100262" cy="2100262"/>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7174" name="Freeform 6"/>
          <p:cNvSpPr>
            <a:spLocks noChangeArrowheads="1"/>
          </p:cNvSpPr>
          <p:nvPr/>
        </p:nvSpPr>
        <p:spPr bwMode="auto">
          <a:xfrm>
            <a:off x="2646363" y="4564063"/>
            <a:ext cx="3560762" cy="17510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Bef>
                <a:spcPts val="638"/>
              </a:spcBef>
              <a:buClrTx/>
              <a:buFontTx/>
              <a:buNone/>
            </a:pPr>
            <a:r>
              <a:rPr lang="ru-RU" altLang="en-US" sz="3200" dirty="0">
                <a:latin typeface="Calibri" panose="020F0502020204030204" pitchFamily="34" charset="0"/>
              </a:rPr>
              <a:t/>
            </a:r>
            <a:br>
              <a:rPr lang="ru-RU" altLang="en-US" sz="3200" dirty="0">
                <a:latin typeface="Calibri" panose="020F0502020204030204" pitchFamily="34" charset="0"/>
              </a:rPr>
            </a:br>
            <a:r>
              <a:rPr lang="ru-RU" altLang="en-US" sz="3200" dirty="0">
                <a:latin typeface="Calibri" panose="020F0502020204030204" pitchFamily="34" charset="0"/>
              </a:rPr>
              <a:t/>
            </a:r>
            <a:br>
              <a:rPr lang="ru-RU" altLang="en-US" sz="3200" dirty="0">
                <a:latin typeface="Calibri" panose="020F0502020204030204" pitchFamily="34" charset="0"/>
              </a:rPr>
            </a:br>
            <a:r>
              <a:rPr lang="ru-RU" altLang="en-US" sz="3200" dirty="0">
                <a:latin typeface="Calibri" panose="020F0502020204030204" pitchFamily="34" charset="0"/>
              </a:rPr>
              <a:t>     </a:t>
            </a:r>
            <a:r>
              <a:rPr lang="ru-RU" altLang="en-US" sz="2800" dirty="0" smtClean="0">
                <a:latin typeface="Calibri" panose="020F0502020204030204" pitchFamily="34" charset="0"/>
              </a:rPr>
              <a:t>14 августа 2018</a:t>
            </a:r>
            <a:endParaRPr lang="ru-RU" altLang="en-US" sz="2800" dirty="0">
              <a:latin typeface="Calibri" panose="020F0502020204030204" pitchFamily="34" charset="0"/>
            </a:endParaRPr>
          </a:p>
          <a:p>
            <a:pPr hangingPunct="1">
              <a:lnSpc>
                <a:spcPct val="100000"/>
              </a:lnSpc>
              <a:spcBef>
                <a:spcPts val="638"/>
              </a:spcBef>
              <a:buClrTx/>
              <a:buFontTx/>
              <a:buNone/>
            </a:pPr>
            <a:endParaRPr lang="ru-RU" altLang="en-US" sz="3200" dirty="0">
              <a:latin typeface="Calibri" panose="020F0502020204030204" pitchFamily="34" charset="0"/>
            </a:endParaRPr>
          </a:p>
        </p:txBody>
      </p:sp>
    </p:spTree>
    <p:extLst>
      <p:ext uri="{BB962C8B-B14F-4D97-AF65-F5344CB8AC3E}">
        <p14:creationId xmlns:p14="http://schemas.microsoft.com/office/powerpoint/2010/main" xmlns="" val="399511377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287338" y="431800"/>
            <a:ext cx="8712200" cy="9572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800" b="1">
                <a:latin typeface="Calibri" panose="020F0502020204030204" pitchFamily="34" charset="0"/>
              </a:rPr>
              <a:t>Суть работы метода МБИ</a:t>
            </a:r>
          </a:p>
        </p:txBody>
      </p:sp>
      <p:grpSp>
        <p:nvGrpSpPr>
          <p:cNvPr id="16386" name="Group 2"/>
          <p:cNvGrpSpPr>
            <a:grpSpLocks/>
          </p:cNvGrpSpPr>
          <p:nvPr/>
        </p:nvGrpSpPr>
        <p:grpSpPr bwMode="auto">
          <a:xfrm>
            <a:off x="3168650" y="3143250"/>
            <a:ext cx="5106988" cy="3438525"/>
            <a:chOff x="1996" y="1980"/>
            <a:chExt cx="3217" cy="2166"/>
          </a:xfrm>
        </p:grpSpPr>
        <p:pic>
          <p:nvPicPr>
            <p:cNvPr id="1638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165" y="2475"/>
              <a:ext cx="2048" cy="167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grpSp>
      <p:sp>
        <p:nvSpPr>
          <p:cNvPr id="16389" name="Freeform 5"/>
          <p:cNvSpPr>
            <a:spLocks noChangeArrowheads="1"/>
          </p:cNvSpPr>
          <p:nvPr/>
        </p:nvSpPr>
        <p:spPr bwMode="auto">
          <a:xfrm>
            <a:off x="576263" y="1223963"/>
            <a:ext cx="7704137" cy="1919287"/>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341313" indent="-339725">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1pPr>
            <a:lvl2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2pPr>
            <a:lvl3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3pPr>
            <a:lvl4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4pPr>
            <a:lvl5pPr>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2900" algn="l"/>
                <a:tab pos="790575" algn="l"/>
                <a:tab pos="1239838" algn="l"/>
                <a:tab pos="1689100" algn="l"/>
                <a:tab pos="2138363" algn="l"/>
                <a:tab pos="2587625" algn="l"/>
                <a:tab pos="3036888" algn="l"/>
                <a:tab pos="3486150" algn="l"/>
                <a:tab pos="3935413" algn="l"/>
                <a:tab pos="4384675" algn="l"/>
                <a:tab pos="4833938" algn="l"/>
                <a:tab pos="5283200" algn="l"/>
                <a:tab pos="5732463" algn="l"/>
                <a:tab pos="6181725" algn="l"/>
                <a:tab pos="6630988" algn="l"/>
                <a:tab pos="7080250" algn="l"/>
                <a:tab pos="7529513" algn="l"/>
                <a:tab pos="7978775" algn="l"/>
                <a:tab pos="8428038" algn="l"/>
                <a:tab pos="8877300" algn="l"/>
                <a:tab pos="9326563" algn="l"/>
              </a:tabLst>
              <a:defRPr>
                <a:solidFill>
                  <a:srgbClr val="000000"/>
                </a:solidFill>
                <a:latin typeface="Arial" panose="020B0604020202020204" pitchFamily="34" charset="0"/>
                <a:ea typeface="Microsoft YaHei" panose="020B0503020204020204" pitchFamily="34" charset="-122"/>
              </a:defRPr>
            </a:lvl9pPr>
          </a:lstStyle>
          <a:p>
            <a:pPr marL="342900" hangingPunct="1">
              <a:lnSpc>
                <a:spcPct val="100000"/>
              </a:lnSpc>
            </a:pPr>
            <a:r>
              <a:rPr lang="ru-RU" altLang="en-US" sz="2000">
                <a:latin typeface="Calibri" panose="020F0502020204030204" pitchFamily="34" charset="0"/>
              </a:rPr>
              <a:t>На 99% территории Российской Федерации, МБИ это:</a:t>
            </a:r>
          </a:p>
          <a:p>
            <a:pPr hangingPunct="1">
              <a:lnSpc>
                <a:spcPct val="100000"/>
              </a:lnSpc>
            </a:pPr>
            <a:endParaRPr lang="ru-RU" altLang="en-US" sz="2000">
              <a:latin typeface="Calibri" panose="020F0502020204030204" pitchFamily="34" charset="0"/>
            </a:endParaRPr>
          </a:p>
          <a:p>
            <a:pPr hangingPunct="1">
              <a:lnSpc>
                <a:spcPct val="100000"/>
              </a:lnSpc>
              <a:buSzPct val="45000"/>
              <a:buFont typeface="Wingdings" panose="05000000000000000000" pitchFamily="2" charset="2"/>
              <a:buChar char=""/>
            </a:pPr>
            <a:r>
              <a:rPr lang="ru-RU" altLang="en-US" sz="2000">
                <a:latin typeface="Calibri" panose="020F0502020204030204" pitchFamily="34" charset="0"/>
              </a:rPr>
              <a:t>огромный коррупционный потенциал;</a:t>
            </a:r>
          </a:p>
          <a:p>
            <a:pPr hangingPunct="1">
              <a:lnSpc>
                <a:spcPct val="100000"/>
              </a:lnSpc>
              <a:buSzPct val="45000"/>
              <a:buFont typeface="Wingdings" panose="05000000000000000000" pitchFamily="2" charset="2"/>
              <a:buChar char=""/>
            </a:pPr>
            <a:r>
              <a:rPr lang="ru-RU" altLang="en-US" sz="2000">
                <a:latin typeface="Calibri" panose="020F0502020204030204" pitchFamily="34" charset="0"/>
              </a:rPr>
              <a:t>повышенные риски для населения по части укусов, распространения бешенства и других зоонозных заболеваний</a:t>
            </a:r>
          </a:p>
          <a:p>
            <a:pPr hangingPunct="1">
              <a:lnSpc>
                <a:spcPct val="100000"/>
              </a:lnSpc>
              <a:buSzPct val="45000"/>
              <a:buFont typeface="Wingdings" panose="05000000000000000000" pitchFamily="2" charset="2"/>
              <a:buChar char=""/>
            </a:pPr>
            <a:r>
              <a:rPr lang="ru-RU" altLang="en-US" sz="2000">
                <a:latin typeface="Calibri" panose="020F0502020204030204" pitchFamily="34" charset="0"/>
              </a:rPr>
              <a:t>круговорот собак и жестокости</a:t>
            </a:r>
          </a:p>
        </p:txBody>
      </p:sp>
      <p:sp>
        <p:nvSpPr>
          <p:cNvPr id="2" name="Denkblase: wolkenförmig 1"/>
          <p:cNvSpPr/>
          <p:nvPr/>
        </p:nvSpPr>
        <p:spPr>
          <a:xfrm flipH="1">
            <a:off x="1763687" y="3143250"/>
            <a:ext cx="4340523" cy="1876201"/>
          </a:xfrm>
          <a:prstGeom prst="cloudCallout">
            <a:avLst>
              <a:gd name="adj1" fmla="val -54665"/>
              <a:gd name="adj2" fmla="val 3060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a:solidFill>
                  <a:schemeClr val="tx1"/>
                </a:solidFill>
              </a:rPr>
              <a:t>Сейчас, сейчас... Чуть-чуть осталось....</a:t>
            </a:r>
            <a:br>
              <a:rPr lang="ru-RU" b="1" dirty="0">
                <a:solidFill>
                  <a:schemeClr val="tx1"/>
                </a:solidFill>
              </a:rPr>
            </a:br>
            <a:r>
              <a:rPr lang="ru-RU" b="1" dirty="0">
                <a:solidFill>
                  <a:schemeClr val="tx1"/>
                </a:solidFill>
              </a:rPr>
              <a:t>..эх, мне бы ведро побольше...</a:t>
            </a:r>
            <a:endParaRPr lang="en-US" b="1" dirty="0">
              <a:solidFill>
                <a:schemeClr val="tx1"/>
              </a:solidFill>
            </a:endParaRPr>
          </a:p>
        </p:txBody>
      </p:sp>
    </p:spTree>
    <p:extLst>
      <p:ext uri="{BB962C8B-B14F-4D97-AF65-F5344CB8AC3E}">
        <p14:creationId xmlns:p14="http://schemas.microsoft.com/office/powerpoint/2010/main" xmlns="" val="2438021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25652" t="48036" r="14861" b="21455"/>
          <a:stretch>
            <a:fillRect/>
          </a:stretch>
        </p:blipFill>
        <p:spPr bwMode="auto">
          <a:xfrm>
            <a:off x="0" y="1295400"/>
            <a:ext cx="9144000" cy="2636838"/>
          </a:xfrm>
          <a:prstGeom prst="rect">
            <a:avLst/>
          </a:prstGeom>
          <a:noFill/>
          <a:ln>
            <a:noFill/>
          </a:ln>
          <a:effectLst/>
          <a:extLst>
            <a:ext uri="{909E8E84-426E-40DD-AFC4-6F175D3DCCD1}">
              <a14:hiddenFill xmlns:a14="http://schemas.microsoft.com/office/drawing/2010/main" xmlns="">
                <a:blipFill dpi="0" rotWithShape="0">
                  <a:blip/>
                  <a:srcRect l="25652" t="48036" r="14861" b="21455"/>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410" name="Rectangle 2"/>
          <p:cNvSpPr>
            <a:spLocks noGrp="1" noChangeArrowheads="1"/>
          </p:cNvSpPr>
          <p:nvPr>
            <p:ph type="title" idx="4294967295"/>
          </p:nvPr>
        </p:nvSpPr>
        <p:spPr>
          <a:xfrm>
            <a:off x="482600" y="368300"/>
            <a:ext cx="8229600" cy="1143000"/>
          </a:xfrm>
          <a:ln/>
        </p:spPr>
        <p:txBody>
          <a:bodyPr lIns="90000" tIns="45000" rIns="90000" bIns="45000" anchor="t"/>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a:t>Суть работы метода ОСВВ</a:t>
            </a:r>
          </a:p>
        </p:txBody>
      </p:sp>
      <p:pic>
        <p:nvPicPr>
          <p:cNvPr id="17411" name="Picture 3"/>
          <p:cNvPicPr>
            <a:picLocks noChangeAspect="1" noChangeArrowheads="1"/>
          </p:cNvPicPr>
          <p:nvPr/>
        </p:nvPicPr>
        <p:blipFill>
          <a:blip r:embed="rId4" cstate="print">
            <a:extLst>
              <a:ext uri="{28A0092B-C50C-407E-A947-70E740481C1C}">
                <a14:useLocalDpi xmlns:a14="http://schemas.microsoft.com/office/drawing/2010/main" xmlns="" val="0"/>
              </a:ext>
            </a:extLst>
          </a:blip>
          <a:srcRect l="3133" t="57745" r="4051" b="4295"/>
          <a:stretch>
            <a:fillRect/>
          </a:stretch>
        </p:blipFill>
        <p:spPr bwMode="auto">
          <a:xfrm>
            <a:off x="863600" y="4437063"/>
            <a:ext cx="7265988" cy="2114550"/>
          </a:xfrm>
          <a:prstGeom prst="rect">
            <a:avLst/>
          </a:prstGeom>
          <a:noFill/>
          <a:ln>
            <a:noFill/>
          </a:ln>
          <a:effectLst/>
          <a:extLst>
            <a:ext uri="{909E8E84-426E-40DD-AFC4-6F175D3DCCD1}">
              <a14:hiddenFill xmlns:a14="http://schemas.microsoft.com/office/drawing/2010/main" xmlns="">
                <a:blipFill dpi="0" rotWithShape="0">
                  <a:blip/>
                  <a:srcRect l="3133" t="57745" r="4051" b="4295"/>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7412" name="Rectangle 4"/>
          <p:cNvSpPr>
            <a:spLocks noChangeArrowheads="1"/>
          </p:cNvSpPr>
          <p:nvPr/>
        </p:nvSpPr>
        <p:spPr bwMode="auto">
          <a:xfrm>
            <a:off x="1833405" y="1761677"/>
            <a:ext cx="6965950" cy="161448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sz="2000" dirty="0">
                <a:latin typeface="Calibri" panose="020F0502020204030204" pitchFamily="34" charset="0"/>
              </a:rPr>
              <a:t>Замена неконтролируемой, потенциально опасной популяции, более маленькой, неразмножающейся и вакцинированной популяцией (Доктор Сира Абдул Рахман, председатель отделения </a:t>
            </a:r>
            <a:r>
              <a:rPr lang="ru-RU" altLang="en-US" sz="2000" b="1" dirty="0">
                <a:latin typeface="Calibri" panose="020F0502020204030204" pitchFamily="34" charset="0"/>
              </a:rPr>
              <a:t>Международного Эпизоотического Бюро</a:t>
            </a:r>
            <a:r>
              <a:rPr lang="ru-RU" altLang="en-US" sz="2000" dirty="0">
                <a:latin typeface="Calibri" panose="020F0502020204030204" pitchFamily="34" charset="0"/>
              </a:rPr>
              <a:t>)</a:t>
            </a:r>
          </a:p>
        </p:txBody>
      </p:sp>
      <p:sp>
        <p:nvSpPr>
          <p:cNvPr id="17413" name="Rectangle 5"/>
          <p:cNvSpPr>
            <a:spLocks noChangeArrowheads="1"/>
          </p:cNvSpPr>
          <p:nvPr/>
        </p:nvSpPr>
        <p:spPr bwMode="auto">
          <a:xfrm>
            <a:off x="215900" y="4032250"/>
            <a:ext cx="3224213"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Метод ОСВВ поддерживается:</a:t>
            </a:r>
          </a:p>
        </p:txBody>
      </p:sp>
    </p:spTree>
    <p:extLst>
      <p:ext uri="{BB962C8B-B14F-4D97-AF65-F5344CB8AC3E}">
        <p14:creationId xmlns:p14="http://schemas.microsoft.com/office/powerpoint/2010/main" xmlns="" val="2700175887"/>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1"/>
          <p:cNvSpPr txBox="1">
            <a:spLocks noChangeArrowheads="1"/>
          </p:cNvSpPr>
          <p:nvPr/>
        </p:nvSpPr>
        <p:spPr bwMode="auto">
          <a:xfrm>
            <a:off x="177800" y="254000"/>
            <a:ext cx="8731250" cy="9985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600" b="1">
                <a:latin typeface="Calibri" panose="020F0502020204030204" pitchFamily="34" charset="0"/>
              </a:rPr>
              <a:t>Эффективность метода ОСВВ. Контроль численности.</a:t>
            </a:r>
          </a:p>
        </p:txBody>
      </p:sp>
      <p:sp>
        <p:nvSpPr>
          <p:cNvPr id="18434" name="Freeform 2"/>
          <p:cNvSpPr>
            <a:spLocks noChangeArrowheads="1"/>
          </p:cNvSpPr>
          <p:nvPr/>
        </p:nvSpPr>
        <p:spPr bwMode="auto">
          <a:xfrm>
            <a:off x="301625" y="879475"/>
            <a:ext cx="8391525" cy="1736725"/>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dirty="0">
                <a:latin typeface="Calibri" panose="020F0502020204030204" pitchFamily="34" charset="0"/>
              </a:rPr>
              <a:t>- Эффективен при полном остутствии метдов непрямого контроля безнадзорных собак, а также и при любой комбинации этих метдов.</a:t>
            </a:r>
          </a:p>
          <a:p>
            <a:pPr hangingPunct="1">
              <a:lnSpc>
                <a:spcPct val="100000"/>
              </a:lnSpc>
              <a:buClrTx/>
              <a:buFontTx/>
              <a:buNone/>
            </a:pPr>
            <a:r>
              <a:rPr lang="ru-RU" altLang="en-US" dirty="0">
                <a:latin typeface="Calibri" panose="020F0502020204030204" pitchFamily="34" charset="0"/>
              </a:rPr>
              <a:t>- Является методом переходного периода. Как только все методы непрямого контроля численности собак начинают работать, можно переходить к МБИ.</a:t>
            </a:r>
          </a:p>
          <a:p>
            <a:pPr hangingPunct="1">
              <a:lnSpc>
                <a:spcPct val="100000"/>
              </a:lnSpc>
              <a:buClrTx/>
              <a:buFontTx/>
              <a:buNone/>
            </a:pPr>
            <a:r>
              <a:rPr lang="ru-RU" altLang="en-US" dirty="0">
                <a:latin typeface="Calibri" panose="020F0502020204030204" pitchFamily="34" charset="0"/>
              </a:rPr>
              <a:t>- Ведется в странах третьего мира  (Индия, Бутан и др.), а также в развитых странах (Болгария, Италия, Канада (пилотные проекты) и др.)</a:t>
            </a:r>
          </a:p>
        </p:txBody>
      </p:sp>
      <p:sp>
        <p:nvSpPr>
          <p:cNvPr id="18435" name="Freeform 3"/>
          <p:cNvSpPr>
            <a:spLocks noChangeArrowheads="1"/>
          </p:cNvSpPr>
          <p:nvPr/>
        </p:nvSpPr>
        <p:spPr bwMode="auto">
          <a:xfrm>
            <a:off x="177800" y="4725144"/>
            <a:ext cx="8966200" cy="2029871"/>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squar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sz="1600" b="1" dirty="0">
                <a:latin typeface="Calibri" panose="020F0502020204030204" pitchFamily="34" charset="0"/>
              </a:rPr>
              <a:t>Болгария</a:t>
            </a:r>
          </a:p>
          <a:p>
            <a:pPr hangingPunct="1">
              <a:lnSpc>
                <a:spcPct val="100000"/>
              </a:lnSpc>
              <a:buClrTx/>
              <a:buFontTx/>
              <a:buNone/>
            </a:pPr>
            <a:r>
              <a:rPr lang="ru-RU" altLang="en-US" sz="1600" dirty="0">
                <a:latin typeface="Calibri" panose="020F0502020204030204" pitchFamily="34" charset="0"/>
              </a:rPr>
              <a:t>Снижение численности БС с 11 124 голов в 2007г. до 6 635г в 2013г. (на 40,4%). До ОСВВ шло уничтожения БС в среде обитания.  </a:t>
            </a:r>
            <a:r>
              <a:rPr lang="ru-RU" altLang="en-US" sz="1600">
                <a:latin typeface="Calibri" panose="020F0502020204030204" pitchFamily="34" charset="0"/>
              </a:rPr>
              <a:t>Доклад заместителя мэра </a:t>
            </a:r>
            <a:r>
              <a:rPr lang="ru-RU" altLang="en-US" sz="1600" dirty="0">
                <a:latin typeface="Calibri" panose="020F0502020204030204" pitchFamily="34" charset="0"/>
              </a:rPr>
              <a:t>г.Софии, 2014</a:t>
            </a:r>
          </a:p>
          <a:p>
            <a:pPr hangingPunct="1">
              <a:lnSpc>
                <a:spcPct val="100000"/>
              </a:lnSpc>
              <a:buClrTx/>
              <a:buFontTx/>
              <a:buNone/>
            </a:pPr>
            <a:endParaRPr lang="ru-RU" altLang="en-US" sz="1600" dirty="0">
              <a:latin typeface="Calibri" panose="020F0502020204030204" pitchFamily="34" charset="0"/>
            </a:endParaRPr>
          </a:p>
          <a:p>
            <a:pPr hangingPunct="1">
              <a:lnSpc>
                <a:spcPct val="100000"/>
              </a:lnSpc>
              <a:buClrTx/>
              <a:buFontTx/>
              <a:buNone/>
            </a:pPr>
            <a:r>
              <a:rPr lang="ru-RU" altLang="en-US" sz="1600" b="1" dirty="0">
                <a:latin typeface="Calibri" panose="020F0502020204030204" pitchFamily="34" charset="0"/>
              </a:rPr>
              <a:t>Бутан</a:t>
            </a:r>
          </a:p>
          <a:p>
            <a:pPr hangingPunct="1">
              <a:lnSpc>
                <a:spcPct val="100000"/>
              </a:lnSpc>
              <a:buClrTx/>
              <a:buFontTx/>
              <a:buNone/>
            </a:pPr>
            <a:r>
              <a:rPr lang="ru-RU" altLang="en-US" sz="1600" dirty="0">
                <a:latin typeface="Calibri" panose="020F0502020204030204" pitchFamily="34" charset="0"/>
              </a:rPr>
              <a:t>Снижение численности БС с 10 голов на 100 чел в 2010г. до 6 голов на 100 чел в 2014г. (на 40%).</a:t>
            </a:r>
          </a:p>
          <a:p>
            <a:pPr hangingPunct="1">
              <a:lnSpc>
                <a:spcPct val="100000"/>
              </a:lnSpc>
              <a:buClrTx/>
              <a:buFontTx/>
              <a:buNone/>
            </a:pPr>
            <a:r>
              <a:rPr lang="ru-RU" altLang="en-US" sz="1600" dirty="0">
                <a:latin typeface="Calibri" panose="020F0502020204030204" pitchFamily="34" charset="0"/>
              </a:rPr>
              <a:t>Международное общество по Инфекционным Заболеваниям, 2015</a:t>
            </a:r>
          </a:p>
          <a:p>
            <a:pPr hangingPunct="1">
              <a:lnSpc>
                <a:spcPct val="100000"/>
              </a:lnSpc>
              <a:buClrTx/>
              <a:buFontTx/>
              <a:buNone/>
            </a:pPr>
            <a:endParaRPr lang="ru-RU" altLang="en-US" sz="1400" dirty="0">
              <a:latin typeface="Calibri" panose="020F0502020204030204" pitchFamily="34" charset="0"/>
            </a:endParaRPr>
          </a:p>
        </p:txBody>
      </p:sp>
      <p:pic>
        <p:nvPicPr>
          <p:cNvPr id="1843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95625" y="3168650"/>
            <a:ext cx="2519363" cy="155649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7" name="Picture 5"/>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759450" y="3168650"/>
            <a:ext cx="2616200" cy="1556494"/>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287338" y="3168650"/>
            <a:ext cx="2663825" cy="1562211"/>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8439" name="Picture 7"/>
          <p:cNvPicPr>
            <a:picLocks noChangeAspect="1" noChangeArrowheads="1"/>
          </p:cNvPicPr>
          <p:nvPr/>
        </p:nvPicPr>
        <p:blipFill>
          <a:blip r:embed="rId6" cstate="print">
            <a:extLst>
              <a:ext uri="{28A0092B-C50C-407E-A947-70E740481C1C}">
                <a14:useLocalDpi xmlns:a14="http://schemas.microsoft.com/office/drawing/2010/main" xmlns="" val="0"/>
              </a:ext>
            </a:extLst>
          </a:blip>
          <a:srcRect l="27953" t="55748" r="20865" b="29222"/>
          <a:stretch>
            <a:fillRect/>
          </a:stretch>
        </p:blipFill>
        <p:spPr bwMode="auto">
          <a:xfrm>
            <a:off x="0" y="2519363"/>
            <a:ext cx="8999538" cy="720725"/>
          </a:xfrm>
          <a:prstGeom prst="rect">
            <a:avLst/>
          </a:prstGeom>
          <a:noFill/>
          <a:ln>
            <a:noFill/>
          </a:ln>
          <a:effectLst/>
          <a:extLst>
            <a:ext uri="{909E8E84-426E-40DD-AFC4-6F175D3DCCD1}">
              <a14:hiddenFill xmlns:a14="http://schemas.microsoft.com/office/drawing/2010/main" xmlns="">
                <a:blipFill dpi="0" rotWithShape="0">
                  <a:blip/>
                  <a:srcRect l="27953" t="55748" r="20865" b="29222"/>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9" name="Picture 7"/>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68240" t="55748" r="20865" b="28460"/>
          <a:stretch/>
        </p:blipFill>
        <p:spPr bwMode="auto">
          <a:xfrm rot="10800000">
            <a:off x="6613202" y="2457703"/>
            <a:ext cx="1915642" cy="757237"/>
          </a:xfrm>
          <a:prstGeom prst="rect">
            <a:avLst/>
          </a:prstGeom>
          <a:noFill/>
          <a:ln>
            <a:noFill/>
          </a:ln>
          <a:effectLst/>
          <a:extLst>
            <a:ext uri="{909E8E84-426E-40DD-AFC4-6F175D3DCCD1}">
              <a14:hiddenFill xmlns:a14="http://schemas.microsoft.com/office/drawing/2010/main" xmlns="">
                <a:blipFill dpi="0" rotWithShape="0">
                  <a:blip/>
                  <a:srcRect l="27953" t="55748" r="20865" b="29222"/>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4319526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 Box 1"/>
          <p:cNvSpPr txBox="1">
            <a:spLocks noChangeArrowheads="1"/>
          </p:cNvSpPr>
          <p:nvPr/>
        </p:nvSpPr>
        <p:spPr bwMode="auto">
          <a:xfrm>
            <a:off x="474663" y="295275"/>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600" b="1">
                <a:latin typeface="Calibri" panose="020F0502020204030204" pitchFamily="34" charset="0"/>
              </a:rPr>
              <a:t>Эффективность ОСВВ. Контроль бешенства.</a:t>
            </a:r>
          </a:p>
        </p:txBody>
      </p:sp>
      <p:sp>
        <p:nvSpPr>
          <p:cNvPr id="19458" name="Freeform 2"/>
          <p:cNvSpPr>
            <a:spLocks noChangeArrowheads="1"/>
          </p:cNvSpPr>
          <p:nvPr/>
        </p:nvSpPr>
        <p:spPr bwMode="auto">
          <a:xfrm>
            <a:off x="409575" y="981075"/>
            <a:ext cx="8391525" cy="1462088"/>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ОСВВ является эффективным методом контроля по предотващению распространения вируса бешенства у собак и создает </a:t>
            </a:r>
            <a:r>
              <a:rPr lang="ru-RU" altLang="en-US" b="1">
                <a:latin typeface="Calibri" panose="020F0502020204030204" pitchFamily="34" charset="0"/>
              </a:rPr>
              <a:t>антирабический щит</a:t>
            </a:r>
            <a:r>
              <a:rPr lang="ru-RU" altLang="en-US">
                <a:latin typeface="Calibri" panose="020F0502020204030204" pitchFamily="34" charset="0"/>
              </a:rPr>
              <a:t> для населения (80% вакцинации популяции). </a:t>
            </a:r>
          </a:p>
          <a:p>
            <a:pPr hangingPunct="1">
              <a:lnSpc>
                <a:spcPct val="100000"/>
              </a:lnSpc>
              <a:buClrTx/>
              <a:buFontTx/>
              <a:buNone/>
            </a:pPr>
            <a:endParaRPr lang="ru-RU" altLang="en-US">
              <a:latin typeface="Calibri" panose="020F0502020204030204" pitchFamily="34" charset="0"/>
            </a:endParaRPr>
          </a:p>
          <a:p>
            <a:pPr hangingPunct="1">
              <a:lnSpc>
                <a:spcPct val="100000"/>
              </a:lnSpc>
              <a:buClrTx/>
              <a:buFontTx/>
              <a:buNone/>
            </a:pPr>
            <a:endParaRPr lang="ru-RU" altLang="en-US">
              <a:latin typeface="Calibri" panose="020F0502020204030204" pitchFamily="34" charset="0"/>
            </a:endParaRPr>
          </a:p>
        </p:txBody>
      </p:sp>
      <p:sp>
        <p:nvSpPr>
          <p:cNvPr id="19459" name="Freeform 3"/>
          <p:cNvSpPr>
            <a:spLocks noChangeArrowheads="1"/>
          </p:cNvSpPr>
          <p:nvPr/>
        </p:nvSpPr>
        <p:spPr bwMode="auto">
          <a:xfrm>
            <a:off x="409575" y="2024063"/>
            <a:ext cx="8712200" cy="9128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Индия, г. Ченай</a:t>
            </a:r>
          </a:p>
          <a:p>
            <a:pPr hangingPunct="1">
              <a:lnSpc>
                <a:spcPct val="100000"/>
              </a:lnSpc>
              <a:buClrTx/>
              <a:buFontTx/>
              <a:buNone/>
            </a:pPr>
            <a:r>
              <a:rPr lang="ru-RU" altLang="en-US">
                <a:latin typeface="Calibri" panose="020F0502020204030204" pitchFamily="34" charset="0"/>
              </a:rPr>
              <a:t>снижение количества людей погибших от гидрофобии (бешенство) со 120 чел./год в 1996 г. до 0 в 2005г. До ОСВВ шел массовый отлов и уничтожение БС.</a:t>
            </a:r>
          </a:p>
        </p:txBody>
      </p:sp>
      <p:grpSp>
        <p:nvGrpSpPr>
          <p:cNvPr id="19460" name="Group 4"/>
          <p:cNvGrpSpPr>
            <a:grpSpLocks/>
          </p:cNvGrpSpPr>
          <p:nvPr/>
        </p:nvGrpSpPr>
        <p:grpSpPr bwMode="auto">
          <a:xfrm>
            <a:off x="720725" y="2974975"/>
            <a:ext cx="7221538" cy="3573463"/>
            <a:chOff x="454" y="1874"/>
            <a:chExt cx="4549" cy="2251"/>
          </a:xfrm>
        </p:grpSpPr>
        <p:pic>
          <p:nvPicPr>
            <p:cNvPr id="19461"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17062" t="25957" r="13312" b="12733"/>
            <a:stretch>
              <a:fillRect/>
            </a:stretch>
          </p:blipFill>
          <p:spPr bwMode="auto">
            <a:xfrm>
              <a:off x="454" y="1874"/>
              <a:ext cx="4549" cy="2251"/>
            </a:xfrm>
            <a:prstGeom prst="rect">
              <a:avLst/>
            </a:prstGeom>
            <a:noFill/>
            <a:ln>
              <a:noFill/>
            </a:ln>
            <a:effectLst/>
            <a:extLst>
              <a:ext uri="{909E8E84-426E-40DD-AFC4-6F175D3DCCD1}">
                <a14:hiddenFill xmlns:a14="http://schemas.microsoft.com/office/drawing/2010/main" xmlns="">
                  <a:blipFill dpi="0" rotWithShape="0">
                    <a:blip/>
                    <a:srcRect l="17062" t="25957" r="13312" b="12733"/>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9462" name="Freeform 6"/>
            <p:cNvSpPr>
              <a:spLocks noChangeArrowheads="1"/>
            </p:cNvSpPr>
            <p:nvPr/>
          </p:nvSpPr>
          <p:spPr bwMode="auto">
            <a:xfrm>
              <a:off x="1353" y="1874"/>
              <a:ext cx="2628" cy="27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solidFill>
              <a:srgbClr val="FFFFFF"/>
            </a:solidFill>
            <a:ln w="25560" cap="flat">
              <a:solidFill>
                <a:srgbClr val="FF000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a:lnSpc>
                  <a:spcPct val="100000"/>
                </a:lnSpc>
                <a:buClrTx/>
                <a:buFontTx/>
                <a:buNone/>
              </a:pPr>
              <a:r>
                <a:rPr lang="ru-RU" altLang="en-US" dirty="0">
                  <a:solidFill>
                    <a:srgbClr val="FF0000"/>
                  </a:solidFill>
                  <a:latin typeface="Calibri" panose="020F0502020204030204" pitchFamily="34" charset="0"/>
                </a:rPr>
                <a:t>Начало ОСВВ в пределах всего города</a:t>
              </a:r>
            </a:p>
          </p:txBody>
        </p:sp>
      </p:grpSp>
    </p:spTree>
    <p:extLst>
      <p:ext uri="{BB962C8B-B14F-4D97-AF65-F5344CB8AC3E}">
        <p14:creationId xmlns:p14="http://schemas.microsoft.com/office/powerpoint/2010/main" xmlns="" val="195221831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290513" y="274638"/>
            <a:ext cx="85471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a:t>Антирабический щит. </a:t>
            </a:r>
            <a:br>
              <a:rPr lang="en-US" altLang="en-US" sz="2800" b="1"/>
            </a:br>
            <a:r>
              <a:rPr lang="en-US" altLang="en-US" sz="2800" b="1"/>
              <a:t>Необходимость создания в России.</a:t>
            </a:r>
          </a:p>
        </p:txBody>
      </p:sp>
      <p:sp>
        <p:nvSpPr>
          <p:cNvPr id="20482" name="Text Box 2"/>
          <p:cNvSpPr txBox="1">
            <a:spLocks noChangeArrowheads="1"/>
          </p:cNvSpPr>
          <p:nvPr/>
        </p:nvSpPr>
        <p:spPr bwMode="auto">
          <a:xfrm>
            <a:off x="503238" y="1511300"/>
            <a:ext cx="8229600" cy="452596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1pPr>
            <a:lvl2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2pPr>
            <a:lvl3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3pPr>
            <a:lvl4pPr>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4pPr>
            <a:lvl5pPr marL="341313" indent="-339725">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5pPr>
            <a:lvl6pPr marL="798513" indent="-339725"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6pPr>
            <a:lvl7pPr marL="1255713" indent="-339725"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7pPr>
            <a:lvl8pPr marL="1712913" indent="-339725"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8pPr>
            <a:lvl9pPr marL="2170113" indent="-339725"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341313" algn="l"/>
                <a:tab pos="788988" algn="l"/>
                <a:tab pos="1238250" algn="l"/>
                <a:tab pos="1687513" algn="l"/>
                <a:tab pos="2136775" algn="l"/>
                <a:tab pos="2586038" algn="l"/>
                <a:tab pos="3035300" algn="l"/>
                <a:tab pos="3484563" algn="l"/>
                <a:tab pos="3933825" algn="l"/>
                <a:tab pos="4383088" algn="l"/>
                <a:tab pos="4832350" algn="l"/>
                <a:tab pos="5281613" algn="l"/>
                <a:tab pos="5730875" algn="l"/>
                <a:tab pos="6180138" algn="l"/>
                <a:tab pos="6629400" algn="l"/>
                <a:tab pos="7078663" algn="l"/>
                <a:tab pos="7527925" algn="l"/>
                <a:tab pos="7977188" algn="l"/>
                <a:tab pos="8426450" algn="l"/>
                <a:tab pos="8875713" algn="l"/>
                <a:tab pos="932497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spcAft>
                <a:spcPts val="1425"/>
              </a:spcAft>
              <a:buSzPct val="45000"/>
              <a:buFont typeface="Wingdings" panose="05000000000000000000" pitchFamily="2" charset="2"/>
              <a:buChar char=""/>
            </a:pPr>
            <a:r>
              <a:rPr lang="de-DE" altLang="en-US" dirty="0" err="1">
                <a:latin typeface="Calibri" panose="020F0502020204030204" pitchFamily="34" charset="0"/>
              </a:rPr>
              <a:t>Бешенство</a:t>
            </a:r>
            <a:r>
              <a:rPr lang="de-DE" altLang="en-US" dirty="0">
                <a:latin typeface="Calibri" panose="020F0502020204030204" pitchFamily="34" charset="0"/>
              </a:rPr>
              <a:t> в РФ </a:t>
            </a:r>
            <a:r>
              <a:rPr lang="de-DE" altLang="en-US" dirty="0" err="1">
                <a:latin typeface="Calibri" panose="020F0502020204030204" pitchFamily="34" charset="0"/>
              </a:rPr>
              <a:t>эндемично</a:t>
            </a:r>
            <a:r>
              <a:rPr lang="de-DE" altLang="en-US" dirty="0">
                <a:latin typeface="Calibri" panose="020F0502020204030204" pitchFamily="34" charset="0"/>
              </a:rPr>
              <a:t>, </a:t>
            </a:r>
            <a:r>
              <a:rPr lang="de-DE" altLang="en-US" dirty="0" err="1">
                <a:latin typeface="Calibri" panose="020F0502020204030204" pitchFamily="34" charset="0"/>
              </a:rPr>
              <a:t>т.е</a:t>
            </a:r>
            <a:r>
              <a:rPr lang="de-DE" altLang="en-US" dirty="0">
                <a:latin typeface="Calibri" panose="020F0502020204030204" pitchFamily="34" charset="0"/>
              </a:rPr>
              <a:t>. </a:t>
            </a:r>
            <a:r>
              <a:rPr lang="de-DE" altLang="en-US" dirty="0" err="1">
                <a:latin typeface="Calibri" panose="020F0502020204030204" pitchFamily="34" charset="0"/>
              </a:rPr>
              <a:t>присутствует</a:t>
            </a:r>
            <a:r>
              <a:rPr lang="de-DE" altLang="en-US" dirty="0">
                <a:latin typeface="Calibri" panose="020F0502020204030204" pitchFamily="34" charset="0"/>
              </a:rPr>
              <a:t> в </a:t>
            </a:r>
            <a:r>
              <a:rPr lang="de-DE" altLang="en-US" dirty="0" err="1">
                <a:latin typeface="Calibri" panose="020F0502020204030204" pitchFamily="34" charset="0"/>
              </a:rPr>
              <a:t>природе</a:t>
            </a:r>
            <a:r>
              <a:rPr lang="de-DE" altLang="en-US" dirty="0">
                <a:latin typeface="Calibri" panose="020F0502020204030204" pitchFamily="34" charset="0"/>
              </a:rPr>
              <a:t>. </a:t>
            </a:r>
          </a:p>
          <a:p>
            <a:pPr hangingPunct="1">
              <a:lnSpc>
                <a:spcPct val="100000"/>
              </a:lnSpc>
              <a:spcAft>
                <a:spcPts val="1425"/>
              </a:spcAft>
              <a:buSzPct val="45000"/>
              <a:buFont typeface="Wingdings" panose="05000000000000000000" pitchFamily="2" charset="2"/>
              <a:buChar char=""/>
            </a:pPr>
            <a:r>
              <a:rPr lang="de-DE" altLang="en-US" dirty="0" err="1">
                <a:latin typeface="Calibri" panose="020F0502020204030204" pitchFamily="34" charset="0"/>
              </a:rPr>
              <a:t>Изменение</a:t>
            </a:r>
            <a:r>
              <a:rPr lang="de-DE" altLang="en-US" dirty="0">
                <a:latin typeface="Calibri" panose="020F0502020204030204" pitchFamily="34" charset="0"/>
              </a:rPr>
              <a:t> </a:t>
            </a:r>
            <a:r>
              <a:rPr lang="de-DE" altLang="en-US" dirty="0" err="1">
                <a:latin typeface="Calibri" panose="020F0502020204030204" pitchFamily="34" charset="0"/>
              </a:rPr>
              <a:t>климата</a:t>
            </a:r>
            <a:r>
              <a:rPr lang="de-DE" altLang="en-US" dirty="0">
                <a:latin typeface="Calibri" panose="020F0502020204030204" pitchFamily="34" charset="0"/>
              </a:rPr>
              <a:t> – </a:t>
            </a:r>
            <a:r>
              <a:rPr lang="de-DE" altLang="en-US" dirty="0" err="1">
                <a:latin typeface="Calibri" panose="020F0502020204030204" pitchFamily="34" charset="0"/>
              </a:rPr>
              <a:t>увеличение</a:t>
            </a:r>
            <a:r>
              <a:rPr lang="de-DE" altLang="en-US" dirty="0">
                <a:latin typeface="Calibri" panose="020F0502020204030204" pitchFamily="34" charset="0"/>
              </a:rPr>
              <a:t> </a:t>
            </a:r>
            <a:r>
              <a:rPr lang="de-DE" altLang="en-US" dirty="0" err="1">
                <a:latin typeface="Calibri" panose="020F0502020204030204" pitchFamily="34" charset="0"/>
              </a:rPr>
              <a:t>продолжительности</a:t>
            </a:r>
            <a:r>
              <a:rPr lang="de-DE" altLang="en-US" dirty="0">
                <a:latin typeface="Calibri" panose="020F0502020204030204" pitchFamily="34" charset="0"/>
              </a:rPr>
              <a:t> </a:t>
            </a:r>
            <a:r>
              <a:rPr lang="de-DE" altLang="en-US" dirty="0" err="1">
                <a:latin typeface="Calibri" panose="020F0502020204030204" pitchFamily="34" charset="0"/>
              </a:rPr>
              <a:t>теплого</a:t>
            </a:r>
            <a:r>
              <a:rPr lang="de-DE" altLang="en-US" dirty="0">
                <a:latin typeface="Calibri" panose="020F0502020204030204" pitchFamily="34" charset="0"/>
              </a:rPr>
              <a:t> </a:t>
            </a:r>
            <a:r>
              <a:rPr lang="de-DE" altLang="en-US" dirty="0" err="1">
                <a:latin typeface="Calibri" panose="020F0502020204030204" pitchFamily="34" charset="0"/>
              </a:rPr>
              <a:t>сезона</a:t>
            </a:r>
            <a:r>
              <a:rPr lang="de-DE" altLang="en-US" dirty="0">
                <a:latin typeface="Calibri" panose="020F0502020204030204" pitchFamily="34" charset="0"/>
              </a:rPr>
              <a:t> и </a:t>
            </a:r>
            <a:r>
              <a:rPr lang="de-DE" altLang="en-US" dirty="0" err="1">
                <a:latin typeface="Calibri" panose="020F0502020204030204" pitchFamily="34" charset="0"/>
              </a:rPr>
              <a:t>повышение</a:t>
            </a:r>
            <a:r>
              <a:rPr lang="de-DE" altLang="en-US" dirty="0">
                <a:latin typeface="Calibri" panose="020F0502020204030204" pitchFamily="34" charset="0"/>
              </a:rPr>
              <a:t> </a:t>
            </a:r>
            <a:r>
              <a:rPr lang="de-DE" altLang="en-US" dirty="0" err="1">
                <a:latin typeface="Calibri" panose="020F0502020204030204" pitchFamily="34" charset="0"/>
              </a:rPr>
              <a:t>температур</a:t>
            </a:r>
            <a:r>
              <a:rPr lang="ru-RU" altLang="en-US" dirty="0">
                <a:latin typeface="Calibri" panose="020F0502020204030204" pitchFamily="34" charset="0"/>
              </a:rPr>
              <a:t> </a:t>
            </a:r>
            <a:r>
              <a:rPr lang="de-DE" altLang="en-US" dirty="0" err="1">
                <a:latin typeface="Calibri" panose="020F0502020204030204" pitchFamily="34" charset="0"/>
              </a:rPr>
              <a:t>ведет</a:t>
            </a:r>
            <a:r>
              <a:rPr lang="de-DE" altLang="en-US" dirty="0">
                <a:latin typeface="Calibri" panose="020F0502020204030204" pitchFamily="34" charset="0"/>
              </a:rPr>
              <a:t> к </a:t>
            </a:r>
            <a:r>
              <a:rPr lang="de-DE" altLang="en-US" dirty="0" err="1">
                <a:latin typeface="Calibri" panose="020F0502020204030204" pitchFamily="34" charset="0"/>
              </a:rPr>
              <a:t>повышению</a:t>
            </a:r>
            <a:r>
              <a:rPr lang="de-DE" altLang="en-US" dirty="0">
                <a:latin typeface="Calibri" panose="020F0502020204030204" pitchFamily="34" charset="0"/>
              </a:rPr>
              <a:t> </a:t>
            </a:r>
            <a:r>
              <a:rPr lang="de-DE" altLang="en-US" dirty="0" err="1">
                <a:latin typeface="Calibri" panose="020F0502020204030204" pitchFamily="34" charset="0"/>
              </a:rPr>
              <a:t>эпизоотического</a:t>
            </a:r>
            <a:r>
              <a:rPr lang="de-DE" altLang="en-US" dirty="0">
                <a:latin typeface="Calibri" panose="020F0502020204030204" pitchFamily="34" charset="0"/>
              </a:rPr>
              <a:t> </a:t>
            </a:r>
            <a:r>
              <a:rPr lang="de-DE" altLang="en-US" dirty="0" err="1">
                <a:latin typeface="Calibri" panose="020F0502020204030204" pitchFamily="34" charset="0"/>
              </a:rPr>
              <a:t>неблагополучия</a:t>
            </a:r>
            <a:r>
              <a:rPr lang="de-DE" altLang="en-US" dirty="0">
                <a:latin typeface="Calibri" panose="020F0502020204030204" pitchFamily="34" charset="0"/>
              </a:rPr>
              <a:t> – </a:t>
            </a:r>
            <a:r>
              <a:rPr lang="de-DE" altLang="en-US" dirty="0" err="1">
                <a:latin typeface="Calibri" panose="020F0502020204030204" pitchFamily="34" charset="0"/>
              </a:rPr>
              <a:t>учащение</a:t>
            </a:r>
            <a:r>
              <a:rPr lang="de-DE" altLang="en-US" dirty="0">
                <a:latin typeface="Calibri" panose="020F0502020204030204" pitchFamily="34" charset="0"/>
              </a:rPr>
              <a:t> </a:t>
            </a:r>
            <a:r>
              <a:rPr lang="de-DE" altLang="en-US" dirty="0" err="1">
                <a:latin typeface="Calibri" panose="020F0502020204030204" pitchFamily="34" charset="0"/>
              </a:rPr>
              <a:t>вспышек</a:t>
            </a:r>
            <a:r>
              <a:rPr lang="de-DE" altLang="en-US" dirty="0">
                <a:latin typeface="Calibri" panose="020F0502020204030204" pitchFamily="34" charset="0"/>
              </a:rPr>
              <a:t> </a:t>
            </a:r>
            <a:r>
              <a:rPr lang="de-DE" altLang="en-US" dirty="0" err="1">
                <a:latin typeface="Calibri" panose="020F0502020204030204" pitchFamily="34" charset="0"/>
              </a:rPr>
              <a:t>бешенства</a:t>
            </a:r>
            <a:r>
              <a:rPr lang="de-DE" altLang="en-US" dirty="0">
                <a:latin typeface="Calibri" panose="020F0502020204030204" pitchFamily="34" charset="0"/>
              </a:rPr>
              <a:t> в </a:t>
            </a:r>
            <a:r>
              <a:rPr lang="de-DE" altLang="en-US" dirty="0" err="1">
                <a:latin typeface="Calibri" panose="020F0502020204030204" pitchFamily="34" charset="0"/>
              </a:rPr>
              <a:t>дикой</a:t>
            </a:r>
            <a:r>
              <a:rPr lang="de-DE" altLang="en-US" dirty="0">
                <a:latin typeface="Calibri" panose="020F0502020204030204" pitchFamily="34" charset="0"/>
              </a:rPr>
              <a:t> </a:t>
            </a:r>
            <a:r>
              <a:rPr lang="de-DE" altLang="en-US" dirty="0" err="1">
                <a:latin typeface="Calibri" panose="020F0502020204030204" pitchFamily="34" charset="0"/>
              </a:rPr>
              <a:t>природе</a:t>
            </a:r>
            <a:r>
              <a:rPr lang="de-DE" altLang="en-US" dirty="0">
                <a:latin typeface="Calibri" panose="020F0502020204030204" pitchFamily="34" charset="0"/>
              </a:rPr>
              <a:t> и, в </a:t>
            </a:r>
            <a:r>
              <a:rPr lang="de-DE" altLang="en-US" dirty="0" err="1">
                <a:latin typeface="Calibri" panose="020F0502020204030204" pitchFamily="34" charset="0"/>
              </a:rPr>
              <a:t>населенных</a:t>
            </a:r>
            <a:r>
              <a:rPr lang="de-DE" altLang="en-US" dirty="0">
                <a:latin typeface="Calibri" panose="020F0502020204030204" pitchFamily="34" charset="0"/>
              </a:rPr>
              <a:t> </a:t>
            </a:r>
            <a:r>
              <a:rPr lang="de-DE" altLang="en-US" dirty="0" err="1">
                <a:latin typeface="Calibri" panose="020F0502020204030204" pitchFamily="34" charset="0"/>
              </a:rPr>
              <a:t>пунктах</a:t>
            </a:r>
            <a:r>
              <a:rPr lang="de-DE" altLang="en-US" dirty="0">
                <a:latin typeface="Calibri" panose="020F0502020204030204" pitchFamily="34" charset="0"/>
              </a:rPr>
              <a:t>.</a:t>
            </a:r>
          </a:p>
          <a:p>
            <a:pPr hangingPunct="1">
              <a:lnSpc>
                <a:spcPct val="100000"/>
              </a:lnSpc>
              <a:spcAft>
                <a:spcPts val="1425"/>
              </a:spcAft>
              <a:buSzPct val="45000"/>
              <a:buFont typeface="Wingdings" panose="05000000000000000000" pitchFamily="2" charset="2"/>
              <a:buChar char=""/>
            </a:pPr>
            <a:r>
              <a:rPr lang="de-DE" altLang="en-US" dirty="0" err="1">
                <a:latin typeface="Calibri" panose="020F0502020204030204" pitchFamily="34" charset="0"/>
              </a:rPr>
              <a:t>Современное</a:t>
            </a:r>
            <a:r>
              <a:rPr lang="de-DE" altLang="en-US" dirty="0">
                <a:latin typeface="Calibri" panose="020F0502020204030204" pitchFamily="34" charset="0"/>
              </a:rPr>
              <a:t> </a:t>
            </a:r>
            <a:r>
              <a:rPr lang="de-DE" altLang="en-US" dirty="0" err="1">
                <a:latin typeface="Calibri" panose="020F0502020204030204" pitchFamily="34" charset="0"/>
              </a:rPr>
              <a:t>состояние</a:t>
            </a:r>
            <a:r>
              <a:rPr lang="de-DE" altLang="en-US" dirty="0">
                <a:latin typeface="Calibri" panose="020F0502020204030204" pitchFamily="34" charset="0"/>
              </a:rPr>
              <a:t> </a:t>
            </a:r>
            <a:r>
              <a:rPr lang="de-DE" altLang="en-US" dirty="0" err="1">
                <a:latin typeface="Calibri" panose="020F0502020204030204" pitchFamily="34" charset="0"/>
              </a:rPr>
              <a:t>инструкций</a:t>
            </a:r>
            <a:r>
              <a:rPr lang="de-DE" altLang="en-US" dirty="0">
                <a:latin typeface="Calibri" panose="020F0502020204030204" pitchFamily="34" charset="0"/>
              </a:rPr>
              <a:t> </a:t>
            </a:r>
            <a:r>
              <a:rPr lang="de-DE" altLang="en-US" dirty="0" err="1">
                <a:latin typeface="Calibri" panose="020F0502020204030204" pitchFamily="34" charset="0"/>
              </a:rPr>
              <a:t>по</a:t>
            </a:r>
            <a:r>
              <a:rPr lang="de-DE" altLang="en-US" dirty="0">
                <a:latin typeface="Calibri" panose="020F0502020204030204" pitchFamily="34" charset="0"/>
              </a:rPr>
              <a:t> </a:t>
            </a:r>
            <a:r>
              <a:rPr lang="de-DE" altLang="en-US" dirty="0" err="1">
                <a:latin typeface="Calibri" panose="020F0502020204030204" pitchFamily="34" charset="0"/>
              </a:rPr>
              <a:t>борьбе</a:t>
            </a:r>
            <a:r>
              <a:rPr lang="de-DE" altLang="en-US" dirty="0">
                <a:latin typeface="Calibri" panose="020F0502020204030204" pitchFamily="34" charset="0"/>
              </a:rPr>
              <a:t> с </a:t>
            </a:r>
            <a:r>
              <a:rPr lang="de-DE" altLang="en-US" dirty="0" err="1">
                <a:latin typeface="Calibri" panose="020F0502020204030204" pitchFamily="34" charset="0"/>
              </a:rPr>
              <a:t>бешенством</a:t>
            </a:r>
            <a:r>
              <a:rPr lang="de-DE" altLang="en-US" dirty="0">
                <a:latin typeface="Calibri" panose="020F0502020204030204" pitchFamily="34" charset="0"/>
              </a:rPr>
              <a:t> </a:t>
            </a:r>
            <a:r>
              <a:rPr lang="de-DE" altLang="en-US" dirty="0" err="1">
                <a:latin typeface="Calibri" panose="020F0502020204030204" pitchFamily="34" charset="0"/>
              </a:rPr>
              <a:t>животных</a:t>
            </a:r>
            <a:r>
              <a:rPr lang="de-DE" altLang="en-US" dirty="0">
                <a:latin typeface="Calibri" panose="020F0502020204030204" pitchFamily="34" charset="0"/>
              </a:rPr>
              <a:t> в </a:t>
            </a:r>
            <a:r>
              <a:rPr lang="de-DE" altLang="en-US" dirty="0" err="1">
                <a:latin typeface="Calibri" panose="020F0502020204030204" pitchFamily="34" charset="0"/>
              </a:rPr>
              <a:t>России</a:t>
            </a:r>
            <a:r>
              <a:rPr lang="de-DE" altLang="en-US" dirty="0">
                <a:latin typeface="Calibri" panose="020F0502020204030204" pitchFamily="34" charset="0"/>
              </a:rPr>
              <a:t> </a:t>
            </a:r>
            <a:r>
              <a:rPr lang="de-DE" altLang="en-US" dirty="0" err="1">
                <a:latin typeface="Calibri" panose="020F0502020204030204" pitchFamily="34" charset="0"/>
              </a:rPr>
              <a:t>не</a:t>
            </a:r>
            <a:r>
              <a:rPr lang="de-DE" altLang="en-US" dirty="0">
                <a:latin typeface="Calibri" panose="020F0502020204030204" pitchFamily="34" charset="0"/>
              </a:rPr>
              <a:t> </a:t>
            </a:r>
            <a:r>
              <a:rPr lang="de-DE" altLang="en-US" dirty="0" err="1">
                <a:latin typeface="Calibri" panose="020F0502020204030204" pitchFamily="34" charset="0"/>
              </a:rPr>
              <a:t>способно</a:t>
            </a:r>
            <a:r>
              <a:rPr lang="de-DE" altLang="en-US" dirty="0">
                <a:latin typeface="Calibri" panose="020F0502020204030204" pitchFamily="34" charset="0"/>
              </a:rPr>
              <a:t> </a:t>
            </a:r>
            <a:r>
              <a:rPr lang="de-DE" altLang="en-US" dirty="0" err="1">
                <a:latin typeface="Calibri" panose="020F0502020204030204" pitchFamily="34" charset="0"/>
              </a:rPr>
              <a:t>защитить</a:t>
            </a:r>
            <a:r>
              <a:rPr lang="de-DE" altLang="en-US" dirty="0">
                <a:latin typeface="Calibri" panose="020F0502020204030204" pitchFamily="34" charset="0"/>
              </a:rPr>
              <a:t> </a:t>
            </a:r>
            <a:r>
              <a:rPr lang="de-DE" altLang="en-US" dirty="0" err="1">
                <a:latin typeface="Calibri" panose="020F0502020204030204" pitchFamily="34" charset="0"/>
              </a:rPr>
              <a:t>население</a:t>
            </a:r>
            <a:r>
              <a:rPr lang="de-DE" altLang="en-US" dirty="0">
                <a:latin typeface="Calibri" panose="020F0502020204030204" pitchFamily="34" charset="0"/>
              </a:rPr>
              <a:t> </a:t>
            </a:r>
            <a:r>
              <a:rPr lang="de-DE" altLang="en-US" dirty="0" err="1">
                <a:latin typeface="Calibri" panose="020F0502020204030204" pitchFamily="34" charset="0"/>
              </a:rPr>
              <a:t>от</a:t>
            </a:r>
            <a:r>
              <a:rPr lang="de-DE" altLang="en-US" dirty="0">
                <a:latin typeface="Calibri" panose="020F0502020204030204" pitchFamily="34" charset="0"/>
              </a:rPr>
              <a:t> </a:t>
            </a:r>
            <a:r>
              <a:rPr lang="de-DE" altLang="en-US" dirty="0" err="1">
                <a:latin typeface="Calibri" panose="020F0502020204030204" pitchFamily="34" charset="0"/>
              </a:rPr>
              <a:t>бешенства</a:t>
            </a:r>
            <a:r>
              <a:rPr lang="de-DE" altLang="en-US" dirty="0">
                <a:latin typeface="Calibri" panose="020F0502020204030204" pitchFamily="34" charset="0"/>
              </a:rPr>
              <a:t>, </a:t>
            </a:r>
            <a:r>
              <a:rPr lang="de-DE" altLang="en-US" dirty="0" err="1">
                <a:latin typeface="Calibri" panose="020F0502020204030204" pitchFamily="34" charset="0"/>
              </a:rPr>
              <a:t>т.к</a:t>
            </a:r>
            <a:r>
              <a:rPr lang="de-DE" altLang="en-US" dirty="0">
                <a:latin typeface="Calibri" panose="020F0502020204030204" pitchFamily="34" charset="0"/>
              </a:rPr>
              <a:t>. </a:t>
            </a:r>
            <a:r>
              <a:rPr lang="de-DE" altLang="en-US" dirty="0" err="1">
                <a:latin typeface="Calibri" panose="020F0502020204030204" pitchFamily="34" charset="0"/>
              </a:rPr>
              <a:t>за</a:t>
            </a:r>
            <a:r>
              <a:rPr lang="de-DE" altLang="en-US" dirty="0">
                <a:latin typeface="Calibri" panose="020F0502020204030204" pitchFamily="34" charset="0"/>
              </a:rPr>
              <a:t> </a:t>
            </a:r>
            <a:r>
              <a:rPr lang="de-DE" altLang="en-US" dirty="0" err="1">
                <a:latin typeface="Calibri" panose="020F0502020204030204" pitchFamily="34" charset="0"/>
              </a:rPr>
              <a:t>основу</a:t>
            </a:r>
            <a:r>
              <a:rPr lang="de-DE" altLang="en-US" dirty="0">
                <a:latin typeface="Calibri" panose="020F0502020204030204" pitchFamily="34" charset="0"/>
              </a:rPr>
              <a:t> </a:t>
            </a:r>
            <a:r>
              <a:rPr lang="de-DE" altLang="en-US" dirty="0" err="1">
                <a:latin typeface="Calibri" panose="020F0502020204030204" pitchFamily="34" charset="0"/>
              </a:rPr>
              <a:t>взята</a:t>
            </a:r>
            <a:r>
              <a:rPr lang="de-DE" altLang="en-US" dirty="0">
                <a:latin typeface="Calibri" panose="020F0502020204030204" pitchFamily="34" charset="0"/>
              </a:rPr>
              <a:t> </a:t>
            </a:r>
            <a:r>
              <a:rPr lang="de-DE" altLang="en-US" dirty="0" err="1">
                <a:latin typeface="Calibri" panose="020F0502020204030204" pitchFamily="34" charset="0"/>
              </a:rPr>
              <a:t>ложная</a:t>
            </a:r>
            <a:r>
              <a:rPr lang="de-DE" altLang="en-US" dirty="0">
                <a:latin typeface="Calibri" panose="020F0502020204030204" pitchFamily="34" charset="0"/>
              </a:rPr>
              <a:t> </a:t>
            </a:r>
            <a:r>
              <a:rPr lang="de-DE" altLang="en-US" dirty="0" err="1">
                <a:latin typeface="Calibri" panose="020F0502020204030204" pitchFamily="34" charset="0"/>
              </a:rPr>
              <a:t>парадигма</a:t>
            </a:r>
            <a:r>
              <a:rPr lang="de-DE" altLang="en-US" dirty="0">
                <a:latin typeface="Calibri" panose="020F0502020204030204" pitchFamily="34" charset="0"/>
              </a:rPr>
              <a:t>. </a:t>
            </a:r>
          </a:p>
          <a:p>
            <a:pPr lvl="4" hangingPunct="1">
              <a:lnSpc>
                <a:spcPct val="100000"/>
              </a:lnSpc>
              <a:spcAft>
                <a:spcPts val="1425"/>
              </a:spcAft>
              <a:buSzPct val="45000"/>
              <a:buFont typeface="Wingdings" panose="05000000000000000000" pitchFamily="2" charset="2"/>
              <a:buChar char=""/>
            </a:pPr>
            <a:r>
              <a:rPr lang="de-DE" altLang="en-US" dirty="0" err="1">
                <a:latin typeface="Calibri" panose="020F0502020204030204" pitchFamily="34" charset="0"/>
              </a:rPr>
              <a:t>Унчитожение</a:t>
            </a:r>
            <a:r>
              <a:rPr lang="de-DE" altLang="en-US" dirty="0">
                <a:latin typeface="Calibri" panose="020F0502020204030204" pitchFamily="34" charset="0"/>
              </a:rPr>
              <a:t> </a:t>
            </a:r>
            <a:r>
              <a:rPr lang="de-DE" altLang="en-US" dirty="0" err="1">
                <a:latin typeface="Calibri" panose="020F0502020204030204" pitchFamily="34" charset="0"/>
              </a:rPr>
              <a:t>безнадзорных</a:t>
            </a:r>
            <a:r>
              <a:rPr lang="de-DE" altLang="en-US" dirty="0">
                <a:latin typeface="Calibri" panose="020F0502020204030204" pitchFamily="34" charset="0"/>
              </a:rPr>
              <a:t> </a:t>
            </a:r>
            <a:r>
              <a:rPr lang="de-DE" altLang="en-US" dirty="0" err="1">
                <a:latin typeface="Calibri" panose="020F0502020204030204" pitchFamily="34" charset="0"/>
              </a:rPr>
              <a:t>животных</a:t>
            </a:r>
            <a:r>
              <a:rPr lang="de-DE" altLang="en-US" dirty="0">
                <a:latin typeface="Calibri" panose="020F0502020204030204" pitchFamily="34" charset="0"/>
              </a:rPr>
              <a:t> </a:t>
            </a:r>
            <a:r>
              <a:rPr lang="de-DE" altLang="en-US" dirty="0" err="1">
                <a:latin typeface="Calibri" panose="020F0502020204030204" pitchFamily="34" charset="0"/>
              </a:rPr>
              <a:t>не</a:t>
            </a:r>
            <a:r>
              <a:rPr lang="de-DE" altLang="en-US" dirty="0">
                <a:latin typeface="Calibri" panose="020F0502020204030204" pitchFamily="34" charset="0"/>
              </a:rPr>
              <a:t> </a:t>
            </a:r>
            <a:r>
              <a:rPr lang="de-DE" altLang="en-US" dirty="0" err="1">
                <a:latin typeface="Calibri" panose="020F0502020204030204" pitchFamily="34" charset="0"/>
              </a:rPr>
              <a:t>ведет</a:t>
            </a:r>
            <a:r>
              <a:rPr lang="de-DE" altLang="en-US" dirty="0">
                <a:latin typeface="Calibri" panose="020F0502020204030204" pitchFamily="34" charset="0"/>
              </a:rPr>
              <a:t> к </a:t>
            </a:r>
            <a:r>
              <a:rPr lang="de-DE" altLang="en-US" dirty="0" err="1">
                <a:latin typeface="Calibri" panose="020F0502020204030204" pitchFamily="34" charset="0"/>
              </a:rPr>
              <a:t>уменьшению</a:t>
            </a:r>
            <a:r>
              <a:rPr lang="de-DE" altLang="en-US" dirty="0">
                <a:latin typeface="Calibri" panose="020F0502020204030204" pitchFamily="34" charset="0"/>
              </a:rPr>
              <a:t> </a:t>
            </a:r>
            <a:r>
              <a:rPr lang="de-DE" altLang="en-US" dirty="0" err="1">
                <a:latin typeface="Calibri" panose="020F0502020204030204" pitchFamily="34" charset="0"/>
              </a:rPr>
              <a:t>их</a:t>
            </a:r>
            <a:r>
              <a:rPr lang="de-DE" altLang="en-US" dirty="0">
                <a:latin typeface="Calibri" panose="020F0502020204030204" pitchFamily="34" charset="0"/>
              </a:rPr>
              <a:t> </a:t>
            </a:r>
            <a:r>
              <a:rPr lang="de-DE" altLang="en-US" dirty="0" err="1">
                <a:latin typeface="Calibri" panose="020F0502020204030204" pitchFamily="34" charset="0"/>
              </a:rPr>
              <a:t>численности</a:t>
            </a:r>
            <a:r>
              <a:rPr lang="de-DE" altLang="en-US" dirty="0">
                <a:latin typeface="Calibri" panose="020F0502020204030204" pitchFamily="34" charset="0"/>
              </a:rPr>
              <a:t> в </a:t>
            </a:r>
            <a:r>
              <a:rPr lang="de-DE" altLang="en-US" dirty="0" err="1">
                <a:latin typeface="Calibri" panose="020F0502020204030204" pitchFamily="34" charset="0"/>
              </a:rPr>
              <a:t>среде</a:t>
            </a:r>
            <a:r>
              <a:rPr lang="de-DE" altLang="en-US" dirty="0">
                <a:latin typeface="Calibri" panose="020F0502020204030204" pitchFamily="34" charset="0"/>
              </a:rPr>
              <a:t> </a:t>
            </a:r>
            <a:r>
              <a:rPr lang="de-DE" altLang="en-US" dirty="0" err="1">
                <a:latin typeface="Calibri" panose="020F0502020204030204" pitchFamily="34" charset="0"/>
              </a:rPr>
              <a:t>обитания</a:t>
            </a:r>
            <a:r>
              <a:rPr lang="de-DE" altLang="en-US" dirty="0">
                <a:latin typeface="Calibri" panose="020F0502020204030204" pitchFamily="34" charset="0"/>
              </a:rPr>
              <a:t>.</a:t>
            </a:r>
          </a:p>
          <a:p>
            <a:pPr lvl="4" hangingPunct="1">
              <a:lnSpc>
                <a:spcPct val="100000"/>
              </a:lnSpc>
              <a:spcAft>
                <a:spcPts val="1425"/>
              </a:spcAft>
              <a:buSzPct val="45000"/>
              <a:buFont typeface="Wingdings" panose="05000000000000000000" pitchFamily="2" charset="2"/>
              <a:buChar char=""/>
            </a:pPr>
            <a:r>
              <a:rPr lang="de-DE" altLang="en-US" dirty="0" err="1">
                <a:latin typeface="Calibri" panose="020F0502020204030204" pitchFamily="34" charset="0"/>
              </a:rPr>
              <a:t>Бешенство</a:t>
            </a:r>
            <a:r>
              <a:rPr lang="de-DE" altLang="en-US" dirty="0">
                <a:latin typeface="Calibri" panose="020F0502020204030204" pitchFamily="34" charset="0"/>
              </a:rPr>
              <a:t> </a:t>
            </a:r>
            <a:r>
              <a:rPr lang="de-DE" altLang="en-US" dirty="0" err="1">
                <a:latin typeface="Calibri" panose="020F0502020204030204" pitchFamily="34" charset="0"/>
              </a:rPr>
              <a:t>имеет</a:t>
            </a:r>
            <a:r>
              <a:rPr lang="de-DE" altLang="en-US" dirty="0">
                <a:latin typeface="Calibri" panose="020F0502020204030204" pitchFamily="34" charset="0"/>
              </a:rPr>
              <a:t> </a:t>
            </a:r>
            <a:r>
              <a:rPr lang="de-DE" altLang="en-US" dirty="0" err="1">
                <a:latin typeface="Calibri" panose="020F0502020204030204" pitchFamily="34" charset="0"/>
              </a:rPr>
              <a:t>циклическую</a:t>
            </a:r>
            <a:r>
              <a:rPr lang="de-DE" altLang="en-US" dirty="0">
                <a:latin typeface="Calibri" panose="020F0502020204030204" pitchFamily="34" charset="0"/>
              </a:rPr>
              <a:t> </a:t>
            </a:r>
            <a:r>
              <a:rPr lang="de-DE" altLang="en-US" dirty="0" err="1">
                <a:latin typeface="Calibri" panose="020F0502020204030204" pitchFamily="34" charset="0"/>
              </a:rPr>
              <a:t>природу</a:t>
            </a:r>
            <a:r>
              <a:rPr lang="de-DE" altLang="en-US" dirty="0">
                <a:latin typeface="Calibri" panose="020F0502020204030204" pitchFamily="34" charset="0"/>
              </a:rPr>
              <a:t> и </a:t>
            </a:r>
            <a:r>
              <a:rPr lang="de-DE" altLang="en-US" dirty="0" err="1">
                <a:latin typeface="Calibri" panose="020F0502020204030204" pitchFamily="34" charset="0"/>
              </a:rPr>
              <a:t>согласно</a:t>
            </a:r>
            <a:r>
              <a:rPr lang="de-DE" altLang="en-US" dirty="0">
                <a:latin typeface="Calibri" panose="020F0502020204030204" pitchFamily="34" charset="0"/>
              </a:rPr>
              <a:t> </a:t>
            </a:r>
            <a:r>
              <a:rPr lang="de-DE" altLang="en-US" dirty="0" err="1">
                <a:latin typeface="Calibri" panose="020F0502020204030204" pitchFamily="34" charset="0"/>
              </a:rPr>
              <a:t>последним</a:t>
            </a:r>
            <a:r>
              <a:rPr lang="de-DE" altLang="en-US" dirty="0">
                <a:latin typeface="Calibri" panose="020F0502020204030204" pitchFamily="34" charset="0"/>
              </a:rPr>
              <a:t> </a:t>
            </a:r>
            <a:r>
              <a:rPr lang="de-DE" altLang="en-US" dirty="0" err="1">
                <a:latin typeface="Calibri" panose="020F0502020204030204" pitchFamily="34" charset="0"/>
              </a:rPr>
              <a:t>научным</a:t>
            </a:r>
            <a:r>
              <a:rPr lang="de-DE" altLang="en-US" dirty="0">
                <a:latin typeface="Calibri" panose="020F0502020204030204" pitchFamily="34" charset="0"/>
              </a:rPr>
              <a:t> </a:t>
            </a:r>
            <a:r>
              <a:rPr lang="de-DE" altLang="en-US" dirty="0" err="1">
                <a:latin typeface="Calibri" panose="020F0502020204030204" pitchFamily="34" charset="0"/>
              </a:rPr>
              <a:t>данным</a:t>
            </a:r>
            <a:r>
              <a:rPr lang="de-DE" altLang="en-US" dirty="0">
                <a:latin typeface="Calibri" panose="020F0502020204030204" pitchFamily="34" charset="0"/>
              </a:rPr>
              <a:t> </a:t>
            </a:r>
            <a:r>
              <a:rPr lang="de-DE" altLang="en-US" dirty="0" err="1">
                <a:latin typeface="Calibri" panose="020F0502020204030204" pitchFamily="34" charset="0"/>
              </a:rPr>
              <a:t>не</a:t>
            </a:r>
            <a:r>
              <a:rPr lang="de-DE" altLang="en-US" dirty="0">
                <a:latin typeface="Calibri" panose="020F0502020204030204" pitchFamily="34" charset="0"/>
              </a:rPr>
              <a:t> </a:t>
            </a:r>
            <a:r>
              <a:rPr lang="de-DE" altLang="en-US" dirty="0" err="1">
                <a:latin typeface="Calibri" panose="020F0502020204030204" pitchFamily="34" charset="0"/>
              </a:rPr>
              <a:t>зависит</a:t>
            </a:r>
            <a:r>
              <a:rPr lang="de-DE" altLang="en-US" dirty="0">
                <a:latin typeface="Calibri" panose="020F0502020204030204" pitchFamily="34" charset="0"/>
              </a:rPr>
              <a:t> </a:t>
            </a:r>
            <a:r>
              <a:rPr lang="de-DE" altLang="en-US" dirty="0" err="1">
                <a:latin typeface="Calibri" panose="020F0502020204030204" pitchFamily="34" charset="0"/>
              </a:rPr>
              <a:t>от</a:t>
            </a:r>
            <a:r>
              <a:rPr lang="de-DE" altLang="en-US" dirty="0">
                <a:latin typeface="Calibri" panose="020F0502020204030204" pitchFamily="34" charset="0"/>
              </a:rPr>
              <a:t> </a:t>
            </a:r>
            <a:r>
              <a:rPr lang="de-DE" altLang="en-US" dirty="0" err="1">
                <a:latin typeface="Calibri" panose="020F0502020204030204" pitchFamily="34" charset="0"/>
              </a:rPr>
              <a:t>плотности</a:t>
            </a:r>
            <a:r>
              <a:rPr lang="de-DE" altLang="en-US" dirty="0">
                <a:latin typeface="Calibri" panose="020F0502020204030204" pitchFamily="34" charset="0"/>
              </a:rPr>
              <a:t> </a:t>
            </a:r>
            <a:r>
              <a:rPr lang="de-DE" altLang="en-US" dirty="0" err="1">
                <a:latin typeface="Calibri" panose="020F0502020204030204" pitchFamily="34" charset="0"/>
              </a:rPr>
              <a:t>популяции</a:t>
            </a:r>
            <a:r>
              <a:rPr lang="de-DE" altLang="en-US" dirty="0">
                <a:latin typeface="Calibri" panose="020F0502020204030204" pitchFamily="34" charset="0"/>
              </a:rPr>
              <a:t> </a:t>
            </a:r>
            <a:r>
              <a:rPr lang="de-DE" altLang="en-US" dirty="0" err="1">
                <a:latin typeface="Calibri" panose="020F0502020204030204" pitchFamily="34" charset="0"/>
              </a:rPr>
              <a:t>безнадзорных</a:t>
            </a:r>
            <a:r>
              <a:rPr lang="de-DE" altLang="en-US" dirty="0">
                <a:latin typeface="Calibri" panose="020F0502020204030204" pitchFamily="34" charset="0"/>
              </a:rPr>
              <a:t> </a:t>
            </a:r>
            <a:r>
              <a:rPr lang="de-DE" altLang="en-US" dirty="0" err="1">
                <a:latin typeface="Calibri" panose="020F0502020204030204" pitchFamily="34" charset="0"/>
              </a:rPr>
              <a:t>собак</a:t>
            </a:r>
            <a:r>
              <a:rPr lang="de-DE" altLang="en-US" dirty="0">
                <a:latin typeface="Calibri" panose="020F0502020204030204" pitchFamily="34" charset="0"/>
              </a:rPr>
              <a:t>.</a:t>
            </a:r>
          </a:p>
          <a:p>
            <a:pPr hangingPunct="1">
              <a:lnSpc>
                <a:spcPct val="100000"/>
              </a:lnSpc>
              <a:spcAft>
                <a:spcPts val="1425"/>
              </a:spcAft>
              <a:buClrTx/>
              <a:buFontTx/>
              <a:buNone/>
            </a:pPr>
            <a:endParaRPr lang="de-DE" altLang="en-US" dirty="0">
              <a:latin typeface="Calibri" panose="020F0502020204030204" pitchFamily="34" charset="0"/>
            </a:endParaRPr>
          </a:p>
        </p:txBody>
      </p:sp>
    </p:spTree>
    <p:extLst>
      <p:ext uri="{BB962C8B-B14F-4D97-AF65-F5344CB8AC3E}">
        <p14:creationId xmlns:p14="http://schemas.microsoft.com/office/powerpoint/2010/main" xmlns="" val="14347967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1">
            <a:extLst>
              <a:ext uri="{FF2B5EF4-FFF2-40B4-BE49-F238E27FC236}">
                <a16:creationId xmlns:a16="http://schemas.microsoft.com/office/drawing/2014/main" xmlns="" id="{54D96ECA-0595-4E1C-ADC9-B7F45194D41D}"/>
              </a:ext>
            </a:extLst>
          </p:cNvPr>
          <p:cNvSpPr>
            <a:spLocks noGrp="1" noChangeArrowheads="1"/>
          </p:cNvSpPr>
          <p:nvPr>
            <p:ph type="title" idx="4294967295"/>
          </p:nvPr>
        </p:nvSpPr>
        <p:spPr>
          <a:xfrm>
            <a:off x="514350" y="482600"/>
            <a:ext cx="8547100" cy="1143000"/>
          </a:xfrm>
          <a:ln/>
        </p:spPr>
        <p:txBody>
          <a:bodyPr lIns="90000" tIns="45000" rIns="90000" bIns="45000" anchor="t"/>
          <a:lstStyle/>
          <a:p>
            <a:pPr algn="ctr">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ru-RU" altLang="en-US" sz="2800" b="1"/>
              <a:t>          Понимание и принятие концепции ОСВВ </a:t>
            </a:r>
          </a:p>
        </p:txBody>
      </p:sp>
      <p:pic>
        <p:nvPicPr>
          <p:cNvPr id="27650" name="Picture 2">
            <a:extLst>
              <a:ext uri="{FF2B5EF4-FFF2-40B4-BE49-F238E27FC236}">
                <a16:creationId xmlns:a16="http://schemas.microsoft.com/office/drawing/2014/main" xmlns="" id="{80D7707B-18A3-4CD8-B87C-BC176BBD1ACD}"/>
              </a:ext>
            </a:extLst>
          </p:cNvPr>
          <p:cNvPicPr>
            <a:picLocks noChangeAspect="1" noChangeArrowheads="1"/>
          </p:cNvPicPr>
          <p:nvPr/>
        </p:nvPicPr>
        <p:blipFill>
          <a:blip r:embed="rId3" cstate="print">
            <a:extLst>
              <a:ext uri="{28A0092B-C50C-407E-A947-70E740481C1C}">
                <a14:useLocalDpi xmlns:a14="http://schemas.microsoft.com/office/drawing/2010/main" xmlns="" val="0"/>
              </a:ext>
            </a:extLst>
          </a:blip>
          <a:srcRect l="38547" t="47913" r="14861" b="21909"/>
          <a:stretch>
            <a:fillRect/>
          </a:stretch>
        </p:blipFill>
        <p:spPr bwMode="auto">
          <a:xfrm>
            <a:off x="0" y="1409700"/>
            <a:ext cx="9144000" cy="2765425"/>
          </a:xfrm>
          <a:prstGeom prst="rect">
            <a:avLst/>
          </a:prstGeom>
          <a:noFill/>
          <a:ln>
            <a:noFill/>
          </a:ln>
          <a:effectLst/>
          <a:extLst>
            <a:ext uri="{909E8E84-426E-40DD-AFC4-6F175D3DCCD1}">
              <a14:hiddenFill xmlns:a14="http://schemas.microsoft.com/office/drawing/2010/main" xmlns="">
                <a:blipFill dpi="0" rotWithShape="0">
                  <a:blip/>
                  <a:srcRect l="38547" t="47913" r="14861" b="21909"/>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7651" name="Rectangle 3">
            <a:extLst>
              <a:ext uri="{FF2B5EF4-FFF2-40B4-BE49-F238E27FC236}">
                <a16:creationId xmlns:a16="http://schemas.microsoft.com/office/drawing/2014/main" xmlns="" id="{DE159C08-1435-4072-82B1-DD8828DE4F39}"/>
              </a:ext>
            </a:extLst>
          </p:cNvPr>
          <p:cNvSpPr>
            <a:spLocks noChangeArrowheads="1"/>
          </p:cNvSpPr>
          <p:nvPr/>
        </p:nvSpPr>
        <p:spPr bwMode="auto">
          <a:xfrm>
            <a:off x="215900" y="1949450"/>
            <a:ext cx="8853488" cy="1874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hangingPunct="1">
              <a:buClrTx/>
              <a:buFontTx/>
              <a:buNone/>
            </a:pPr>
            <a:r>
              <a:rPr lang="ru-RU" altLang="en-US">
                <a:latin typeface="Calibri" panose="020F0502020204030204" pitchFamily="34" charset="0"/>
              </a:rPr>
              <a:t>     «Непонимание концепции ОСВВ широко распространено (скорей всего, по той причине, что результаты полевых исследований вступают в противоречие с интуитивными предположениями) и массовое уничтожение безнадзорных собак считается эффективным методом для многих представителей ветеринарных служб.... »</a:t>
            </a:r>
          </a:p>
          <a:p>
            <a:pPr algn="just" hangingPunct="1">
              <a:buClrTx/>
              <a:buFontTx/>
              <a:buNone/>
            </a:pPr>
            <a:endParaRPr lang="ru-RU" altLang="en-US">
              <a:latin typeface="Calibri" panose="020F0502020204030204" pitchFamily="34" charset="0"/>
            </a:endParaRPr>
          </a:p>
          <a:p>
            <a:pPr hangingPunct="1">
              <a:buClrTx/>
              <a:buFontTx/>
              <a:buNone/>
            </a:pPr>
            <a:r>
              <a:rPr lang="ru-RU" altLang="en-US">
                <a:latin typeface="Calibri" panose="020F0502020204030204" pitchFamily="34" charset="0"/>
              </a:rPr>
              <a:t>Журнал Ветеринарных Исследований института Ондерстерпорт, ЮАР, 2014 г.</a:t>
            </a:r>
            <a:br>
              <a:rPr lang="ru-RU" altLang="en-US">
                <a:latin typeface="Calibri" panose="020F0502020204030204" pitchFamily="34" charset="0"/>
              </a:rPr>
            </a:br>
            <a:endParaRPr lang="ru-RU" altLang="en-US">
              <a:latin typeface="Calibri" panose="020F0502020204030204" pitchFamily="34" charset="0"/>
            </a:endParaRPr>
          </a:p>
        </p:txBody>
      </p:sp>
      <p:sp>
        <p:nvSpPr>
          <p:cNvPr id="27652" name="Rectangle 4">
            <a:extLst>
              <a:ext uri="{FF2B5EF4-FFF2-40B4-BE49-F238E27FC236}">
                <a16:creationId xmlns:a16="http://schemas.microsoft.com/office/drawing/2014/main" xmlns="" id="{4CA2D338-2332-420C-8D27-942D7FF94D21}"/>
              </a:ext>
            </a:extLst>
          </p:cNvPr>
          <p:cNvSpPr>
            <a:spLocks noChangeArrowheads="1"/>
          </p:cNvSpPr>
          <p:nvPr/>
        </p:nvSpPr>
        <p:spPr bwMode="auto">
          <a:xfrm>
            <a:off x="554038" y="4464050"/>
            <a:ext cx="8229600" cy="161925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hangingPunct="1">
              <a:buClrTx/>
              <a:buFontTx/>
              <a:buNone/>
            </a:pPr>
            <a:r>
              <a:rPr lang="ru-RU" altLang="en-US" b="1">
                <a:latin typeface="Calibri" panose="020F0502020204030204" pitchFamily="34" charset="0"/>
              </a:rPr>
              <a:t>     В силу вышесказанного, для обеспечения понимания и принятия «на местах» последних научных исследований в области контроля вируса бешенства, необходимо вовлечение политиков самого высокого уровня   в процесс разработки стратегий контроля распространения вируса бешенства путем массовой вакцинации животных, а также проведение масштабной просветительской деятельности среди населения по данному вопросу. </a:t>
            </a:r>
          </a:p>
        </p:txBody>
      </p:sp>
    </p:spTree>
    <p:extLst>
      <p:ext uri="{BB962C8B-B14F-4D97-AF65-F5344CB8AC3E}">
        <p14:creationId xmlns:p14="http://schemas.microsoft.com/office/powerpoint/2010/main" xmlns="" val="241429792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Grp="1" noChangeArrowheads="1"/>
          </p:cNvSpPr>
          <p:nvPr>
            <p:ph type="title" idx="4294967295"/>
          </p:nvPr>
        </p:nvSpPr>
        <p:spPr>
          <a:xfrm>
            <a:off x="290513" y="274638"/>
            <a:ext cx="8547100" cy="1143000"/>
          </a:xfrm>
          <a:ln/>
        </p:spPr>
        <p:txBody>
          <a:bodyPr/>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a:t>Антирабический щит. </a:t>
            </a:r>
            <a:br>
              <a:rPr lang="en-US" altLang="en-US" sz="2800" b="1"/>
            </a:br>
            <a:r>
              <a:rPr lang="en-US" altLang="en-US" sz="2800" b="1"/>
              <a:t>Необходимость создания в России.</a:t>
            </a:r>
          </a:p>
        </p:txBody>
      </p:sp>
      <p:pic>
        <p:nvPicPr>
          <p:cNvPr id="2150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1618" t="51732" r="16045" b="23656"/>
          <a:stretch>
            <a:fillRect/>
          </a:stretch>
        </p:blipFill>
        <p:spPr bwMode="auto">
          <a:xfrm>
            <a:off x="0" y="2106613"/>
            <a:ext cx="9144000" cy="2765425"/>
          </a:xfrm>
          <a:prstGeom prst="rect">
            <a:avLst/>
          </a:prstGeom>
          <a:noFill/>
          <a:ln>
            <a:noFill/>
          </a:ln>
          <a:effectLst/>
          <a:extLst>
            <a:ext uri="{909E8E84-426E-40DD-AFC4-6F175D3DCCD1}">
              <a14:hiddenFill xmlns:a14="http://schemas.microsoft.com/office/drawing/2010/main" xmlns="">
                <a:blipFill dpi="0" rotWithShape="0">
                  <a:blip/>
                  <a:srcRect l="41618" t="51732" r="16045" b="23656"/>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1507" name="Rectangle 3"/>
          <p:cNvSpPr>
            <a:spLocks noChangeArrowheads="1"/>
          </p:cNvSpPr>
          <p:nvPr/>
        </p:nvSpPr>
        <p:spPr bwMode="auto">
          <a:xfrm>
            <a:off x="290513" y="2834481"/>
            <a:ext cx="8853487" cy="1309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2000" dirty="0">
                <a:latin typeface="Calibri" panose="020F0502020204030204" pitchFamily="34" charset="0"/>
              </a:rPr>
              <a:t>В сложившихся социально-экономических условиях, метод ОСВВ в приминении к безназорным собакам и массовая вакцинация домашних (вкупе с их обязательной регистрацией!!), являются единственным способом борьбы с распространением вируса бешенства. </a:t>
            </a:r>
          </a:p>
        </p:txBody>
      </p:sp>
      <p:sp>
        <p:nvSpPr>
          <p:cNvPr id="21508" name="Rectangle 4"/>
          <p:cNvSpPr>
            <a:spLocks noChangeArrowheads="1"/>
          </p:cNvSpPr>
          <p:nvPr/>
        </p:nvSpPr>
        <p:spPr bwMode="auto">
          <a:xfrm>
            <a:off x="609600" y="5192713"/>
            <a:ext cx="8229600" cy="6397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b="1">
                <a:latin typeface="Calibri" panose="020F0502020204030204" pitchFamily="34" charset="0"/>
              </a:rPr>
              <a:t>Необходимо законодательное закрепление метода ОСВВ и изменение ветеринарных инструкций по борьбе с бешенством.</a:t>
            </a:r>
          </a:p>
        </p:txBody>
      </p:sp>
    </p:spTree>
    <p:extLst>
      <p:ext uri="{BB962C8B-B14F-4D97-AF65-F5344CB8AC3E}">
        <p14:creationId xmlns:p14="http://schemas.microsoft.com/office/powerpoint/2010/main" xmlns="" val="1203777892"/>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444500" y="2873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600" b="1">
                <a:latin typeface="Calibri" panose="020F0502020204030204" pitchFamily="34" charset="0"/>
              </a:rPr>
              <a:t>Эффективность ОСВВ. Контроль укусов.</a:t>
            </a:r>
          </a:p>
        </p:txBody>
      </p:sp>
      <p:sp>
        <p:nvSpPr>
          <p:cNvPr id="22530" name="Freeform 2"/>
          <p:cNvSpPr>
            <a:spLocks noChangeArrowheads="1"/>
          </p:cNvSpPr>
          <p:nvPr/>
        </p:nvSpPr>
        <p:spPr bwMode="auto">
          <a:xfrm>
            <a:off x="409575" y="981075"/>
            <a:ext cx="8391525" cy="255905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285750" indent="-282575">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3pPr>
            <a:lvl4pPr marL="741363" indent="-282575">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pPr>
            <a:r>
              <a:rPr lang="ru-RU" altLang="en-US">
                <a:latin typeface="Calibri" panose="020F0502020204030204" pitchFamily="34" charset="0"/>
              </a:rPr>
              <a:t>     Метод ОСВВ является эффективным методом контроля агрессии собак по отношению к людям.</a:t>
            </a:r>
          </a:p>
          <a:p>
            <a:pPr hangingPunct="1">
              <a:lnSpc>
                <a:spcPct val="100000"/>
              </a:lnSpc>
              <a:buClrTx/>
              <a:buFontTx/>
              <a:buNone/>
            </a:pPr>
            <a:endParaRPr lang="ru-RU" altLang="en-US">
              <a:latin typeface="Calibri" panose="020F0502020204030204" pitchFamily="34" charset="0"/>
            </a:endParaRP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Общее снижение численности БС.</a:t>
            </a: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Снижении агрессии БС по отношению к людям за счет:</a:t>
            </a:r>
          </a:p>
          <a:p>
            <a:pPr lvl="3" hangingPunct="1">
              <a:lnSpc>
                <a:spcPct val="100000"/>
              </a:lnSpc>
              <a:buSzPct val="45000"/>
              <a:buFont typeface="Wingdings" panose="05000000000000000000" pitchFamily="2" charset="2"/>
              <a:buChar char=""/>
            </a:pPr>
            <a:r>
              <a:rPr lang="ru-RU" altLang="en-US">
                <a:latin typeface="Calibri" panose="020F0502020204030204" pitchFamily="34" charset="0"/>
              </a:rPr>
              <a:t>выборочного безвозвартного отлова агрессивных БС;</a:t>
            </a:r>
          </a:p>
          <a:p>
            <a:pPr lvl="3" hangingPunct="1">
              <a:lnSpc>
                <a:spcPct val="100000"/>
              </a:lnSpc>
              <a:buSzPct val="45000"/>
              <a:buFont typeface="Wingdings" panose="05000000000000000000" pitchFamily="2" charset="2"/>
              <a:buChar char=""/>
            </a:pPr>
            <a:r>
              <a:rPr lang="ru-RU" altLang="en-US">
                <a:latin typeface="Calibri" panose="020F0502020204030204" pitchFamily="34" charset="0"/>
              </a:rPr>
              <a:t>устранения основной причины атаки БС на людей – инстинкта защиты потомства (Риис, Ветеринарные Записи, 2013 г.).</a:t>
            </a:r>
          </a:p>
          <a:p>
            <a:pPr hangingPunct="1">
              <a:lnSpc>
                <a:spcPct val="100000"/>
              </a:lnSpc>
              <a:buClrTx/>
              <a:buFontTx/>
              <a:buNone/>
            </a:pPr>
            <a:endParaRPr lang="ru-RU" altLang="en-US">
              <a:latin typeface="Calibri" panose="020F0502020204030204" pitchFamily="34" charset="0"/>
            </a:endParaRPr>
          </a:p>
        </p:txBody>
      </p:sp>
      <p:sp>
        <p:nvSpPr>
          <p:cNvPr id="22531" name="Freeform 3"/>
          <p:cNvSpPr>
            <a:spLocks noChangeArrowheads="1"/>
          </p:cNvSpPr>
          <p:nvPr/>
        </p:nvSpPr>
        <p:spPr bwMode="auto">
          <a:xfrm>
            <a:off x="409575" y="3716338"/>
            <a:ext cx="8712200" cy="22844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Индия, г. Джайпур</a:t>
            </a:r>
          </a:p>
          <a:p>
            <a:pPr hangingPunct="1">
              <a:lnSpc>
                <a:spcPct val="100000"/>
              </a:lnSpc>
              <a:buClrTx/>
              <a:buFontTx/>
              <a:buNone/>
            </a:pPr>
            <a:r>
              <a:rPr lang="ru-RU" altLang="en-US">
                <a:latin typeface="Calibri" panose="020F0502020204030204" pitchFamily="34" charset="0"/>
              </a:rPr>
              <a:t>почти двухкратное снижение количества укусов в г.Джайпур (Индия) на фоне ведения ОСВВ с 1995 до 2010 гг.</a:t>
            </a:r>
          </a:p>
          <a:p>
            <a:pPr hangingPunct="1">
              <a:lnSpc>
                <a:spcPct val="100000"/>
              </a:lnSpc>
              <a:buClrTx/>
              <a:buFontTx/>
              <a:buNone/>
            </a:pPr>
            <a:endParaRPr lang="ru-RU" altLang="en-US">
              <a:latin typeface="Calibri" panose="020F0502020204030204" pitchFamily="34" charset="0"/>
            </a:endParaRPr>
          </a:p>
          <a:p>
            <a:pPr hangingPunct="1">
              <a:lnSpc>
                <a:spcPct val="100000"/>
              </a:lnSpc>
              <a:buClrTx/>
              <a:buFontTx/>
              <a:buNone/>
            </a:pPr>
            <a:r>
              <a:rPr lang="ru-RU" altLang="en-US" b="1">
                <a:latin typeface="Calibri" panose="020F0502020204030204" pitchFamily="34" charset="0"/>
              </a:rPr>
              <a:t>Россия, г. Санкт-Петербург</a:t>
            </a:r>
          </a:p>
          <a:p>
            <a:pPr hangingPunct="1">
              <a:lnSpc>
                <a:spcPct val="100000"/>
              </a:lnSpc>
              <a:buClrTx/>
              <a:buFontTx/>
              <a:buNone/>
            </a:pPr>
            <a:r>
              <a:rPr lang="ru-RU" altLang="en-US">
                <a:latin typeface="Calibri" panose="020F0502020204030204" pitchFamily="34" charset="0"/>
              </a:rPr>
              <a:t>снижение укусов наносимых БС людям на 1222 укуса или 28% на фоне ведения программы ОСВВ (Роспотребнадзор, 2015г)</a:t>
            </a:r>
          </a:p>
          <a:p>
            <a:pPr hangingPunct="1">
              <a:lnSpc>
                <a:spcPct val="100000"/>
              </a:lnSpc>
              <a:buClrTx/>
              <a:buFontTx/>
              <a:buNone/>
            </a:pPr>
            <a:endParaRPr lang="ru-RU" altLang="en-US">
              <a:latin typeface="Calibri" panose="020F0502020204030204" pitchFamily="34" charset="0"/>
            </a:endParaRPr>
          </a:p>
        </p:txBody>
      </p:sp>
    </p:spTree>
    <p:extLst>
      <p:ext uri="{BB962C8B-B14F-4D97-AF65-F5344CB8AC3E}">
        <p14:creationId xmlns:p14="http://schemas.microsoft.com/office/powerpoint/2010/main" xmlns="" val="20629641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215900" y="441325"/>
            <a:ext cx="8783638"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600" b="1">
                <a:latin typeface="Calibri" panose="020F0502020204030204" pitchFamily="34" charset="0"/>
              </a:rPr>
              <a:t>Эффективность ОСВВ. Экономическая составляющая.</a:t>
            </a:r>
          </a:p>
        </p:txBody>
      </p:sp>
      <p:sp>
        <p:nvSpPr>
          <p:cNvPr id="23554" name="Freeform 2"/>
          <p:cNvSpPr>
            <a:spLocks noChangeArrowheads="1"/>
          </p:cNvSpPr>
          <p:nvPr/>
        </p:nvSpPr>
        <p:spPr bwMode="auto">
          <a:xfrm>
            <a:off x="428625" y="1128713"/>
            <a:ext cx="8391525" cy="1736725"/>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284163" indent="-282575">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1pPr>
            <a:lvl2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2pPr>
            <a:lvl3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3pPr>
            <a:lvl4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4pPr>
            <a:lvl5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ОСВВ дешевле МБИ после 2-х лет применения.</a:t>
            </a:r>
          </a:p>
          <a:p>
            <a:pPr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Низкий коррупционный потенциал.</a:t>
            </a:r>
          </a:p>
          <a:p>
            <a:pPr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Экономия скрытых потерь на вакцинацию населения от бешенства.</a:t>
            </a:r>
          </a:p>
          <a:p>
            <a:pPr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Экономия скрытых потерь на установление карантинов по бешенству.</a:t>
            </a:r>
          </a:p>
          <a:p>
            <a:pPr hangingPunct="1">
              <a:lnSpc>
                <a:spcPct val="100000"/>
              </a:lnSpc>
              <a:buClrTx/>
              <a:buFontTx/>
              <a:buNone/>
            </a:pPr>
            <a:endParaRPr lang="ru-RU" altLang="en-US">
              <a:latin typeface="Calibri" panose="020F0502020204030204" pitchFamily="34" charset="0"/>
            </a:endParaRPr>
          </a:p>
          <a:p>
            <a:pPr hangingPunct="1">
              <a:lnSpc>
                <a:spcPct val="100000"/>
              </a:lnSpc>
              <a:buClrTx/>
              <a:buFontTx/>
              <a:buNone/>
            </a:pPr>
            <a:endParaRPr lang="ru-RU" altLang="en-US">
              <a:latin typeface="Calibri" panose="020F0502020204030204" pitchFamily="34" charset="0"/>
            </a:endParaRPr>
          </a:p>
        </p:txBody>
      </p:sp>
      <p:sp>
        <p:nvSpPr>
          <p:cNvPr id="23555" name="Freeform 3"/>
          <p:cNvSpPr>
            <a:spLocks noChangeArrowheads="1"/>
          </p:cNvSpPr>
          <p:nvPr/>
        </p:nvSpPr>
        <p:spPr bwMode="auto">
          <a:xfrm>
            <a:off x="450850" y="2492375"/>
            <a:ext cx="8512175" cy="393065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285750" indent="-282575">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Россия, г. Самара</a:t>
            </a: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1 170 910 человек</a:t>
            </a: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МБИ (уничтожение)</a:t>
            </a: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контроль БС осуществляет организация, работающая по государственному контракту с идейными последователями  уничтожения безнадзорных животных.</a:t>
            </a:r>
          </a:p>
          <a:p>
            <a:pPr hangingPunct="1">
              <a:lnSpc>
                <a:spcPct val="100000"/>
              </a:lnSpc>
              <a:buClrTx/>
              <a:buFontTx/>
              <a:buNone/>
            </a:pPr>
            <a:endParaRPr lang="ru-RU" altLang="en-US">
              <a:latin typeface="Calibri" panose="020F0502020204030204" pitchFamily="34" charset="0"/>
            </a:endParaRPr>
          </a:p>
          <a:p>
            <a:pPr hangingPunct="1">
              <a:lnSpc>
                <a:spcPct val="100000"/>
              </a:lnSpc>
              <a:buClrTx/>
              <a:buFontTx/>
              <a:buNone/>
            </a:pPr>
            <a:r>
              <a:rPr lang="ru-RU" altLang="en-US" b="1">
                <a:latin typeface="Calibri" panose="020F0502020204030204" pitchFamily="34" charset="0"/>
              </a:rPr>
              <a:t>Россия, г. Вологда</a:t>
            </a: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312 686 человек</a:t>
            </a: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ОСВВ (отлов, стерилизация, вакцинация, мечение, выборочных возврат не агрессивных животных в среду обитания)</a:t>
            </a: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Контроль БС осуществляет организация, работающая по государственному контракту с принципами гуманного отношения к животным. Начало программы ОСВВ в г. Вологде - 2009 год, в Вологодской обл. - 2014 г.</a:t>
            </a:r>
          </a:p>
          <a:p>
            <a:pPr hangingPunct="1">
              <a:lnSpc>
                <a:spcPct val="100000"/>
              </a:lnSpc>
              <a:buClrTx/>
              <a:buFontTx/>
              <a:buNone/>
            </a:pPr>
            <a:endParaRPr lang="ru-RU" altLang="en-US">
              <a:latin typeface="Calibri" panose="020F0502020204030204" pitchFamily="34" charset="0"/>
            </a:endParaRPr>
          </a:p>
        </p:txBody>
      </p:sp>
    </p:spTree>
    <p:extLst>
      <p:ext uri="{BB962C8B-B14F-4D97-AF65-F5344CB8AC3E}">
        <p14:creationId xmlns:p14="http://schemas.microsoft.com/office/powerpoint/2010/main" xmlns="" val="1653277534"/>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350838" y="18256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600" b="1">
                <a:latin typeface="Calibri" panose="020F0502020204030204" pitchFamily="34" charset="0"/>
              </a:rPr>
              <a:t>Сравнение результатов МБИ и ОСВВ </a:t>
            </a:r>
          </a:p>
          <a:p>
            <a:pPr algn="ctr" hangingPunct="1">
              <a:lnSpc>
                <a:spcPct val="100000"/>
              </a:lnSpc>
              <a:buClrTx/>
              <a:buFontTx/>
              <a:buNone/>
            </a:pPr>
            <a:r>
              <a:rPr lang="en-US" altLang="en-US" sz="2600" b="1">
                <a:latin typeface="Calibri" panose="020F0502020204030204" pitchFamily="34" charset="0"/>
              </a:rPr>
              <a:t>за 2015г в Самаре и Вологде.</a:t>
            </a:r>
          </a:p>
        </p:txBody>
      </p:sp>
      <p:graphicFrame>
        <p:nvGraphicFramePr>
          <p:cNvPr id="24578" name="Group 2"/>
          <p:cNvGraphicFramePr>
            <a:graphicFrameLocks noGrp="1"/>
          </p:cNvGraphicFramePr>
          <p:nvPr/>
        </p:nvGraphicFramePr>
        <p:xfrm>
          <a:off x="350838" y="1325563"/>
          <a:ext cx="8572500" cy="5328160"/>
        </p:xfrm>
        <a:graphic>
          <a:graphicData uri="http://schemas.openxmlformats.org/drawingml/2006/table">
            <a:tbl>
              <a:tblPr/>
              <a:tblGrid>
                <a:gridCol w="3044825">
                  <a:extLst>
                    <a:ext uri="{9D8B030D-6E8A-4147-A177-3AD203B41FA5}">
                      <a16:colId xmlns:a16="http://schemas.microsoft.com/office/drawing/2014/main" xmlns="" val="1972661146"/>
                    </a:ext>
                  </a:extLst>
                </a:gridCol>
                <a:gridCol w="3103562">
                  <a:extLst>
                    <a:ext uri="{9D8B030D-6E8A-4147-A177-3AD203B41FA5}">
                      <a16:colId xmlns:a16="http://schemas.microsoft.com/office/drawing/2014/main" xmlns="" val="1635484708"/>
                    </a:ext>
                  </a:extLst>
                </a:gridCol>
                <a:gridCol w="2424113">
                  <a:extLst>
                    <a:ext uri="{9D8B030D-6E8A-4147-A177-3AD203B41FA5}">
                      <a16:colId xmlns:a16="http://schemas.microsoft.com/office/drawing/2014/main" xmlns="" val="743268528"/>
                    </a:ext>
                  </a:extLst>
                </a:gridCol>
              </a:tblGrid>
              <a:tr h="739775">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0">
                        <a:lnSpc>
                          <a:spcPct val="87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altLang="en-US" sz="1800" b="0" i="0" u="none" strike="noStrike" cap="none" normalizeH="0" baseline="0">
                        <a:ln>
                          <a:noFill/>
                        </a:ln>
                        <a:solidFill>
                          <a:srgbClr val="000000"/>
                        </a:solidFill>
                        <a:effectLst/>
                        <a:latin typeface="Arial" panose="020B0604020202020204" pitchFamily="34" charset="0"/>
                        <a:ea typeface="Microsoft YaHei" panose="020B0503020204020204" pitchFamily="34" charset="-122"/>
                      </a:endParaRPr>
                    </a:p>
                  </a:txBody>
                  <a:tcPr marT="91044"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Самара МБИ </a:t>
                      </a:r>
                      <a:r>
                        <a:rPr kumimoji="0" lang="ru-RU" altLang="en-US" sz="16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(уничтожение)</a:t>
                      </a:r>
                    </a:p>
                  </a:txBody>
                  <a:tcP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ctr"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22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Вологда ОСВВ</a:t>
                      </a:r>
                    </a:p>
                  </a:txBody>
                  <a:tcP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xmlns="" val="3722020005"/>
                  </a:ext>
                </a:extLst>
              </a:tr>
              <a:tr h="650875">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Общая стоимость программы </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15,0 млн. руб.</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1,9 млн. руб.</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xmlns="" val="2383826535"/>
                  </a:ext>
                </a:extLst>
              </a:tr>
              <a:tr h="930275">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Общее количество БС заложенных в программу контроля</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 12 000 голов</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441 голова</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xmlns="" val="3648832383"/>
                  </a:ext>
                </a:extLst>
              </a:tr>
              <a:tr h="930275">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Количество БС заложенных в программу контроля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на 100 тыс. населения</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D320"/>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1 025 голов</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D320"/>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141 голова</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D320"/>
                    </a:solidFill>
                  </a:tcPr>
                </a:tc>
                <a:extLst>
                  <a:ext uri="{0D108BD9-81ED-4DB2-BD59-A6C34878D82A}">
                    <a16:rowId xmlns:a16="http://schemas.microsoft.com/office/drawing/2014/main" xmlns="" val="492228691"/>
                  </a:ext>
                </a:extLst>
              </a:tr>
              <a:tr h="930275">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Стоимость программы </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на 100 тыс населения</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D320"/>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1, 3 млн. руб.</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D320"/>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0, 636 млн.руб.</a:t>
                      </a:r>
                    </a:p>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endPar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endParaRP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FFD320"/>
                    </a:solidFill>
                  </a:tcPr>
                </a:tc>
                <a:extLst>
                  <a:ext uri="{0D108BD9-81ED-4DB2-BD59-A6C34878D82A}">
                    <a16:rowId xmlns:a16="http://schemas.microsoft.com/office/drawing/2014/main" xmlns="" val="3006059761"/>
                  </a:ext>
                </a:extLst>
              </a:tr>
              <a:tr h="1084263">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1"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Результаты контроля численности</a:t>
                      </a:r>
                    </a:p>
                  </a:txBody>
                  <a:tcPr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a:ln>
                            <a:noFill/>
                          </a:ln>
                          <a:solidFill>
                            <a:srgbClr val="000000"/>
                          </a:solidFill>
                          <a:effectLst/>
                          <a:latin typeface="Calibri" panose="020F0502020204030204" pitchFamily="34" charset="0"/>
                          <a:ea typeface="Microsoft YaHei" panose="020B0503020204020204" pitchFamily="34" charset="-122"/>
                        </a:rPr>
                        <a:t>Увеличение укусов БС людей, эпидемия бешенства</a:t>
                      </a:r>
                    </a:p>
                  </a:txBody>
                  <a:tcPr marL="36000" marR="36000" marT="36000" marB="36000"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tc>
                  <a:txBody>
                    <a:bodyPr/>
                    <a:lstStyle>
                      <a:lvl1pPr>
                        <a:lnSpc>
                          <a:spcPct val="102000"/>
                        </a:lnSpc>
                        <a:spcAft>
                          <a:spcPts val="142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1pPr>
                      <a:lvl2pPr>
                        <a:lnSpc>
                          <a:spcPct val="102000"/>
                        </a:lnSpc>
                        <a:spcAft>
                          <a:spcPts val="113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2pPr>
                      <a:lvl3pPr>
                        <a:lnSpc>
                          <a:spcPct val="102000"/>
                        </a:lnSpc>
                        <a:spcAft>
                          <a:spcPts val="85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3pPr>
                      <a:lvl4pPr>
                        <a:lnSpc>
                          <a:spcPct val="102000"/>
                        </a:lnSpc>
                        <a:spcAft>
                          <a:spcPts val="575"/>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rgbClr val="000000"/>
                          </a:solidFill>
                          <a:latin typeface="Calibri" panose="020F0502020204030204" pitchFamily="34" charset="0"/>
                          <a:ea typeface="Microsoft YaHei" panose="020B0503020204020204" pitchFamily="34" charset="-122"/>
                        </a:defRPr>
                      </a:lvl4pPr>
                      <a:lvl5pPr>
                        <a:lnSpc>
                          <a:spcPct val="102000"/>
                        </a:lnSpc>
                        <a:spcAft>
                          <a:spcPts val="288"/>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5pPr>
                      <a:lvl6pPr marL="25146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6pPr>
                      <a:lvl7pPr marL="29718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7pPr>
                      <a:lvl8pPr marL="34290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8pPr>
                      <a:lvl9pPr marL="3886200" indent="-228600" defTabSz="449263" fontAlgn="base">
                        <a:lnSpc>
                          <a:spcPct val="102000"/>
                        </a:lnSpc>
                        <a:spcBef>
                          <a:spcPct val="0"/>
                        </a:spcBef>
                        <a:spcAft>
                          <a:spcPts val="288"/>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Calibri" panose="020F0502020204030204" pitchFamily="34" charset="0"/>
                          <a:ea typeface="Microsoft YaHei" panose="020B0503020204020204" pitchFamily="34" charset="-122"/>
                        </a:defRPr>
                      </a:lvl9pPr>
                    </a:lstStyle>
                    <a:p>
                      <a:pPr marL="0" marR="0" lvl="0" indent="0" algn="l" defTabSz="449263" rtl="0" eaLnBrk="1" fontAlgn="base" latinLnBrk="0" hangingPunct="1">
                        <a:lnSpc>
                          <a:spcPct val="104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kumimoji="0" lang="ru-RU" altLang="en-US" sz="1800" b="0" i="0" u="none" strike="noStrike" cap="none" normalizeH="0" baseline="0" dirty="0">
                          <a:ln>
                            <a:noFill/>
                          </a:ln>
                          <a:solidFill>
                            <a:srgbClr val="000000"/>
                          </a:solidFill>
                          <a:effectLst/>
                          <a:latin typeface="Calibri" panose="020F0502020204030204" pitchFamily="34" charset="0"/>
                          <a:ea typeface="Microsoft YaHei" panose="020B0503020204020204" pitchFamily="34" charset="-122"/>
                        </a:rPr>
                        <a:t>Снижение числа укусов БС людей, снижение случаев бешенства</a:t>
                      </a:r>
                    </a:p>
                  </a:txBody>
                  <a:tcPr marL="36000" marR="36000" marT="36000" marB="36000" anchor="ctr" horzOverflow="overflow">
                    <a:lnL w="11520" cap="flat" cmpd="sng" algn="ctr">
                      <a:solidFill>
                        <a:srgbClr val="FFFFFF"/>
                      </a:solidFill>
                      <a:prstDash val="solid"/>
                      <a:round/>
                      <a:headEnd type="none" w="med" len="med"/>
                      <a:tailEnd type="none" w="med" len="med"/>
                    </a:lnL>
                    <a:lnR w="11520" cap="flat" cmpd="sng" algn="ctr">
                      <a:solidFill>
                        <a:srgbClr val="FFFFFF"/>
                      </a:solidFill>
                      <a:prstDash val="solid"/>
                      <a:round/>
                      <a:headEnd type="none" w="med" len="med"/>
                      <a:tailEnd type="none" w="med" len="med"/>
                    </a:lnR>
                    <a:lnT w="11520" cap="flat" cmpd="sng" algn="ctr">
                      <a:solidFill>
                        <a:srgbClr val="FFFFFF"/>
                      </a:solidFill>
                      <a:prstDash val="solid"/>
                      <a:round/>
                      <a:headEnd type="none" w="med" len="med"/>
                      <a:tailEnd type="none" w="med" len="med"/>
                    </a:lnT>
                    <a:lnB w="11520" cap="flat" cmpd="sng" algn="ctr">
                      <a:solidFill>
                        <a:srgbClr val="FFFFFF"/>
                      </a:solidFill>
                      <a:prstDash val="solid"/>
                      <a:round/>
                      <a:headEnd type="none" w="med" len="med"/>
                      <a:tailEnd type="none" w="med" len="med"/>
                    </a:lnB>
                    <a:lnTlToBr>
                      <a:noFill/>
                    </a:lnTlToBr>
                    <a:lnBlToTr>
                      <a:noFill/>
                    </a:lnBlToTr>
                    <a:solidFill>
                      <a:srgbClr val="E9EFF7"/>
                    </a:solidFill>
                  </a:tcPr>
                </a:tc>
                <a:extLst>
                  <a:ext uri="{0D108BD9-81ED-4DB2-BD59-A6C34878D82A}">
                    <a16:rowId xmlns:a16="http://schemas.microsoft.com/office/drawing/2014/main" xmlns="" val="3772254962"/>
                  </a:ext>
                </a:extLst>
              </a:tr>
            </a:tbl>
          </a:graphicData>
        </a:graphic>
      </p:graphicFrame>
    </p:spTree>
    <p:extLst>
      <p:ext uri="{BB962C8B-B14F-4D97-AF65-F5344CB8AC3E}">
        <p14:creationId xmlns:p14="http://schemas.microsoft.com/office/powerpoint/2010/main" xmlns="" val="10574523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431800"/>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800" b="1">
                <a:latin typeface="Calibri" panose="020F0502020204030204" pitchFamily="34" charset="0"/>
              </a:rPr>
              <a:t>Устанавливаем стандарты</a:t>
            </a:r>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092700" y="1209675"/>
            <a:ext cx="2970213" cy="22272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5" name="Freeform 3"/>
          <p:cNvSpPr>
            <a:spLocks noChangeArrowheads="1"/>
          </p:cNvSpPr>
          <p:nvPr/>
        </p:nvSpPr>
        <p:spPr bwMode="auto">
          <a:xfrm>
            <a:off x="457200" y="1333500"/>
            <a:ext cx="4394200" cy="2284413"/>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marL="2841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Компетентные источники:</a:t>
            </a:r>
          </a:p>
          <a:p>
            <a:pPr lvl="1" hangingPunct="1">
              <a:lnSpc>
                <a:spcPct val="100000"/>
              </a:lnSpc>
              <a:buSzPct val="45000"/>
              <a:buFont typeface="Wingdings" panose="05000000000000000000" pitchFamily="2" charset="2"/>
              <a:buChar char=""/>
            </a:pPr>
            <a:r>
              <a:rPr lang="ru-RU" altLang="en-US">
                <a:latin typeface="Calibri" panose="020F0502020204030204" pitchFamily="34" charset="0"/>
              </a:rPr>
              <a:t>Международные организации в области охраны здоровья человека</a:t>
            </a:r>
          </a:p>
          <a:p>
            <a:pPr lvl="1" hangingPunct="1">
              <a:lnSpc>
                <a:spcPct val="100000"/>
              </a:lnSpc>
              <a:buSzPct val="45000"/>
              <a:buFont typeface="Wingdings" panose="05000000000000000000" pitchFamily="2" charset="2"/>
              <a:buChar char=""/>
            </a:pPr>
            <a:r>
              <a:rPr lang="ru-RU" altLang="en-US">
                <a:latin typeface="Calibri" panose="020F0502020204030204" pitchFamily="34" charset="0"/>
              </a:rPr>
              <a:t>Публикации в рецензируемых научных журналах</a:t>
            </a:r>
          </a:p>
          <a:p>
            <a:pPr lvl="1" hangingPunct="1">
              <a:lnSpc>
                <a:spcPct val="100000"/>
              </a:lnSpc>
              <a:buSzPct val="45000"/>
              <a:buFont typeface="Wingdings" panose="05000000000000000000" pitchFamily="2" charset="2"/>
              <a:buChar char=""/>
            </a:pPr>
            <a:r>
              <a:rPr lang="ru-RU" altLang="en-US">
                <a:latin typeface="Calibri" panose="020F0502020204030204" pitchFamily="34" charset="0"/>
              </a:rPr>
              <a:t>Высказывания официальных лиц с использованием официальной статистики</a:t>
            </a:r>
          </a:p>
        </p:txBody>
      </p:sp>
      <p:pic>
        <p:nvPicPr>
          <p:cNvPr id="8196"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5075238" y="1209675"/>
            <a:ext cx="1204912" cy="4143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8197" name="Freeform 5"/>
          <p:cNvSpPr>
            <a:spLocks noChangeArrowheads="1"/>
          </p:cNvSpPr>
          <p:nvPr/>
        </p:nvSpPr>
        <p:spPr bwMode="auto">
          <a:xfrm>
            <a:off x="4572000" y="3932238"/>
            <a:ext cx="4394200" cy="22844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marL="284163" indent="-282575">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Некомпетентые источники:</a:t>
            </a:r>
          </a:p>
          <a:p>
            <a:pPr lvl="1" hangingPunct="1">
              <a:lnSpc>
                <a:spcPct val="100000"/>
              </a:lnSpc>
              <a:buSzPct val="45000"/>
              <a:buFont typeface="Wingdings" panose="05000000000000000000" pitchFamily="2" charset="2"/>
              <a:buChar char=""/>
            </a:pPr>
            <a:r>
              <a:rPr lang="ru-RU" altLang="en-US">
                <a:latin typeface="Calibri" panose="020F0502020204030204" pitchFamily="34" charset="0"/>
              </a:rPr>
              <a:t>Блоги и форумы различной направленности</a:t>
            </a:r>
          </a:p>
          <a:p>
            <a:pPr lvl="1" hangingPunct="1">
              <a:lnSpc>
                <a:spcPct val="100000"/>
              </a:lnSpc>
              <a:buSzPct val="45000"/>
              <a:buFont typeface="Wingdings" panose="05000000000000000000" pitchFamily="2" charset="2"/>
              <a:buChar char=""/>
            </a:pPr>
            <a:r>
              <a:rPr lang="ru-RU" altLang="en-US">
                <a:latin typeface="Calibri" panose="020F0502020204030204" pitchFamily="34" charset="0"/>
              </a:rPr>
              <a:t>Высказывания официальных лиц без использования статистики</a:t>
            </a:r>
          </a:p>
          <a:p>
            <a:pPr lvl="1" hangingPunct="1">
              <a:lnSpc>
                <a:spcPct val="100000"/>
              </a:lnSpc>
              <a:buSzPct val="45000"/>
              <a:buFont typeface="Wingdings" panose="05000000000000000000" pitchFamily="2" charset="2"/>
              <a:buChar char=""/>
            </a:pPr>
            <a:r>
              <a:rPr lang="ru-RU" altLang="en-US">
                <a:latin typeface="Calibri" panose="020F0502020204030204" pitchFamily="34" charset="0"/>
              </a:rPr>
              <a:t>Высказывания представителей любых других организаций без использования официальной статистики</a:t>
            </a:r>
          </a:p>
        </p:txBody>
      </p:sp>
      <p:pic>
        <p:nvPicPr>
          <p:cNvPr id="8198" name="Picture 6"/>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755650" y="3932238"/>
            <a:ext cx="3384550" cy="252888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184851602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Freeform 1"/>
          <p:cNvSpPr>
            <a:spLocks noChangeArrowheads="1"/>
          </p:cNvSpPr>
          <p:nvPr/>
        </p:nvSpPr>
        <p:spPr bwMode="auto">
          <a:xfrm>
            <a:off x="360363" y="1439863"/>
            <a:ext cx="4092575" cy="481330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285750" indent="-282575">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Россия, г. Самара, 2015 г.</a:t>
            </a:r>
          </a:p>
          <a:p>
            <a:pPr hangingPunct="1">
              <a:lnSpc>
                <a:spcPct val="100000"/>
              </a:lnSpc>
              <a:buClrTx/>
              <a:buFontTx/>
              <a:buNone/>
            </a:pPr>
            <a:r>
              <a:rPr lang="ru-RU" altLang="en-US" b="1">
                <a:latin typeface="Calibri" panose="020F0502020204030204" pitchFamily="34" charset="0"/>
              </a:rPr>
              <a:t> </a:t>
            </a:r>
            <a:r>
              <a:rPr lang="ru-RU" altLang="en-US" sz="1600" b="1">
                <a:latin typeface="Calibri" panose="020F0502020204030204" pitchFamily="34" charset="0"/>
              </a:rPr>
              <a:t>    Роспотребнадзор, </a:t>
            </a:r>
          </a:p>
          <a:p>
            <a:pPr hangingPunct="1">
              <a:lnSpc>
                <a:spcPct val="100000"/>
              </a:lnSpc>
              <a:buClrTx/>
              <a:buFontTx/>
              <a:buNone/>
            </a:pPr>
            <a:r>
              <a:rPr lang="ru-RU" altLang="en-US" sz="1600" b="1">
                <a:latin typeface="Calibri" panose="020F0502020204030204" pitchFamily="34" charset="0"/>
              </a:rPr>
              <a:t>      Правительство Самарской обл.*</a:t>
            </a:r>
          </a:p>
          <a:p>
            <a:pPr hangingPunct="1">
              <a:lnSpc>
                <a:spcPct val="100000"/>
              </a:lnSpc>
              <a:buClrTx/>
              <a:buFontTx/>
              <a:buNone/>
            </a:pPr>
            <a:endParaRPr lang="ru-RU" altLang="en-US">
              <a:latin typeface="Calibri" panose="020F0502020204030204" pitchFamily="34" charset="0"/>
            </a:endParaRPr>
          </a:p>
          <a:p>
            <a:pPr marL="284163" hangingPunct="1">
              <a:lnSpc>
                <a:spcPct val="100000"/>
              </a:lnSpc>
              <a:buClr>
                <a:srgbClr val="666666"/>
              </a:buClr>
              <a:buSzPct val="45000"/>
              <a:buFont typeface="Wingdings" panose="05000000000000000000" pitchFamily="2" charset="2"/>
              <a:buChar char=""/>
            </a:pPr>
            <a:r>
              <a:rPr lang="ru-RU" altLang="en-US" b="1">
                <a:latin typeface="Calibri" panose="020F0502020204030204" pitchFamily="34" charset="0"/>
              </a:rPr>
              <a:t>Рост укусов в регионе составил 30,2% (за 2014-2015гг.) </a:t>
            </a:r>
            <a:r>
              <a:rPr lang="ru-RU" altLang="en-US">
                <a:latin typeface="Calibri" panose="020F0502020204030204" pitchFamily="34" charset="0"/>
              </a:rPr>
              <a:t>40,8% укушенных стали жертвами бродячих собак (Роспотребнадзор)</a:t>
            </a:r>
          </a:p>
          <a:p>
            <a:pPr hangingPunct="1">
              <a:lnSpc>
                <a:spcPct val="100000"/>
              </a:lnSpc>
              <a:buClrTx/>
              <a:buFontTx/>
              <a:buNone/>
            </a:pPr>
            <a:endParaRPr lang="ru-RU" altLang="en-US">
              <a:latin typeface="Calibri" panose="020F0502020204030204" pitchFamily="34" charset="0"/>
            </a:endParaRP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количество случаев бешенства в 2015 году в регионе увеличилось в 3,3 раза по сравнению с 2014 годом.</a:t>
            </a:r>
          </a:p>
          <a:p>
            <a:pPr hangingPunct="1">
              <a:lnSpc>
                <a:spcPct val="100000"/>
              </a:lnSpc>
              <a:buClrTx/>
              <a:buFontTx/>
              <a:buNone/>
            </a:pPr>
            <a:endParaRPr lang="ru-RU" altLang="en-US">
              <a:latin typeface="Calibri" panose="020F0502020204030204" pitchFamily="34" charset="0"/>
            </a:endParaRPr>
          </a:p>
          <a:p>
            <a:pPr hangingPunct="1">
              <a:lnSpc>
                <a:spcPct val="100000"/>
              </a:lnSpc>
              <a:buClrTx/>
              <a:buFontTx/>
              <a:buNone/>
            </a:pPr>
            <a:endParaRPr lang="ru-RU" altLang="en-US">
              <a:latin typeface="Calibri" panose="020F0502020204030204" pitchFamily="34" charset="0"/>
            </a:endParaRPr>
          </a:p>
          <a:p>
            <a:pPr hangingPunct="1">
              <a:lnSpc>
                <a:spcPct val="100000"/>
              </a:lnSpc>
              <a:buClrTx/>
              <a:buFontTx/>
              <a:buNone/>
            </a:pPr>
            <a:r>
              <a:rPr lang="ru-RU" altLang="en-US" sz="1400">
                <a:latin typeface="Calibri" panose="020F0502020204030204" pitchFamily="34" charset="0"/>
              </a:rPr>
              <a:t>* опубликовано в газете «Независимое Информагенство Самары»</a:t>
            </a:r>
          </a:p>
          <a:p>
            <a:pPr hangingPunct="1">
              <a:lnSpc>
                <a:spcPct val="100000"/>
              </a:lnSpc>
              <a:buClrTx/>
              <a:buFontTx/>
              <a:buNone/>
            </a:pPr>
            <a:endParaRPr lang="ru-RU" altLang="en-US" sz="1400">
              <a:latin typeface="Calibri" panose="020F0502020204030204" pitchFamily="34" charset="0"/>
            </a:endParaRPr>
          </a:p>
        </p:txBody>
      </p:sp>
      <p:sp>
        <p:nvSpPr>
          <p:cNvPr id="25602" name="Freeform 2"/>
          <p:cNvSpPr>
            <a:spLocks noChangeArrowheads="1"/>
          </p:cNvSpPr>
          <p:nvPr/>
        </p:nvSpPr>
        <p:spPr bwMode="auto">
          <a:xfrm>
            <a:off x="4427538" y="1439863"/>
            <a:ext cx="4141787" cy="47228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285750" indent="-282575">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1pPr>
            <a:lvl2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2pPr>
            <a:lvl3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3pPr>
            <a:lvl4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4pPr>
            <a:lvl5pPr>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5750" algn="l"/>
                <a:tab pos="733425" algn="l"/>
                <a:tab pos="1182688" algn="l"/>
                <a:tab pos="1631950" algn="l"/>
                <a:tab pos="2081213" algn="l"/>
                <a:tab pos="2530475" algn="l"/>
                <a:tab pos="2979738" algn="l"/>
                <a:tab pos="3429000" algn="l"/>
                <a:tab pos="3878263" algn="l"/>
                <a:tab pos="4327525" algn="l"/>
                <a:tab pos="4776788" algn="l"/>
                <a:tab pos="5226050" algn="l"/>
                <a:tab pos="5675313" algn="l"/>
                <a:tab pos="6124575" algn="l"/>
                <a:tab pos="6573838" algn="l"/>
                <a:tab pos="7023100" algn="l"/>
                <a:tab pos="7472363" algn="l"/>
                <a:tab pos="7921625" algn="l"/>
                <a:tab pos="8370888" algn="l"/>
                <a:tab pos="8820150" algn="l"/>
                <a:tab pos="926941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Россия, г. Вологда, 2015 г. </a:t>
            </a:r>
            <a:r>
              <a:rPr lang="ru-RU" altLang="en-US" sz="1600" b="1">
                <a:latin typeface="Calibri" panose="020F0502020204030204" pitchFamily="34" charset="0"/>
              </a:rPr>
              <a:t>Роспотребнадзор</a:t>
            </a:r>
          </a:p>
          <a:p>
            <a:pPr hangingPunct="1">
              <a:lnSpc>
                <a:spcPct val="100000"/>
              </a:lnSpc>
              <a:buClrTx/>
              <a:buFontTx/>
              <a:buNone/>
            </a:pPr>
            <a:endParaRPr lang="ru-RU" altLang="en-US" b="1">
              <a:latin typeface="Calibri" panose="020F0502020204030204" pitchFamily="34" charset="0"/>
            </a:endParaRPr>
          </a:p>
          <a:p>
            <a:pPr hangingPunct="1">
              <a:lnSpc>
                <a:spcPct val="100000"/>
              </a:lnSpc>
              <a:buClrTx/>
              <a:buFontTx/>
              <a:buNone/>
            </a:pPr>
            <a:endParaRPr lang="ru-RU" altLang="en-US" b="1">
              <a:latin typeface="Calibri" panose="020F0502020204030204" pitchFamily="34" charset="0"/>
            </a:endParaRPr>
          </a:p>
          <a:p>
            <a:pPr marL="284163" hangingPunct="1">
              <a:lnSpc>
                <a:spcPct val="100000"/>
              </a:lnSpc>
              <a:buClr>
                <a:srgbClr val="666666"/>
              </a:buClr>
              <a:buSzPct val="45000"/>
              <a:buFont typeface="Wingdings" panose="05000000000000000000" pitchFamily="2" charset="2"/>
              <a:buChar char=""/>
            </a:pPr>
            <a:r>
              <a:rPr lang="ru-RU" altLang="en-US" b="1">
                <a:latin typeface="Calibri" panose="020F0502020204030204" pitchFamily="34" charset="0"/>
              </a:rPr>
              <a:t>Снижение укусов</a:t>
            </a:r>
            <a:r>
              <a:rPr lang="ru-RU" altLang="en-US">
                <a:latin typeface="Calibri" panose="020F0502020204030204" pitchFamily="34" charset="0"/>
              </a:rPr>
              <a:t>, наносимых безнадзорными животными в г. Вологда и в Вологодской обл. на 40% и 55,7%, соответственно</a:t>
            </a:r>
          </a:p>
          <a:p>
            <a:pPr hangingPunct="1">
              <a:lnSpc>
                <a:spcPct val="100000"/>
              </a:lnSpc>
              <a:buClrTx/>
              <a:buFontTx/>
              <a:buNone/>
            </a:pPr>
            <a:endParaRPr lang="ru-RU" altLang="en-US">
              <a:latin typeface="Calibri" panose="020F0502020204030204" pitchFamily="34" charset="0"/>
            </a:endParaRP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1 случай бешенства</a:t>
            </a:r>
          </a:p>
          <a:p>
            <a:pPr hangingPunct="1">
              <a:lnSpc>
                <a:spcPct val="100000"/>
              </a:lnSpc>
              <a:buClrTx/>
              <a:buSzPct val="45000"/>
              <a:buFontTx/>
              <a:buNone/>
            </a:pPr>
            <a:endParaRPr lang="ru-RU" altLang="en-US">
              <a:latin typeface="Calibri" panose="020F0502020204030204" pitchFamily="34" charset="0"/>
            </a:endParaRPr>
          </a:p>
          <a:p>
            <a:pPr hangingPunct="1">
              <a:lnSpc>
                <a:spcPct val="100000"/>
              </a:lnSpc>
              <a:buClrTx/>
              <a:buSzPct val="45000"/>
              <a:buFontTx/>
              <a:buNone/>
            </a:pPr>
            <a:endParaRPr lang="ru-RU" altLang="en-US">
              <a:latin typeface="Calibri" panose="020F0502020204030204" pitchFamily="34" charset="0"/>
            </a:endParaRPr>
          </a:p>
          <a:p>
            <a:pPr hangingPunct="1">
              <a:lnSpc>
                <a:spcPct val="100000"/>
              </a:lnSpc>
              <a:buClrTx/>
              <a:buFontTx/>
              <a:buNone/>
            </a:pPr>
            <a:endParaRPr lang="ru-RU" altLang="en-US">
              <a:latin typeface="Calibri" panose="020F0502020204030204" pitchFamily="34" charset="0"/>
            </a:endParaRPr>
          </a:p>
          <a:p>
            <a:pPr marL="284163" hangingPunct="1">
              <a:lnSpc>
                <a:spcPct val="100000"/>
              </a:lnSpc>
              <a:buClr>
                <a:srgbClr val="666666"/>
              </a:buClr>
              <a:buSzPct val="45000"/>
              <a:buFont typeface="Wingdings" panose="05000000000000000000" pitchFamily="2" charset="2"/>
              <a:buChar char=""/>
            </a:pPr>
            <a:r>
              <a:rPr lang="ru-RU" altLang="en-US">
                <a:latin typeface="Calibri" panose="020F0502020204030204" pitchFamily="34" charset="0"/>
              </a:rPr>
              <a:t>Отсутствие загрязения окружающей среды яйцами гельминтов</a:t>
            </a:r>
          </a:p>
          <a:p>
            <a:pPr hangingPunct="1">
              <a:lnSpc>
                <a:spcPct val="100000"/>
              </a:lnSpc>
              <a:buClrTx/>
              <a:buFontTx/>
              <a:buNone/>
            </a:pPr>
            <a:endParaRPr lang="ru-RU" altLang="en-US">
              <a:latin typeface="Calibri" panose="020F0502020204030204" pitchFamily="34" charset="0"/>
            </a:endParaRPr>
          </a:p>
          <a:p>
            <a:pPr hangingPunct="1">
              <a:lnSpc>
                <a:spcPct val="100000"/>
              </a:lnSpc>
              <a:buClrTx/>
              <a:buFontTx/>
              <a:buNone/>
            </a:pPr>
            <a:endParaRPr lang="ru-RU" altLang="en-US">
              <a:latin typeface="Calibri" panose="020F0502020204030204" pitchFamily="34" charset="0"/>
            </a:endParaRPr>
          </a:p>
        </p:txBody>
      </p:sp>
      <p:sp>
        <p:nvSpPr>
          <p:cNvPr id="25603" name="Rectangle 3"/>
          <p:cNvSpPr>
            <a:spLocks noChangeArrowheads="1"/>
          </p:cNvSpPr>
          <p:nvPr/>
        </p:nvSpPr>
        <p:spPr bwMode="auto">
          <a:xfrm>
            <a:off x="350838" y="18256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2600" b="1" dirty="0">
                <a:latin typeface="Calibri" panose="020F0502020204030204" pitchFamily="34" charset="0"/>
              </a:rPr>
              <a:t>Сравнение результатов МБИ и ОСВВ </a:t>
            </a:r>
          </a:p>
          <a:p>
            <a:pPr algn="ctr" hangingPunct="1">
              <a:lnSpc>
                <a:spcPct val="100000"/>
              </a:lnSpc>
              <a:buClrTx/>
              <a:buFontTx/>
              <a:buNone/>
            </a:pPr>
            <a:r>
              <a:rPr lang="ru-RU" altLang="en-US" sz="2600" b="1" dirty="0">
                <a:latin typeface="Calibri" panose="020F0502020204030204" pitchFamily="34" charset="0"/>
              </a:rPr>
              <a:t>за 2015г в Самаре и Вологде.</a:t>
            </a:r>
          </a:p>
        </p:txBody>
      </p:sp>
    </p:spTree>
    <p:extLst>
      <p:ext uri="{BB962C8B-B14F-4D97-AF65-F5344CB8AC3E}">
        <p14:creationId xmlns:p14="http://schemas.microsoft.com/office/powerpoint/2010/main" xmlns="" val="825166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ext Box 1"/>
          <p:cNvSpPr txBox="1">
            <a:spLocks noChangeArrowheads="1"/>
          </p:cNvSpPr>
          <p:nvPr/>
        </p:nvSpPr>
        <p:spPr bwMode="auto">
          <a:xfrm>
            <a:off x="350838" y="6683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600" b="1">
                <a:latin typeface="Calibri" panose="020F0502020204030204" pitchFamily="34" charset="0"/>
              </a:rPr>
              <a:t>Итог 5-летнего ведения программ контроля численности в Самаре и Вологде на 2015г.</a:t>
            </a:r>
          </a:p>
        </p:txBody>
      </p:sp>
      <p:pic>
        <p:nvPicPr>
          <p:cNvPr id="266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1618" t="51732" r="16045" b="23656"/>
          <a:stretch>
            <a:fillRect/>
          </a:stretch>
        </p:blipFill>
        <p:spPr bwMode="auto">
          <a:xfrm>
            <a:off x="0" y="2106613"/>
            <a:ext cx="9144000" cy="2765425"/>
          </a:xfrm>
          <a:prstGeom prst="rect">
            <a:avLst/>
          </a:prstGeom>
          <a:noFill/>
          <a:ln>
            <a:noFill/>
          </a:ln>
          <a:effectLst/>
          <a:extLst>
            <a:ext uri="{909E8E84-426E-40DD-AFC4-6F175D3DCCD1}">
              <a14:hiddenFill xmlns:a14="http://schemas.microsoft.com/office/drawing/2010/main" xmlns="">
                <a:blipFill dpi="0" rotWithShape="0">
                  <a:blip/>
                  <a:srcRect l="41618" t="51732" r="16045" b="23656"/>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6627" name="Freeform 3"/>
          <p:cNvSpPr>
            <a:spLocks noChangeArrowheads="1"/>
          </p:cNvSpPr>
          <p:nvPr/>
        </p:nvSpPr>
        <p:spPr bwMode="auto">
          <a:xfrm>
            <a:off x="290513" y="2514600"/>
            <a:ext cx="8350250" cy="1614488"/>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endParaRPr lang="ru-RU" altLang="en-US" sz="2000" b="1">
              <a:latin typeface="Calibri" panose="020F0502020204030204" pitchFamily="34" charset="0"/>
            </a:endParaRPr>
          </a:p>
          <a:p>
            <a:pPr algn="ctr" hangingPunct="1">
              <a:lnSpc>
                <a:spcPct val="100000"/>
              </a:lnSpc>
              <a:buClrTx/>
              <a:buFontTx/>
              <a:buNone/>
            </a:pPr>
            <a:r>
              <a:rPr lang="ru-RU" altLang="en-US" sz="2000" b="1">
                <a:latin typeface="Calibri" panose="020F0502020204030204" pitchFamily="34" charset="0"/>
              </a:rPr>
              <a:t>МБИ (уничтожение) безнадзорных собак в Самаре стоит в 2 раза дороже чем ОСВВ в Вологде, ведет к увеличению рисков заражения вирусом бешенства, увеличению числа укусов и агрессии безнадзорных собак по отношению к людям.</a:t>
            </a:r>
          </a:p>
        </p:txBody>
      </p:sp>
    </p:spTree>
    <p:extLst>
      <p:ext uri="{BB962C8B-B14F-4D97-AF65-F5344CB8AC3E}">
        <p14:creationId xmlns:p14="http://schemas.microsoft.com/office/powerpoint/2010/main" xmlns="" val="16141847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04810" y="908720"/>
            <a:ext cx="8424936" cy="5355312"/>
          </a:xfrm>
          <a:prstGeom prst="rect">
            <a:avLst/>
          </a:prstGeom>
        </p:spPr>
        <p:txBody>
          <a:bodyPr wrap="square">
            <a:spAutoFit/>
          </a:bodyPr>
          <a:lstStyle/>
          <a:p>
            <a:pPr marL="285750" indent="-285750">
              <a:buFont typeface="Arial" panose="020B0604020202020204" pitchFamily="34" charset="0"/>
              <a:buChar char="•"/>
            </a:pPr>
            <a:r>
              <a:rPr lang="ru-RU" dirty="0"/>
              <a:t>В ответ на данную презентацию </a:t>
            </a:r>
            <a:r>
              <a:rPr lang="en-US" dirty="0"/>
              <a:t>28 </a:t>
            </a:r>
            <a:r>
              <a:rPr lang="ru-RU" dirty="0"/>
              <a:t>Февраля 2017 года состоялся круглый стол при Общественной Палате Самарской области на тему «О состоянии и мерах по регулированию численности безнадзорных животных на территориях г.о. Самара и Тольяти» и была опубликована резолюция. </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dirty="0"/>
              <a:t>Согласно данной резолюции, методы контроля численности безнадзорных собак на территории Самарской области являются удовлетворительными и устойчиво ведут к снижению численности безнадзорных собак (см таблицу 1)</a:t>
            </a:r>
          </a:p>
          <a:p>
            <a:pPr marL="285750" indent="-285750">
              <a:buFont typeface="Arial" panose="020B0604020202020204" pitchFamily="34" charset="0"/>
              <a:buChar char="•"/>
            </a:pPr>
            <a:endParaRPr lang="ru-RU" dirty="0"/>
          </a:p>
          <a:p>
            <a:pPr marL="285750" indent="-285750">
              <a:buFont typeface="Arial" panose="020B0604020202020204" pitchFamily="34" charset="0"/>
              <a:buChar char="•"/>
            </a:pPr>
            <a:r>
              <a:rPr lang="ru-RU" b="1" dirty="0"/>
              <a:t>При детальном анализе данных и статистике представленных ответственными лицами на круглом столе были выявлены ряд несовпадений. </a:t>
            </a:r>
          </a:p>
          <a:p>
            <a:pPr marL="285750" indent="-285750">
              <a:buFont typeface="Arial" panose="020B0604020202020204" pitchFamily="34" charset="0"/>
              <a:buChar char="•"/>
            </a:pPr>
            <a:endParaRPr lang="ru-RU" b="1" dirty="0"/>
          </a:p>
          <a:p>
            <a:pPr marL="285750" indent="-285750">
              <a:buFont typeface="Arial" panose="020B0604020202020204" pitchFamily="34" charset="0"/>
              <a:buChar char="•"/>
            </a:pPr>
            <a:r>
              <a:rPr lang="ru-RU" b="1" dirty="0"/>
              <a:t>Эти несовпадения вызывают вопросы относительно качества статистических данных предоставленных ответственными лицами в качестве аргумента успешного ведения контроля численности БЖ. </a:t>
            </a:r>
          </a:p>
          <a:p>
            <a:endParaRPr lang="ru-RU" dirty="0"/>
          </a:p>
          <a:p>
            <a:endParaRPr lang="ru-RU" dirty="0"/>
          </a:p>
          <a:p>
            <a:endParaRPr lang="ru-RU" dirty="0"/>
          </a:p>
          <a:p>
            <a:endParaRPr lang="ru-RU" dirty="0"/>
          </a:p>
        </p:txBody>
      </p:sp>
      <p:sp>
        <p:nvSpPr>
          <p:cNvPr id="4" name="Rectangle 3"/>
          <p:cNvSpPr>
            <a:spLocks noChangeArrowheads="1"/>
          </p:cNvSpPr>
          <p:nvPr/>
        </p:nvSpPr>
        <p:spPr bwMode="auto">
          <a:xfrm>
            <a:off x="350838" y="18256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2600" b="1" dirty="0">
                <a:latin typeface="Calibri" panose="020F0502020204030204" pitchFamily="34" charset="0"/>
              </a:rPr>
              <a:t>Обновление статистики по Самаре 1</a:t>
            </a:r>
          </a:p>
        </p:txBody>
      </p:sp>
    </p:spTree>
    <p:extLst>
      <p:ext uri="{BB962C8B-B14F-4D97-AF65-F5344CB8AC3E}">
        <p14:creationId xmlns:p14="http://schemas.microsoft.com/office/powerpoint/2010/main" xmlns="" val="1089761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04810" y="908720"/>
            <a:ext cx="8424936" cy="4524315"/>
          </a:xfrm>
          <a:prstGeom prst="rect">
            <a:avLst/>
          </a:prstGeom>
        </p:spPr>
        <p:txBody>
          <a:bodyPr wrap="square">
            <a:spAutoFit/>
          </a:bodyPr>
          <a:lstStyle/>
          <a:p>
            <a:r>
              <a:rPr lang="ru-RU" dirty="0"/>
              <a:t> 1. Сведения предоставленные начальником отдела по благоустройству и озеленению департамента городского хозяйства и экологии Самары Леонидом Дюгаевым судя по всему являются неполными. В таблице 1 численность безнадзорных животных за 2016 год отсутствует. </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endParaRPr lang="ru-RU" dirty="0"/>
          </a:p>
          <a:p>
            <a:r>
              <a:rPr lang="ru-RU" dirty="0"/>
              <a:t>При этом 28 февраля 2017 года г-н Дюгаев дает </a:t>
            </a:r>
            <a:r>
              <a:rPr lang="ru-RU" dirty="0">
                <a:hlinkClick r:id="rId2"/>
              </a:rPr>
              <a:t>интервью газете 63.ру </a:t>
            </a:r>
            <a:r>
              <a:rPr lang="ru-RU" dirty="0"/>
              <a:t> в котором заявляет что число животных в </a:t>
            </a:r>
            <a:r>
              <a:rPr lang="ru-RU" b="1" dirty="0"/>
              <a:t>2016 году выросло на 4 тысячи. </a:t>
            </a:r>
            <a:r>
              <a:rPr lang="ru-RU" dirty="0"/>
              <a:t/>
            </a:r>
            <a:br>
              <a:rPr lang="ru-RU" dirty="0"/>
            </a:br>
            <a:endParaRPr lang="ru-RU" dirty="0"/>
          </a:p>
        </p:txBody>
      </p:sp>
      <p:sp>
        <p:nvSpPr>
          <p:cNvPr id="4" name="Rectangle 3"/>
          <p:cNvSpPr>
            <a:spLocks noChangeArrowheads="1"/>
          </p:cNvSpPr>
          <p:nvPr/>
        </p:nvSpPr>
        <p:spPr bwMode="auto">
          <a:xfrm>
            <a:off x="350838" y="18256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2600" b="1" dirty="0">
                <a:latin typeface="Calibri" panose="020F0502020204030204" pitchFamily="34" charset="0"/>
              </a:rPr>
              <a:t>Обновление статистики по Самаре 2</a:t>
            </a:r>
          </a:p>
        </p:txBody>
      </p:sp>
      <p:pic>
        <p:nvPicPr>
          <p:cNvPr id="5" name="Grafik 4"/>
          <p:cNvPicPr>
            <a:picLocks noChangeAspect="1"/>
          </p:cNvPicPr>
          <p:nvPr/>
        </p:nvPicPr>
        <p:blipFill>
          <a:blip r:embed="rId3" cstate="print"/>
          <a:stretch>
            <a:fillRect/>
          </a:stretch>
        </p:blipFill>
        <p:spPr>
          <a:xfrm>
            <a:off x="439789" y="2204864"/>
            <a:ext cx="5179636" cy="2256297"/>
          </a:xfrm>
          <a:prstGeom prst="rect">
            <a:avLst/>
          </a:prstGeom>
        </p:spPr>
      </p:pic>
      <p:pic>
        <p:nvPicPr>
          <p:cNvPr id="2" name="Grafik 1"/>
          <p:cNvPicPr>
            <a:picLocks noChangeAspect="1"/>
          </p:cNvPicPr>
          <p:nvPr/>
        </p:nvPicPr>
        <p:blipFill rotWithShape="1">
          <a:blip r:embed="rId4" cstate="print"/>
          <a:srcRect l="27163" t="62579" r="28647" b="23387"/>
          <a:stretch/>
        </p:blipFill>
        <p:spPr>
          <a:xfrm>
            <a:off x="379734" y="5310211"/>
            <a:ext cx="7288399" cy="1301318"/>
          </a:xfrm>
          <a:prstGeom prst="rect">
            <a:avLst/>
          </a:prstGeom>
        </p:spPr>
      </p:pic>
      <p:cxnSp>
        <p:nvCxnSpPr>
          <p:cNvPr id="7" name="Gerader Verbinder 6"/>
          <p:cNvCxnSpPr>
            <a:cxnSpLocks/>
          </p:cNvCxnSpPr>
          <p:nvPr/>
        </p:nvCxnSpPr>
        <p:spPr>
          <a:xfrm>
            <a:off x="1835696" y="5805264"/>
            <a:ext cx="5616624"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8" name="Gerader Verbinder 7"/>
          <p:cNvCxnSpPr>
            <a:cxnSpLocks/>
          </p:cNvCxnSpPr>
          <p:nvPr/>
        </p:nvCxnSpPr>
        <p:spPr>
          <a:xfrm>
            <a:off x="4355976" y="3789040"/>
            <a:ext cx="648072" cy="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xmlns="" val="8591658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404810" y="908720"/>
            <a:ext cx="8424936" cy="4801314"/>
          </a:xfrm>
          <a:prstGeom prst="rect">
            <a:avLst/>
          </a:prstGeom>
        </p:spPr>
        <p:txBody>
          <a:bodyPr wrap="square">
            <a:spAutoFit/>
          </a:bodyPr>
          <a:lstStyle/>
          <a:p>
            <a:r>
              <a:rPr lang="ru-RU" dirty="0"/>
              <a:t> 2. Количество отлавливаемых животных иногда является приблизительно равным количеству численности популяции безнадзорных животных на конец года (см графу 2011 год), а иногда превышает ее в два и более раз (см. графу 2015 год). </a:t>
            </a:r>
          </a:p>
          <a:p>
            <a:endParaRPr lang="ru-RU" dirty="0"/>
          </a:p>
          <a:p>
            <a:r>
              <a:rPr lang="ru-RU" dirty="0"/>
              <a:t>3. Несмотря на стабильно высокое количество отлавливаемых собак, в 2015 году в области объявлен </a:t>
            </a:r>
            <a:r>
              <a:rPr lang="ru-RU" b="1" dirty="0"/>
              <a:t>карантин по бешенству в шести внутригородских районах! </a:t>
            </a:r>
            <a:endParaRPr lang="ru-RU" dirty="0"/>
          </a:p>
          <a:p>
            <a:endParaRPr lang="ru-RU" b="1" dirty="0"/>
          </a:p>
          <a:p>
            <a:r>
              <a:rPr lang="ru-RU" b="1" dirty="0"/>
              <a:t>4. Возврата БС в среду обитания не ведеться, на начало 2017 года клипсованные вакцинированные и стерилизовавнные собаки в городе отсутствовали</a:t>
            </a:r>
          </a:p>
          <a:p>
            <a:endParaRPr lang="ru-RU" dirty="0"/>
          </a:p>
          <a:p>
            <a:endParaRPr lang="ru-RU" dirty="0"/>
          </a:p>
          <a:p>
            <a:endParaRPr lang="ru-RU" dirty="0"/>
          </a:p>
          <a:p>
            <a:endParaRPr lang="ru-RU" dirty="0"/>
          </a:p>
          <a:p>
            <a:endParaRPr lang="ru-RU" dirty="0"/>
          </a:p>
          <a:p>
            <a:endParaRPr lang="ru-RU" dirty="0"/>
          </a:p>
          <a:p>
            <a:endParaRPr lang="ru-RU" dirty="0"/>
          </a:p>
          <a:p>
            <a:endParaRPr lang="ru-RU" dirty="0"/>
          </a:p>
        </p:txBody>
      </p:sp>
      <p:sp>
        <p:nvSpPr>
          <p:cNvPr id="4" name="Rectangle 3"/>
          <p:cNvSpPr>
            <a:spLocks noChangeArrowheads="1"/>
          </p:cNvSpPr>
          <p:nvPr/>
        </p:nvSpPr>
        <p:spPr bwMode="auto">
          <a:xfrm>
            <a:off x="350838" y="18256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2600" b="1" dirty="0">
                <a:latin typeface="Calibri" panose="020F0502020204030204" pitchFamily="34" charset="0"/>
              </a:rPr>
              <a:t>Обновление статистики по Самаре 3. </a:t>
            </a:r>
          </a:p>
        </p:txBody>
      </p:sp>
      <p:pic>
        <p:nvPicPr>
          <p:cNvPr id="5" name="Grafik 4"/>
          <p:cNvPicPr>
            <a:picLocks noChangeAspect="1"/>
          </p:cNvPicPr>
          <p:nvPr/>
        </p:nvPicPr>
        <p:blipFill>
          <a:blip r:embed="rId3" cstate="print"/>
          <a:stretch>
            <a:fillRect/>
          </a:stretch>
        </p:blipFill>
        <p:spPr>
          <a:xfrm>
            <a:off x="827584" y="3573016"/>
            <a:ext cx="7207363" cy="3139593"/>
          </a:xfrm>
          <a:prstGeom prst="rect">
            <a:avLst/>
          </a:prstGeom>
        </p:spPr>
      </p:pic>
      <p:sp>
        <p:nvSpPr>
          <p:cNvPr id="6" name="Rechteck: abgerundete Ecken 5"/>
          <p:cNvSpPr/>
          <p:nvPr/>
        </p:nvSpPr>
        <p:spPr>
          <a:xfrm>
            <a:off x="3131840" y="4003689"/>
            <a:ext cx="792088" cy="19455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hteck: abgerundete Ecken 10"/>
          <p:cNvSpPr/>
          <p:nvPr/>
        </p:nvSpPr>
        <p:spPr>
          <a:xfrm>
            <a:off x="5610472" y="4003689"/>
            <a:ext cx="792088" cy="1945591"/>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hteck: abgerundete Ecken 11"/>
          <p:cNvSpPr/>
          <p:nvPr/>
        </p:nvSpPr>
        <p:spPr>
          <a:xfrm rot="16200000">
            <a:off x="4120784" y="2942460"/>
            <a:ext cx="694267" cy="6846029"/>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76100505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50838" y="18256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2600" b="1" dirty="0">
                <a:latin typeface="Calibri" panose="020F0502020204030204" pitchFamily="34" charset="0"/>
              </a:rPr>
              <a:t>Обновление статистики по Самаре. Итог </a:t>
            </a: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1618" t="47569" r="16045" b="21217"/>
          <a:stretch/>
        </p:blipFill>
        <p:spPr bwMode="auto">
          <a:xfrm rot="10800000">
            <a:off x="0" y="1052736"/>
            <a:ext cx="9144000" cy="5472608"/>
          </a:xfrm>
          <a:prstGeom prst="rect">
            <a:avLst/>
          </a:prstGeom>
          <a:noFill/>
          <a:ln>
            <a:noFill/>
          </a:ln>
          <a:effectLst/>
          <a:extLst>
            <a:ext uri="{909E8E84-426E-40DD-AFC4-6F175D3DCCD1}">
              <a14:hiddenFill xmlns:a14="http://schemas.microsoft.com/office/drawing/2010/main" xmlns="">
                <a:blipFill dpi="0" rotWithShape="0">
                  <a:blip/>
                  <a:srcRect l="41618" t="51732" r="16045" b="23656"/>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0" name="Rechteck 9"/>
          <p:cNvSpPr/>
          <p:nvPr/>
        </p:nvSpPr>
        <p:spPr>
          <a:xfrm>
            <a:off x="253170" y="1921881"/>
            <a:ext cx="8424936" cy="4093428"/>
          </a:xfrm>
          <a:prstGeom prst="rect">
            <a:avLst/>
          </a:prstGeom>
        </p:spPr>
        <p:txBody>
          <a:bodyPr wrap="square">
            <a:spAutoFit/>
          </a:bodyPr>
          <a:lstStyle/>
          <a:p>
            <a:pPr marL="342900" indent="-342900">
              <a:buAutoNum type="arabicPeriod"/>
            </a:pPr>
            <a:r>
              <a:rPr lang="ru-RU" sz="2000" b="1" dirty="0"/>
              <a:t>Достоверность данных по оценке численности безнадзорных животных в г. Самара вызывает вопросы. Ответственные лица озвучивают не все данные, а только те, что позволяют проводить положительную оценку их деятельности.</a:t>
            </a:r>
          </a:p>
          <a:p>
            <a:pPr marL="342900" indent="-342900">
              <a:buAutoNum type="arabicPeriod"/>
            </a:pPr>
            <a:endParaRPr lang="ru-RU" sz="2000" b="1" dirty="0"/>
          </a:p>
          <a:p>
            <a:pPr marL="342900" indent="-342900">
              <a:buAutoNum type="arabicPeriod"/>
            </a:pPr>
            <a:r>
              <a:rPr lang="ru-RU" sz="2000" b="1" dirty="0"/>
              <a:t>Объективные показатели – проникновение бешенства на территорию города Самары (шесть карантинов только на территории города!) свидетельствуют о том что эффективность программ МБИ БС проводимых Самарской областью является чрезвычайно низкой, а возможно даже контрпродуктивной для контроля распространения этого смертельного заболевания, а также имеет неоправданно высокую нагрузку на бюджет.. </a:t>
            </a:r>
            <a:br>
              <a:rPr lang="ru-RU" sz="2000" b="1" dirty="0"/>
            </a:br>
            <a:endParaRPr lang="ru-RU" sz="2000" b="1" dirty="0"/>
          </a:p>
        </p:txBody>
      </p:sp>
    </p:spTree>
    <p:extLst>
      <p:ext uri="{BB962C8B-B14F-4D97-AF65-F5344CB8AC3E}">
        <p14:creationId xmlns:p14="http://schemas.microsoft.com/office/powerpoint/2010/main" xmlns="" val="11558368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350838" y="668338"/>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2800" b="1" dirty="0">
                <a:latin typeface="Calibri" panose="020F0502020204030204" pitchFamily="34" charset="0"/>
              </a:rPr>
              <a:t>Российская Федерация. </a:t>
            </a:r>
            <a:r>
              <a:rPr lang="en-US" altLang="en-US" sz="2800" b="1" dirty="0" err="1">
                <a:latin typeface="Calibri" panose="020F0502020204030204" pitchFamily="34" charset="0"/>
              </a:rPr>
              <a:t>Дальнейшие</a:t>
            </a:r>
            <a:r>
              <a:rPr lang="en-US" altLang="en-US" sz="2800" b="1" dirty="0">
                <a:latin typeface="Calibri" panose="020F0502020204030204" pitchFamily="34" charset="0"/>
              </a:rPr>
              <a:t> </a:t>
            </a:r>
            <a:r>
              <a:rPr lang="en-US" altLang="en-US" sz="2800" b="1" dirty="0" err="1">
                <a:latin typeface="Calibri" panose="020F0502020204030204" pitchFamily="34" charset="0"/>
              </a:rPr>
              <a:t>шаги</a:t>
            </a:r>
            <a:r>
              <a:rPr lang="ru-RU" altLang="en-US" sz="2800" b="1" dirty="0">
                <a:latin typeface="Calibri" panose="020F0502020204030204" pitchFamily="34" charset="0"/>
              </a:rPr>
              <a:t>.</a:t>
            </a:r>
            <a:endParaRPr lang="en-US" altLang="en-US" sz="2800" b="1" dirty="0">
              <a:latin typeface="Calibri" panose="020F0502020204030204" pitchFamily="34" charset="0"/>
            </a:endParaRPr>
          </a:p>
        </p:txBody>
      </p:sp>
      <p:pic>
        <p:nvPicPr>
          <p:cNvPr id="276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1618" t="51732" r="16045" b="23656"/>
          <a:stretch>
            <a:fillRect/>
          </a:stretch>
        </p:blipFill>
        <p:spPr bwMode="auto">
          <a:xfrm>
            <a:off x="0" y="1809750"/>
            <a:ext cx="9144000" cy="3633788"/>
          </a:xfrm>
          <a:prstGeom prst="rect">
            <a:avLst/>
          </a:prstGeom>
          <a:noFill/>
          <a:ln>
            <a:noFill/>
          </a:ln>
          <a:effectLst/>
          <a:extLst>
            <a:ext uri="{909E8E84-426E-40DD-AFC4-6F175D3DCCD1}">
              <a14:hiddenFill xmlns:a14="http://schemas.microsoft.com/office/drawing/2010/main" xmlns="">
                <a:blipFill dpi="0" rotWithShape="0">
                  <a:blip/>
                  <a:srcRect l="41618" t="51732" r="16045" b="23656"/>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7651" name="Rectangle 3"/>
          <p:cNvSpPr>
            <a:spLocks noChangeArrowheads="1"/>
          </p:cNvSpPr>
          <p:nvPr/>
        </p:nvSpPr>
        <p:spPr bwMode="auto">
          <a:xfrm>
            <a:off x="936625" y="2206625"/>
            <a:ext cx="7458075" cy="283368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284163" indent="-282575">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1pPr>
            <a:lvl2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2pPr>
            <a:lvl3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3pPr>
            <a:lvl4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4pPr>
            <a:lvl5pPr>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284163" algn="l"/>
                <a:tab pos="731838" algn="l"/>
                <a:tab pos="1181100" algn="l"/>
                <a:tab pos="1630363" algn="l"/>
                <a:tab pos="2079625" algn="l"/>
                <a:tab pos="2528888" algn="l"/>
                <a:tab pos="2978150" algn="l"/>
                <a:tab pos="3427413" algn="l"/>
                <a:tab pos="3876675" algn="l"/>
                <a:tab pos="4325938" algn="l"/>
                <a:tab pos="4775200" algn="l"/>
                <a:tab pos="5224463" algn="l"/>
                <a:tab pos="5673725" algn="l"/>
                <a:tab pos="6122988" algn="l"/>
                <a:tab pos="6572250" algn="l"/>
                <a:tab pos="7021513" algn="l"/>
                <a:tab pos="7470775" algn="l"/>
                <a:tab pos="7920038" algn="l"/>
                <a:tab pos="8369300" algn="l"/>
                <a:tab pos="8818563" algn="l"/>
                <a:tab pos="9267825"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SzPct val="45000"/>
              <a:buFont typeface="Wingdings" panose="05000000000000000000" pitchFamily="2" charset="2"/>
              <a:buChar char=""/>
            </a:pPr>
            <a:r>
              <a:rPr lang="ru-RU" altLang="en-US" b="1">
                <a:latin typeface="Calibri" panose="020F0502020204030204" pitchFamily="34" charset="0"/>
              </a:rPr>
              <a:t>Принять закон об ответственном обращении (регистрация владельческих животных, регулирование численности безнадзорных животных методом ОСВВ)</a:t>
            </a:r>
          </a:p>
          <a:p>
            <a:pPr hangingPunct="1">
              <a:lnSpc>
                <a:spcPct val="100000"/>
              </a:lnSpc>
              <a:buClrTx/>
              <a:buFontTx/>
              <a:buNone/>
            </a:pPr>
            <a:endParaRPr lang="ru-RU" altLang="en-US" b="1">
              <a:latin typeface="Calibri" panose="020F0502020204030204" pitchFamily="34" charset="0"/>
            </a:endParaRPr>
          </a:p>
          <a:p>
            <a:pPr hangingPunct="1">
              <a:lnSpc>
                <a:spcPct val="100000"/>
              </a:lnSpc>
              <a:buSzPct val="45000"/>
              <a:buFont typeface="Wingdings" panose="05000000000000000000" pitchFamily="2" charset="2"/>
              <a:buChar char=""/>
            </a:pPr>
            <a:r>
              <a:rPr lang="ru-RU" altLang="en-US" b="1">
                <a:latin typeface="Calibri" panose="020F0502020204030204" pitchFamily="34" charset="0"/>
              </a:rPr>
              <a:t>Внести изменения в ветеринарное законодательство (современные международные стандарты по борьбе с бешенством)</a:t>
            </a:r>
          </a:p>
          <a:p>
            <a:pPr hangingPunct="1">
              <a:lnSpc>
                <a:spcPct val="100000"/>
              </a:lnSpc>
              <a:buClrTx/>
              <a:buFontTx/>
              <a:buNone/>
            </a:pPr>
            <a:endParaRPr lang="ru-RU" altLang="en-US" b="1">
              <a:latin typeface="Calibri" panose="020F0502020204030204" pitchFamily="34" charset="0"/>
            </a:endParaRPr>
          </a:p>
          <a:p>
            <a:pPr hangingPunct="1">
              <a:lnSpc>
                <a:spcPct val="100000"/>
              </a:lnSpc>
              <a:buSzPct val="45000"/>
              <a:buFont typeface="Wingdings" panose="05000000000000000000" pitchFamily="2" charset="2"/>
              <a:buChar char=""/>
            </a:pPr>
            <a:r>
              <a:rPr lang="ru-RU" altLang="en-US" b="1">
                <a:latin typeface="Calibri" panose="020F0502020204030204" pitchFamily="34" charset="0"/>
              </a:rPr>
              <a:t>Ужесточить закон о жестоком обращении с животными (предотвращение уничтожения вакцинированных и стерилизованных особей живодерами, в том числе)</a:t>
            </a:r>
          </a:p>
        </p:txBody>
      </p:sp>
    </p:spTree>
    <p:extLst>
      <p:ext uri="{BB962C8B-B14F-4D97-AF65-F5344CB8AC3E}">
        <p14:creationId xmlns:p14="http://schemas.microsoft.com/office/powerpoint/2010/main" xmlns="" val="306683114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503238" y="585788"/>
            <a:ext cx="8229600" cy="8128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spcBef>
                <a:spcPts val="638"/>
              </a:spcBef>
              <a:spcAft>
                <a:spcPts val="1425"/>
              </a:spcAft>
              <a:buClrTx/>
              <a:buFontTx/>
              <a:buNone/>
            </a:pPr>
            <a:r>
              <a:rPr lang="de-DE" altLang="en-US" sz="3200" b="1">
                <a:latin typeface="Calibri" panose="020F0502020204030204" pitchFamily="34" charset="0"/>
              </a:rPr>
              <a:t>Спасибо за внимание!</a:t>
            </a:r>
          </a:p>
        </p:txBody>
      </p:sp>
      <p:pic>
        <p:nvPicPr>
          <p:cNvPr id="286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303463" y="1936750"/>
            <a:ext cx="4751387" cy="33909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28675" name="Rectangle 3"/>
          <p:cNvSpPr>
            <a:spLocks noChangeArrowheads="1"/>
          </p:cNvSpPr>
          <p:nvPr/>
        </p:nvSpPr>
        <p:spPr bwMode="auto">
          <a:xfrm>
            <a:off x="889000" y="5865813"/>
            <a:ext cx="7458075" cy="517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xmlns="" val="83195209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l="26013" t="48322" r="29610" b="16914"/>
          <a:stretch>
            <a:fillRect/>
          </a:stretch>
        </p:blipFill>
        <p:spPr bwMode="auto">
          <a:xfrm>
            <a:off x="0" y="1417638"/>
            <a:ext cx="9144000" cy="4025900"/>
          </a:xfrm>
          <a:prstGeom prst="rect">
            <a:avLst/>
          </a:prstGeom>
          <a:noFill/>
          <a:ln>
            <a:noFill/>
          </a:ln>
          <a:effectLst/>
          <a:extLst>
            <a:ext uri="{909E8E84-426E-40DD-AFC4-6F175D3DCCD1}">
              <a14:hiddenFill xmlns:a14="http://schemas.microsoft.com/office/drawing/2010/main" xmlns="">
                <a:blipFill dpi="0" rotWithShape="0">
                  <a:blip/>
                  <a:srcRect l="26013" t="48322" r="29610" b="16914"/>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9218" name="Rectangle 2"/>
          <p:cNvSpPr>
            <a:spLocks noGrp="1" noChangeArrowheads="1"/>
          </p:cNvSpPr>
          <p:nvPr>
            <p:ph type="title" idx="4294967295"/>
          </p:nvPr>
        </p:nvSpPr>
        <p:spPr>
          <a:xfrm>
            <a:off x="482600" y="369888"/>
            <a:ext cx="8229600" cy="1143000"/>
          </a:xfrm>
          <a:ln/>
        </p:spPr>
        <p:txBody>
          <a:bodyPr lIns="90000" tIns="45000" rIns="90000" bIns="45000" anchor="t"/>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a:t>Позиция Всемирной Организации Здравоохранения</a:t>
            </a:r>
          </a:p>
        </p:txBody>
      </p:sp>
      <p:sp>
        <p:nvSpPr>
          <p:cNvPr id="9219" name="Rectangle 3"/>
          <p:cNvSpPr>
            <a:spLocks noChangeArrowheads="1"/>
          </p:cNvSpPr>
          <p:nvPr/>
        </p:nvSpPr>
        <p:spPr bwMode="auto">
          <a:xfrm>
            <a:off x="2344738" y="1773238"/>
            <a:ext cx="6769100" cy="33829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i="1" dirty="0">
                <a:latin typeface="Calibri" panose="020F0502020204030204" pitchFamily="34" charset="0"/>
              </a:rPr>
              <a:t>«В то время как массовые кампании по вакцинации собак неоднократно доказывали свою эффективность в борьбе с бешенством собак, не существует никаких данных доказывающих, существенное влияние безвозвратного изъятия собак на численность собак или на распространение вируса бешенства. </a:t>
            </a:r>
          </a:p>
          <a:p>
            <a:pPr hangingPunct="1">
              <a:lnSpc>
                <a:spcPct val="100000"/>
              </a:lnSpc>
              <a:buClrTx/>
              <a:buFontTx/>
              <a:buNone/>
            </a:pPr>
            <a:r>
              <a:rPr lang="ru-RU" altLang="en-US" b="1" i="1" dirty="0">
                <a:latin typeface="Calibri" panose="020F0502020204030204" pitchFamily="34" charset="0"/>
              </a:rPr>
              <a:t>Массовое уничтожение собак не должно являться составной частью стратегии по борьбе с распространением бешенства собак, т.к.  массовое уничтожение собак не только не является эффективной мерой по борьбе с распространением вируса бешенства, но и может иметь контрпродуктивные последствия для программ вакцинации собак». </a:t>
            </a:r>
          </a:p>
        </p:txBody>
      </p:sp>
      <p:sp>
        <p:nvSpPr>
          <p:cNvPr id="9220" name="Rectangle 4"/>
          <p:cNvSpPr>
            <a:spLocks noChangeArrowheads="1"/>
          </p:cNvSpPr>
          <p:nvPr/>
        </p:nvSpPr>
        <p:spPr bwMode="auto">
          <a:xfrm>
            <a:off x="827088" y="5645150"/>
            <a:ext cx="7861300" cy="912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t>Экспертные Консультации Всемирной Организации Здравоохранения на тему контроля распространения вируса бешенства, 2013 г.,</a:t>
            </a:r>
          </a:p>
          <a:p>
            <a:pPr hangingPunct="1">
              <a:lnSpc>
                <a:spcPct val="100000"/>
              </a:lnSpc>
              <a:buClrTx/>
              <a:buFontTx/>
              <a:buNone/>
            </a:pPr>
            <a:r>
              <a:rPr lang="ru-RU" altLang="en-US"/>
              <a:t>Женева. </a:t>
            </a:r>
            <a:r>
              <a:rPr lang="ru-RU" altLang="en-US" u="sng">
                <a:hlinkClick r:id="rId4"/>
              </a:rPr>
              <a:t>WHO Expert Consultation on Rabies, WHO 2013, Geneva</a:t>
            </a:r>
          </a:p>
        </p:txBody>
      </p:sp>
    </p:spTree>
    <p:extLst>
      <p:ext uri="{BB962C8B-B14F-4D97-AF65-F5344CB8AC3E}">
        <p14:creationId xmlns:p14="http://schemas.microsoft.com/office/powerpoint/2010/main" xmlns="" val="127725080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 Box 1"/>
          <p:cNvSpPr txBox="1">
            <a:spLocks noChangeArrowheads="1"/>
          </p:cNvSpPr>
          <p:nvPr/>
        </p:nvSpPr>
        <p:spPr bwMode="auto">
          <a:xfrm>
            <a:off x="241300" y="287338"/>
            <a:ext cx="86868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800" b="1">
                <a:latin typeface="Calibri" panose="020F0502020204030204" pitchFamily="34" charset="0"/>
              </a:rPr>
              <a:t>Прямые методы контроля безнадзорных собак</a:t>
            </a:r>
          </a:p>
        </p:txBody>
      </p:sp>
      <p:sp>
        <p:nvSpPr>
          <p:cNvPr id="10242" name="Freeform 2"/>
          <p:cNvSpPr>
            <a:spLocks noChangeArrowheads="1"/>
          </p:cNvSpPr>
          <p:nvPr/>
        </p:nvSpPr>
        <p:spPr bwMode="auto">
          <a:xfrm>
            <a:off x="744538" y="3203575"/>
            <a:ext cx="3359150" cy="639763"/>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b="1">
                <a:latin typeface="Calibri" panose="020F0502020204030204" pitchFamily="34" charset="0"/>
              </a:rPr>
              <a:t>МАССОВОЕ БЕЗВОЗВРАТНОЕ ИЗЪЯТИЕ (МБИ)</a:t>
            </a:r>
          </a:p>
        </p:txBody>
      </p:sp>
      <p:sp>
        <p:nvSpPr>
          <p:cNvPr id="10243" name="Freeform 3"/>
          <p:cNvSpPr>
            <a:spLocks noChangeArrowheads="1"/>
          </p:cNvSpPr>
          <p:nvPr/>
        </p:nvSpPr>
        <p:spPr bwMode="auto">
          <a:xfrm>
            <a:off x="663575" y="1033463"/>
            <a:ext cx="3440113" cy="63976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a:latin typeface="Calibri" panose="020F0502020204030204" pitchFamily="34" charset="0"/>
              </a:rPr>
              <a:t>Уничтожение в среде обитания (любой вид уничтожния)</a:t>
            </a:r>
          </a:p>
        </p:txBody>
      </p:sp>
      <p:sp>
        <p:nvSpPr>
          <p:cNvPr id="10244" name="Freeform 4"/>
          <p:cNvSpPr>
            <a:spLocks noChangeArrowheads="1"/>
          </p:cNvSpPr>
          <p:nvPr/>
        </p:nvSpPr>
        <p:spPr bwMode="auto">
          <a:xfrm>
            <a:off x="515938" y="1754188"/>
            <a:ext cx="3587750" cy="63976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a:latin typeface="Calibri" panose="020F0502020204030204" pitchFamily="34" charset="0"/>
              </a:rPr>
              <a:t>Отлов и уничтожение в приюте (после любого срока передержки)</a:t>
            </a:r>
          </a:p>
        </p:txBody>
      </p:sp>
      <p:sp>
        <p:nvSpPr>
          <p:cNvPr id="10245" name="Freeform 5"/>
          <p:cNvSpPr>
            <a:spLocks noChangeArrowheads="1"/>
          </p:cNvSpPr>
          <p:nvPr/>
        </p:nvSpPr>
        <p:spPr bwMode="auto">
          <a:xfrm>
            <a:off x="565150" y="2474913"/>
            <a:ext cx="3538538" cy="63976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a:latin typeface="Calibri" panose="020F0502020204030204" pitchFamily="34" charset="0"/>
              </a:rPr>
              <a:t>Отлов и пожизненное содержание в приюте</a:t>
            </a:r>
          </a:p>
        </p:txBody>
      </p:sp>
      <p:sp>
        <p:nvSpPr>
          <p:cNvPr id="10246" name="Freeform 6"/>
          <p:cNvSpPr>
            <a:spLocks noChangeArrowheads="1"/>
          </p:cNvSpPr>
          <p:nvPr/>
        </p:nvSpPr>
        <p:spPr bwMode="auto">
          <a:xfrm>
            <a:off x="4837113" y="5427663"/>
            <a:ext cx="3843337" cy="63976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Возврат неагрессивных животных в среду обитания</a:t>
            </a:r>
          </a:p>
        </p:txBody>
      </p:sp>
      <p:sp>
        <p:nvSpPr>
          <p:cNvPr id="10247" name="Freeform 7"/>
          <p:cNvSpPr>
            <a:spLocks noChangeArrowheads="1"/>
          </p:cNvSpPr>
          <p:nvPr/>
        </p:nvSpPr>
        <p:spPr bwMode="auto">
          <a:xfrm>
            <a:off x="4837113" y="3581400"/>
            <a:ext cx="3708400" cy="639763"/>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ОТЛОВ-СТЕРИЛИЗАЦИЯ-</a:t>
            </a:r>
          </a:p>
          <a:p>
            <a:pPr hangingPunct="1">
              <a:lnSpc>
                <a:spcPct val="100000"/>
              </a:lnSpc>
              <a:buClrTx/>
              <a:buFontTx/>
              <a:buNone/>
            </a:pPr>
            <a:r>
              <a:rPr lang="ru-RU" altLang="en-US" b="1">
                <a:latin typeface="Calibri" panose="020F0502020204030204" pitchFamily="34" charset="0"/>
              </a:rPr>
              <a:t>ВАКЦИНАЦИЯ-ВОЗВРАТ (ОСВВ)</a:t>
            </a:r>
          </a:p>
        </p:txBody>
      </p:sp>
      <p:sp>
        <p:nvSpPr>
          <p:cNvPr id="10248" name="Rectangle 8"/>
          <p:cNvSpPr>
            <a:spLocks noChangeArrowheads="1"/>
          </p:cNvSpPr>
          <p:nvPr/>
        </p:nvSpPr>
        <p:spPr bwMode="auto">
          <a:xfrm>
            <a:off x="4837113" y="6118225"/>
            <a:ext cx="4278312" cy="7715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Выборочное безвозвратное изъятие </a:t>
            </a:r>
            <a:br>
              <a:rPr lang="ru-RU" altLang="en-US">
                <a:latin typeface="Calibri" panose="020F0502020204030204" pitchFamily="34" charset="0"/>
              </a:rPr>
            </a:br>
            <a:r>
              <a:rPr lang="ru-RU" altLang="en-US">
                <a:latin typeface="Calibri" panose="020F0502020204030204" pitchFamily="34" charset="0"/>
              </a:rPr>
              <a:t>агрессивных животных</a:t>
            </a:r>
          </a:p>
        </p:txBody>
      </p:sp>
      <p:sp>
        <p:nvSpPr>
          <p:cNvPr id="10249" name="Freeform 9"/>
          <p:cNvSpPr>
            <a:spLocks noChangeArrowheads="1"/>
          </p:cNvSpPr>
          <p:nvPr/>
        </p:nvSpPr>
        <p:spPr bwMode="auto">
          <a:xfrm>
            <a:off x="4837113" y="4776788"/>
            <a:ext cx="3843337" cy="63976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Стерилизация-Вакцинация-Мечение /бирка,  чип/</a:t>
            </a:r>
          </a:p>
        </p:txBody>
      </p:sp>
      <p:sp>
        <p:nvSpPr>
          <p:cNvPr id="10250" name="Freeform 10"/>
          <p:cNvSpPr>
            <a:spLocks noChangeArrowheads="1"/>
          </p:cNvSpPr>
          <p:nvPr/>
        </p:nvSpPr>
        <p:spPr bwMode="auto">
          <a:xfrm>
            <a:off x="4837113" y="4351338"/>
            <a:ext cx="3843337" cy="365125"/>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Отлов  животных</a:t>
            </a:r>
          </a:p>
        </p:txBody>
      </p:sp>
      <p:sp>
        <p:nvSpPr>
          <p:cNvPr id="10251" name="Line 11"/>
          <p:cNvSpPr>
            <a:spLocks noChangeShapeType="1"/>
          </p:cNvSpPr>
          <p:nvPr/>
        </p:nvSpPr>
        <p:spPr bwMode="auto">
          <a:xfrm flipH="1" flipV="1">
            <a:off x="4460875" y="1350963"/>
            <a:ext cx="33338" cy="5310187"/>
          </a:xfrm>
          <a:prstGeom prst="line">
            <a:avLst/>
          </a:prstGeom>
          <a:noFill/>
          <a:ln w="38160" cap="flat">
            <a:solidFill>
              <a:srgbClr val="F7964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0252" name="Oval 12"/>
          <p:cNvSpPr>
            <a:spLocks noChangeArrowheads="1"/>
          </p:cNvSpPr>
          <p:nvPr/>
        </p:nvSpPr>
        <p:spPr bwMode="auto">
          <a:xfrm>
            <a:off x="4294188" y="3298825"/>
            <a:ext cx="400050" cy="360363"/>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53" name="Oval 13"/>
          <p:cNvSpPr>
            <a:spLocks noChangeArrowheads="1"/>
          </p:cNvSpPr>
          <p:nvPr/>
        </p:nvSpPr>
        <p:spPr bwMode="auto">
          <a:xfrm>
            <a:off x="4386263" y="5686425"/>
            <a:ext cx="233362" cy="215900"/>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54" name="Oval 14"/>
          <p:cNvSpPr>
            <a:spLocks noChangeArrowheads="1"/>
          </p:cNvSpPr>
          <p:nvPr/>
        </p:nvSpPr>
        <p:spPr bwMode="auto">
          <a:xfrm>
            <a:off x="4375150" y="6442075"/>
            <a:ext cx="233363" cy="215900"/>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55" name="Oval 15"/>
          <p:cNvSpPr>
            <a:spLocks noChangeArrowheads="1"/>
          </p:cNvSpPr>
          <p:nvPr/>
        </p:nvSpPr>
        <p:spPr bwMode="auto">
          <a:xfrm rot="20040000">
            <a:off x="4360863" y="1320800"/>
            <a:ext cx="233362"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56" name="Oval 16"/>
          <p:cNvSpPr>
            <a:spLocks noChangeArrowheads="1"/>
          </p:cNvSpPr>
          <p:nvPr/>
        </p:nvSpPr>
        <p:spPr bwMode="auto">
          <a:xfrm rot="20040000">
            <a:off x="4349750" y="1914525"/>
            <a:ext cx="233363"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57" name="Oval 17"/>
          <p:cNvSpPr>
            <a:spLocks noChangeArrowheads="1"/>
          </p:cNvSpPr>
          <p:nvPr/>
        </p:nvSpPr>
        <p:spPr bwMode="auto">
          <a:xfrm rot="20040000">
            <a:off x="4349750" y="2601913"/>
            <a:ext cx="233363"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58" name="Oval 18"/>
          <p:cNvSpPr>
            <a:spLocks noChangeArrowheads="1"/>
          </p:cNvSpPr>
          <p:nvPr/>
        </p:nvSpPr>
        <p:spPr bwMode="auto">
          <a:xfrm>
            <a:off x="4375150" y="5002213"/>
            <a:ext cx="233363" cy="215900"/>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59" name="Oval 19"/>
          <p:cNvSpPr>
            <a:spLocks noChangeArrowheads="1"/>
          </p:cNvSpPr>
          <p:nvPr/>
        </p:nvSpPr>
        <p:spPr bwMode="auto">
          <a:xfrm>
            <a:off x="4294188" y="3802063"/>
            <a:ext cx="400050" cy="360362"/>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0260" name="Oval 20"/>
          <p:cNvSpPr>
            <a:spLocks noChangeArrowheads="1"/>
          </p:cNvSpPr>
          <p:nvPr/>
        </p:nvSpPr>
        <p:spPr bwMode="auto">
          <a:xfrm rot="20040000">
            <a:off x="4373563" y="4464050"/>
            <a:ext cx="233362"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3034156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215900" y="225425"/>
            <a:ext cx="86868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800" b="1">
                <a:latin typeface="Calibri" panose="020F0502020204030204" pitchFamily="34" charset="0"/>
              </a:rPr>
              <a:t>Непрямые методы контроля безнадзорных собак</a:t>
            </a:r>
          </a:p>
        </p:txBody>
      </p:sp>
      <p:sp>
        <p:nvSpPr>
          <p:cNvPr id="11266" name="Freeform 2"/>
          <p:cNvSpPr>
            <a:spLocks noChangeArrowheads="1"/>
          </p:cNvSpPr>
          <p:nvPr/>
        </p:nvSpPr>
        <p:spPr bwMode="auto">
          <a:xfrm>
            <a:off x="1152525" y="2952750"/>
            <a:ext cx="3311525" cy="760413"/>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sz="2200" b="1">
                <a:latin typeface="Calibri" panose="020F0502020204030204" pitchFamily="34" charset="0"/>
              </a:rPr>
              <a:t>Контроль содержания домашних собак</a:t>
            </a:r>
          </a:p>
        </p:txBody>
      </p:sp>
      <p:sp>
        <p:nvSpPr>
          <p:cNvPr id="11267" name="Freeform 3"/>
          <p:cNvSpPr>
            <a:spLocks noChangeArrowheads="1"/>
          </p:cNvSpPr>
          <p:nvPr/>
        </p:nvSpPr>
        <p:spPr bwMode="auto">
          <a:xfrm>
            <a:off x="5102225" y="3462338"/>
            <a:ext cx="3392488" cy="42545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sz="2200" b="1">
                <a:latin typeface="Calibri" panose="020F0502020204030204" pitchFamily="34" charset="0"/>
              </a:rPr>
              <a:t>Контроль среды обитания</a:t>
            </a:r>
          </a:p>
        </p:txBody>
      </p:sp>
      <p:sp>
        <p:nvSpPr>
          <p:cNvPr id="11268" name="Freeform 4"/>
          <p:cNvSpPr>
            <a:spLocks noChangeArrowheads="1"/>
          </p:cNvSpPr>
          <p:nvPr/>
        </p:nvSpPr>
        <p:spPr bwMode="auto">
          <a:xfrm>
            <a:off x="5051425" y="3968750"/>
            <a:ext cx="3440113" cy="639763"/>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100% сбор пищевых отходов и их утилизация (сжигание)</a:t>
            </a:r>
          </a:p>
        </p:txBody>
      </p:sp>
      <p:sp>
        <p:nvSpPr>
          <p:cNvPr id="11269" name="Freeform 5"/>
          <p:cNvSpPr>
            <a:spLocks noChangeArrowheads="1"/>
          </p:cNvSpPr>
          <p:nvPr/>
        </p:nvSpPr>
        <p:spPr bwMode="auto">
          <a:xfrm>
            <a:off x="5059363" y="4608513"/>
            <a:ext cx="3432175" cy="9128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Полная ликвидация свалок и открытых помоек с пищевыми отходами</a:t>
            </a:r>
          </a:p>
        </p:txBody>
      </p:sp>
      <p:sp>
        <p:nvSpPr>
          <p:cNvPr id="11270" name="Freeform 6"/>
          <p:cNvSpPr>
            <a:spLocks noChangeArrowheads="1"/>
          </p:cNvSpPr>
          <p:nvPr/>
        </p:nvSpPr>
        <p:spPr bwMode="auto">
          <a:xfrm>
            <a:off x="5059363" y="5521325"/>
            <a:ext cx="3538537" cy="912813"/>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a:latin typeface="Calibri" panose="020F0502020204030204" pitchFamily="34" charset="0"/>
              </a:rPr>
              <a:t>Изменение типа застройки и архитектурного облика (модернизация)</a:t>
            </a:r>
          </a:p>
        </p:txBody>
      </p:sp>
      <p:sp>
        <p:nvSpPr>
          <p:cNvPr id="11271" name="Freeform 7"/>
          <p:cNvSpPr>
            <a:spLocks noChangeArrowheads="1"/>
          </p:cNvSpPr>
          <p:nvPr/>
        </p:nvSpPr>
        <p:spPr bwMode="auto">
          <a:xfrm>
            <a:off x="1476375" y="2657475"/>
            <a:ext cx="2987675" cy="365125"/>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a:latin typeface="Calibri" panose="020F0502020204030204" pitchFamily="34" charset="0"/>
              </a:rPr>
              <a:t>Обязательная регистрация</a:t>
            </a:r>
          </a:p>
        </p:txBody>
      </p:sp>
      <p:sp>
        <p:nvSpPr>
          <p:cNvPr id="11272" name="Freeform 8"/>
          <p:cNvSpPr>
            <a:spLocks noChangeArrowheads="1"/>
          </p:cNvSpPr>
          <p:nvPr/>
        </p:nvSpPr>
        <p:spPr bwMode="auto">
          <a:xfrm>
            <a:off x="-107950" y="1979613"/>
            <a:ext cx="4572000" cy="63976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a:latin typeface="Calibri" panose="020F0502020204030204" pitchFamily="34" charset="0"/>
              </a:rPr>
              <a:t>Налог на разведение или лицензирование разведения</a:t>
            </a:r>
          </a:p>
        </p:txBody>
      </p:sp>
      <p:sp>
        <p:nvSpPr>
          <p:cNvPr id="11273" name="Freeform 9"/>
          <p:cNvSpPr>
            <a:spLocks noChangeArrowheads="1"/>
          </p:cNvSpPr>
          <p:nvPr/>
        </p:nvSpPr>
        <p:spPr bwMode="auto">
          <a:xfrm>
            <a:off x="-100013" y="1157288"/>
            <a:ext cx="4572001" cy="912812"/>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marL="45720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1pPr>
            <a:lvl2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2pPr>
            <a:lvl3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3pPr>
            <a:lvl4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4pPr>
            <a:lvl5pPr>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457200" algn="l"/>
                <a:tab pos="904875" algn="l"/>
                <a:tab pos="1354138" algn="l"/>
                <a:tab pos="1803400" algn="l"/>
                <a:tab pos="2252663" algn="l"/>
                <a:tab pos="2701925" algn="l"/>
                <a:tab pos="3151188" algn="l"/>
                <a:tab pos="3600450" algn="l"/>
                <a:tab pos="4049713" algn="l"/>
                <a:tab pos="4498975" algn="l"/>
                <a:tab pos="4948238" algn="l"/>
                <a:tab pos="5397500" algn="l"/>
                <a:tab pos="5846763" algn="l"/>
                <a:tab pos="6296025" algn="l"/>
                <a:tab pos="6745288" algn="l"/>
                <a:tab pos="7194550" algn="l"/>
                <a:tab pos="7643813" algn="l"/>
                <a:tab pos="8093075" algn="l"/>
                <a:tab pos="8542338" algn="l"/>
                <a:tab pos="8991600" algn="l"/>
                <a:tab pos="94408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a:latin typeface="Calibri" panose="020F0502020204030204" pitchFamily="34" charset="0"/>
              </a:rPr>
              <a:t>Налог на содержание, лицензирование содержания или страхование</a:t>
            </a:r>
          </a:p>
          <a:p>
            <a:pPr algn="r" hangingPunct="1">
              <a:lnSpc>
                <a:spcPct val="100000"/>
              </a:lnSpc>
              <a:buClrTx/>
              <a:buFontTx/>
              <a:buNone/>
            </a:pPr>
            <a:r>
              <a:rPr lang="ru-RU" altLang="en-US">
                <a:latin typeface="Calibri" panose="020F0502020204030204" pitchFamily="34" charset="0"/>
              </a:rPr>
              <a:t>(по типу ОСАГО)</a:t>
            </a:r>
          </a:p>
        </p:txBody>
      </p:sp>
      <p:sp>
        <p:nvSpPr>
          <p:cNvPr id="11274" name="Freeform 10"/>
          <p:cNvSpPr>
            <a:spLocks noChangeArrowheads="1"/>
          </p:cNvSpPr>
          <p:nvPr/>
        </p:nvSpPr>
        <p:spPr bwMode="auto">
          <a:xfrm>
            <a:off x="-252413" y="790575"/>
            <a:ext cx="4722813" cy="365125"/>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r" hangingPunct="1">
              <a:lnSpc>
                <a:spcPct val="100000"/>
              </a:lnSpc>
              <a:buClrTx/>
              <a:buFontTx/>
              <a:buNone/>
            </a:pPr>
            <a:r>
              <a:rPr lang="ru-RU" altLang="en-US">
                <a:latin typeface="Calibri" panose="020F0502020204030204" pitchFamily="34" charset="0"/>
              </a:rPr>
              <a:t>Штраф за сброс собак на улицу/самовыгул</a:t>
            </a:r>
          </a:p>
        </p:txBody>
      </p:sp>
      <p:sp>
        <p:nvSpPr>
          <p:cNvPr id="11275" name="Line 11"/>
          <p:cNvSpPr>
            <a:spLocks noChangeShapeType="1"/>
          </p:cNvSpPr>
          <p:nvPr/>
        </p:nvSpPr>
        <p:spPr bwMode="auto">
          <a:xfrm flipH="1" flipV="1">
            <a:off x="4795838" y="857250"/>
            <a:ext cx="20637" cy="5576888"/>
          </a:xfrm>
          <a:prstGeom prst="line">
            <a:avLst/>
          </a:prstGeom>
          <a:noFill/>
          <a:ln w="38160" cap="flat">
            <a:solidFill>
              <a:srgbClr val="F79646"/>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a:lstStyle/>
          <a:p>
            <a:endParaRPr lang="en-US"/>
          </a:p>
        </p:txBody>
      </p:sp>
      <p:sp>
        <p:nvSpPr>
          <p:cNvPr id="11276" name="Oval 12"/>
          <p:cNvSpPr>
            <a:spLocks noChangeArrowheads="1"/>
          </p:cNvSpPr>
          <p:nvPr/>
        </p:nvSpPr>
        <p:spPr bwMode="auto">
          <a:xfrm>
            <a:off x="4613275" y="3095625"/>
            <a:ext cx="400050" cy="360363"/>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77" name="Oval 13"/>
          <p:cNvSpPr>
            <a:spLocks noChangeArrowheads="1"/>
          </p:cNvSpPr>
          <p:nvPr/>
        </p:nvSpPr>
        <p:spPr bwMode="auto">
          <a:xfrm>
            <a:off x="4679950" y="5184775"/>
            <a:ext cx="233363" cy="215900"/>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78" name="Oval 14"/>
          <p:cNvSpPr>
            <a:spLocks noChangeArrowheads="1"/>
          </p:cNvSpPr>
          <p:nvPr/>
        </p:nvSpPr>
        <p:spPr bwMode="auto">
          <a:xfrm>
            <a:off x="4697413" y="6215063"/>
            <a:ext cx="233362" cy="215900"/>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79" name="Oval 15"/>
          <p:cNvSpPr>
            <a:spLocks noChangeArrowheads="1"/>
          </p:cNvSpPr>
          <p:nvPr/>
        </p:nvSpPr>
        <p:spPr bwMode="auto">
          <a:xfrm rot="20040000">
            <a:off x="4695825" y="1409700"/>
            <a:ext cx="233363"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80" name="Oval 16"/>
          <p:cNvSpPr>
            <a:spLocks noChangeArrowheads="1"/>
          </p:cNvSpPr>
          <p:nvPr/>
        </p:nvSpPr>
        <p:spPr bwMode="auto">
          <a:xfrm rot="20040000">
            <a:off x="4695825" y="2051050"/>
            <a:ext cx="233363"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81" name="Oval 17"/>
          <p:cNvSpPr>
            <a:spLocks noChangeArrowheads="1"/>
          </p:cNvSpPr>
          <p:nvPr/>
        </p:nvSpPr>
        <p:spPr bwMode="auto">
          <a:xfrm rot="20040000">
            <a:off x="4695825" y="2671763"/>
            <a:ext cx="233363"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82" name="Oval 18"/>
          <p:cNvSpPr>
            <a:spLocks noChangeArrowheads="1"/>
          </p:cNvSpPr>
          <p:nvPr/>
        </p:nvSpPr>
        <p:spPr bwMode="auto">
          <a:xfrm>
            <a:off x="4679950" y="4392613"/>
            <a:ext cx="233363" cy="215900"/>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83" name="Oval 19"/>
          <p:cNvSpPr>
            <a:spLocks noChangeArrowheads="1"/>
          </p:cNvSpPr>
          <p:nvPr/>
        </p:nvSpPr>
        <p:spPr bwMode="auto">
          <a:xfrm>
            <a:off x="4613275" y="3609975"/>
            <a:ext cx="400050" cy="360363"/>
          </a:xfrm>
          <a:prstGeom prst="ellipse">
            <a:avLst/>
          </a:prstGeom>
          <a:gradFill rotWithShape="0">
            <a:gsLst>
              <a:gs pos="0">
                <a:srgbClr val="FF9135"/>
              </a:gs>
              <a:gs pos="100000">
                <a:srgbClr val="CC6D20"/>
              </a:gs>
            </a:gsLst>
            <a:lin ang="5400000"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1284" name="Oval 20"/>
          <p:cNvSpPr>
            <a:spLocks noChangeArrowheads="1"/>
          </p:cNvSpPr>
          <p:nvPr/>
        </p:nvSpPr>
        <p:spPr bwMode="auto">
          <a:xfrm rot="20040000">
            <a:off x="4694238" y="879475"/>
            <a:ext cx="233362" cy="215900"/>
          </a:xfrm>
          <a:prstGeom prst="ellipse">
            <a:avLst/>
          </a:prstGeom>
          <a:gradFill rotWithShape="0">
            <a:gsLst>
              <a:gs pos="0">
                <a:srgbClr val="FF9135"/>
              </a:gs>
              <a:gs pos="100000">
                <a:srgbClr val="CC6D20"/>
              </a:gs>
            </a:gsLst>
            <a:lin ang="6947999" scaled="1"/>
          </a:gra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xmlns="" val="262175223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AutoShape 1"/>
          <p:cNvSpPr>
            <a:spLocks noChangeArrowheads="1"/>
          </p:cNvSpPr>
          <p:nvPr/>
        </p:nvSpPr>
        <p:spPr bwMode="auto">
          <a:xfrm>
            <a:off x="5616575" y="5708650"/>
            <a:ext cx="2663825" cy="990600"/>
          </a:xfrm>
          <a:prstGeom prst="roundRect">
            <a:avLst>
              <a:gd name="adj" fmla="val 16667"/>
            </a:avLst>
          </a:prstGeom>
          <a:solidFill>
            <a:srgbClr val="FFBE78"/>
          </a:solidFill>
          <a:ln w="25560" cap="flat">
            <a:solidFill>
              <a:srgbClr val="FFBE78"/>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2290" name="AutoShape 2"/>
          <p:cNvSpPr>
            <a:spLocks noChangeArrowheads="1"/>
          </p:cNvSpPr>
          <p:nvPr/>
        </p:nvSpPr>
        <p:spPr bwMode="auto">
          <a:xfrm>
            <a:off x="5589588" y="4764088"/>
            <a:ext cx="2663825" cy="536575"/>
          </a:xfrm>
          <a:prstGeom prst="roundRect">
            <a:avLst>
              <a:gd name="adj" fmla="val 16667"/>
            </a:avLst>
          </a:prstGeom>
          <a:solidFill>
            <a:srgbClr val="FFBE78"/>
          </a:solidFill>
          <a:ln w="25560" cap="flat">
            <a:solidFill>
              <a:srgbClr val="FFBE78"/>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2291" name="AutoShape 3"/>
          <p:cNvSpPr>
            <a:spLocks noChangeArrowheads="1"/>
          </p:cNvSpPr>
          <p:nvPr/>
        </p:nvSpPr>
        <p:spPr bwMode="auto">
          <a:xfrm>
            <a:off x="5616575" y="3446463"/>
            <a:ext cx="2663825" cy="990600"/>
          </a:xfrm>
          <a:prstGeom prst="roundRect">
            <a:avLst>
              <a:gd name="adj" fmla="val 16667"/>
            </a:avLst>
          </a:prstGeom>
          <a:solidFill>
            <a:srgbClr val="FFBE78"/>
          </a:solidFill>
          <a:ln w="25560" cap="flat">
            <a:solidFill>
              <a:srgbClr val="FFBE78"/>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2292" name="Rectangle 4"/>
          <p:cNvSpPr>
            <a:spLocks noGrp="1" noChangeArrowheads="1"/>
          </p:cNvSpPr>
          <p:nvPr>
            <p:ph type="title" idx="4294967295"/>
          </p:nvPr>
        </p:nvSpPr>
        <p:spPr>
          <a:xfrm>
            <a:off x="457200" y="274638"/>
            <a:ext cx="8229600" cy="1143000"/>
          </a:xfrm>
          <a:ln/>
        </p:spPr>
        <p:txBody>
          <a:bodyPr lIns="90000" tIns="45000" rIns="90000" bIns="45000" anchor="t"/>
          <a:lstStyle/>
          <a:p>
            <a:pPr algn="ctr">
              <a:lnSpc>
                <a:spcPct val="100000"/>
              </a:lnSpc>
              <a:buClrTx/>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pPr>
            <a:r>
              <a:rPr lang="en-US" altLang="en-US" sz="2800" b="1"/>
              <a:t>Емкость среды обитания </a:t>
            </a:r>
            <a:br>
              <a:rPr lang="en-US" altLang="en-US" sz="2800" b="1"/>
            </a:br>
            <a:r>
              <a:rPr lang="en-US" altLang="en-US" sz="2800" b="1"/>
              <a:t>и колебания численности безнадзорных собак</a:t>
            </a:r>
          </a:p>
        </p:txBody>
      </p:sp>
      <p:pic>
        <p:nvPicPr>
          <p:cNvPr id="12293" name="Picture 5"/>
          <p:cNvPicPr>
            <a:picLocks noChangeAspect="1" noChangeArrowheads="1"/>
          </p:cNvPicPr>
          <p:nvPr/>
        </p:nvPicPr>
        <p:blipFill>
          <a:blip r:embed="rId3" cstate="print">
            <a:extLst>
              <a:ext uri="{28A0092B-C50C-407E-A947-70E740481C1C}">
                <a14:useLocalDpi xmlns:a14="http://schemas.microsoft.com/office/drawing/2010/main" xmlns="" val="0"/>
              </a:ext>
            </a:extLst>
          </a:blip>
          <a:srcRect l="4987" t="20863" r="53241" b="20534"/>
          <a:stretch>
            <a:fillRect/>
          </a:stretch>
        </p:blipFill>
        <p:spPr bwMode="auto">
          <a:xfrm>
            <a:off x="360363" y="1608138"/>
            <a:ext cx="4833937" cy="5087937"/>
          </a:xfrm>
          <a:prstGeom prst="rect">
            <a:avLst/>
          </a:prstGeom>
          <a:noFill/>
          <a:ln>
            <a:noFill/>
          </a:ln>
          <a:effectLst/>
          <a:extLst>
            <a:ext uri="{909E8E84-426E-40DD-AFC4-6F175D3DCCD1}">
              <a14:hiddenFill xmlns:a14="http://schemas.microsoft.com/office/drawing/2010/main" xmlns="">
                <a:blipFill dpi="0" rotWithShape="0">
                  <a:blip/>
                  <a:srcRect l="4987" t="20863" r="53241" b="20534"/>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2294" name="Rectangle 6"/>
          <p:cNvSpPr>
            <a:spLocks noChangeArrowheads="1"/>
          </p:cNvSpPr>
          <p:nvPr/>
        </p:nvSpPr>
        <p:spPr bwMode="auto">
          <a:xfrm>
            <a:off x="5556250" y="1579563"/>
            <a:ext cx="2784475" cy="17367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Tx/>
              <a:buFontTx/>
              <a:buNone/>
            </a:pPr>
            <a:r>
              <a:rPr lang="ru-RU" altLang="en-US" b="1">
                <a:latin typeface="Calibri" panose="020F0502020204030204" pitchFamily="34" charset="0"/>
              </a:rPr>
              <a:t>Емкость среды обитания: </a:t>
            </a:r>
            <a:r>
              <a:rPr lang="ru-RU" altLang="en-US">
                <a:latin typeface="Calibri" panose="020F0502020204030204" pitchFamily="34" charset="0"/>
              </a:rPr>
              <a:t>максимальное количество животных, которых среда может поддерживать и обеспечивать укрытием,  пищей и водой.</a:t>
            </a:r>
          </a:p>
        </p:txBody>
      </p:sp>
      <p:sp>
        <p:nvSpPr>
          <p:cNvPr id="12295" name="Rectangle 7"/>
          <p:cNvSpPr>
            <a:spLocks noChangeArrowheads="1"/>
          </p:cNvSpPr>
          <p:nvPr/>
        </p:nvSpPr>
        <p:spPr bwMode="auto">
          <a:xfrm>
            <a:off x="5668963" y="3498850"/>
            <a:ext cx="2473325" cy="912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b="1">
                <a:latin typeface="Calibri" panose="020F0502020204030204" pitchFamily="34" charset="0"/>
              </a:rPr>
              <a:t>резкое уменьшение количества взрослых животных </a:t>
            </a:r>
          </a:p>
        </p:txBody>
      </p:sp>
      <p:sp>
        <p:nvSpPr>
          <p:cNvPr id="12296" name="Rectangle 8"/>
          <p:cNvSpPr>
            <a:spLocks noChangeArrowheads="1"/>
          </p:cNvSpPr>
          <p:nvPr/>
        </p:nvSpPr>
        <p:spPr bwMode="auto">
          <a:xfrm>
            <a:off x="5597525" y="4829175"/>
            <a:ext cx="2668588" cy="36512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b="1">
                <a:latin typeface="Calibri" panose="020F0502020204030204" pitchFamily="34" charset="0"/>
              </a:rPr>
              <a:t>демографический взрыв</a:t>
            </a:r>
          </a:p>
        </p:txBody>
      </p:sp>
      <p:sp>
        <p:nvSpPr>
          <p:cNvPr id="12297" name="Rectangle 9"/>
          <p:cNvSpPr>
            <a:spLocks noChangeArrowheads="1"/>
          </p:cNvSpPr>
          <p:nvPr/>
        </p:nvSpPr>
        <p:spPr bwMode="auto">
          <a:xfrm>
            <a:off x="5645150" y="5775325"/>
            <a:ext cx="2635250" cy="912813"/>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b="1">
                <a:latin typeface="Calibri" panose="020F0502020204030204" pitchFamily="34" charset="0"/>
              </a:rPr>
              <a:t>восстановление численности до емкости среды</a:t>
            </a:r>
          </a:p>
        </p:txBody>
      </p:sp>
      <p:sp>
        <p:nvSpPr>
          <p:cNvPr id="12298" name="AutoShape 10"/>
          <p:cNvSpPr>
            <a:spLocks noChangeArrowheads="1"/>
          </p:cNvSpPr>
          <p:nvPr/>
        </p:nvSpPr>
        <p:spPr bwMode="auto">
          <a:xfrm>
            <a:off x="6762750" y="4508500"/>
            <a:ext cx="287338" cy="182563"/>
          </a:xfrm>
          <a:prstGeom prst="downArrow">
            <a:avLst>
              <a:gd name="adj1" fmla="val 50000"/>
              <a:gd name="adj2" fmla="val 25000"/>
            </a:avLst>
          </a:prstGeom>
          <a:solidFill>
            <a:srgbClr val="EAE3C8"/>
          </a:solidFill>
          <a:ln w="25560" cap="flat">
            <a:solidFill>
              <a:srgbClr val="EAE3C8"/>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2299" name="AutoShape 11"/>
          <p:cNvSpPr>
            <a:spLocks noChangeArrowheads="1"/>
          </p:cNvSpPr>
          <p:nvPr/>
        </p:nvSpPr>
        <p:spPr bwMode="auto">
          <a:xfrm>
            <a:off x="6777038" y="5399088"/>
            <a:ext cx="287337" cy="182562"/>
          </a:xfrm>
          <a:prstGeom prst="downArrow">
            <a:avLst>
              <a:gd name="adj1" fmla="val 50000"/>
              <a:gd name="adj2" fmla="val 25000"/>
            </a:avLst>
          </a:prstGeom>
          <a:solidFill>
            <a:srgbClr val="EAE3C8"/>
          </a:solidFill>
          <a:ln w="25560" cap="flat">
            <a:solidFill>
              <a:srgbClr val="EAE3C8"/>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
        <p:nvSpPr>
          <p:cNvPr id="12300" name="AutoShape 12"/>
          <p:cNvSpPr>
            <a:spLocks noChangeArrowheads="1"/>
          </p:cNvSpPr>
          <p:nvPr/>
        </p:nvSpPr>
        <p:spPr bwMode="auto">
          <a:xfrm rot="16200000">
            <a:off x="7466013" y="4711700"/>
            <a:ext cx="2520950" cy="641350"/>
          </a:xfrm>
          <a:prstGeom prst="curvedUpArrow">
            <a:avLst>
              <a:gd name="adj1" fmla="val 78614"/>
              <a:gd name="adj2" fmla="val 157228"/>
              <a:gd name="adj3" fmla="val 33333"/>
            </a:avLst>
          </a:prstGeom>
          <a:solidFill>
            <a:srgbClr val="EAE3C8"/>
          </a:solidFill>
          <a:ln w="25560" cap="flat">
            <a:solidFill>
              <a:srgbClr val="EAE3C8"/>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anchor="ctr"/>
          <a:lstStyle/>
          <a:p>
            <a:endParaRPr lang="en-US"/>
          </a:p>
        </p:txBody>
      </p:sp>
    </p:spTree>
    <p:extLst>
      <p:ext uri="{BB962C8B-B14F-4D97-AF65-F5344CB8AC3E}">
        <p14:creationId xmlns:p14="http://schemas.microsoft.com/office/powerpoint/2010/main" xmlns="" val="1117813785"/>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 Box 1"/>
          <p:cNvSpPr txBox="1">
            <a:spLocks noChangeArrowheads="1"/>
          </p:cNvSpPr>
          <p:nvPr/>
        </p:nvSpPr>
        <p:spPr bwMode="auto">
          <a:xfrm>
            <a:off x="457200" y="503238"/>
            <a:ext cx="8229600" cy="100806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800" b="1">
                <a:latin typeface="Calibri" panose="020F0502020204030204" pitchFamily="34" charset="0"/>
              </a:rPr>
              <a:t>Неизбежное присутствие безнадзорных собак</a:t>
            </a:r>
          </a:p>
        </p:txBody>
      </p:sp>
      <p:pic>
        <p:nvPicPr>
          <p:cNvPr id="1331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996" t="65953" r="3535" b="5605"/>
          <a:stretch>
            <a:fillRect/>
          </a:stretch>
        </p:blipFill>
        <p:spPr bwMode="auto">
          <a:xfrm>
            <a:off x="0" y="1584325"/>
            <a:ext cx="9120188" cy="2119313"/>
          </a:xfrm>
          <a:prstGeom prst="rect">
            <a:avLst/>
          </a:prstGeom>
          <a:noFill/>
          <a:ln>
            <a:noFill/>
          </a:ln>
          <a:effectLst/>
          <a:extLst>
            <a:ext uri="{909E8E84-426E-40DD-AFC4-6F175D3DCCD1}">
              <a14:hiddenFill xmlns:a14="http://schemas.microsoft.com/office/drawing/2010/main" xmlns="">
                <a:blipFill dpi="0" rotWithShape="0">
                  <a:blip/>
                  <a:srcRect l="4996" t="65953" r="3535" b="5605"/>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3315" name="Freeform 3"/>
          <p:cNvSpPr>
            <a:spLocks noChangeArrowheads="1"/>
          </p:cNvSpPr>
          <p:nvPr/>
        </p:nvSpPr>
        <p:spPr bwMode="auto">
          <a:xfrm>
            <a:off x="369888" y="4086225"/>
            <a:ext cx="8229600" cy="2284413"/>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hangingPunct="1">
              <a:lnSpc>
                <a:spcPct val="100000"/>
              </a:lnSpc>
              <a:buClrTx/>
              <a:buFontTx/>
              <a:buNone/>
            </a:pPr>
            <a:r>
              <a:rPr lang="ru-RU" altLang="en-US" b="1">
                <a:latin typeface="Calibri" panose="020F0502020204030204" pitchFamily="34" charset="0"/>
              </a:rPr>
              <a:t>В случае наличия еды, укрытий и воды для бездомных животных, а также постоянного притока новых животных на улицу, не существует никаких методов способных полностью убрать собак с улицы.</a:t>
            </a:r>
          </a:p>
          <a:p>
            <a:pPr hangingPunct="1">
              <a:lnSpc>
                <a:spcPct val="100000"/>
              </a:lnSpc>
              <a:buClrTx/>
              <a:buFontTx/>
              <a:buNone/>
            </a:pPr>
            <a:endParaRPr lang="ru-RU" altLang="en-US" b="1">
              <a:latin typeface="Calibri" panose="020F0502020204030204" pitchFamily="34" charset="0"/>
            </a:endParaRPr>
          </a:p>
          <a:p>
            <a:pPr hangingPunct="1">
              <a:lnSpc>
                <a:spcPct val="100000"/>
              </a:lnSpc>
              <a:buClrTx/>
              <a:buFontTx/>
              <a:buNone/>
            </a:pPr>
            <a:r>
              <a:rPr lang="ru-RU" altLang="en-US" b="1">
                <a:latin typeface="Calibri" panose="020F0502020204030204" pitchFamily="34" charset="0"/>
              </a:rPr>
              <a:t>В такой ситуации невозможно довести численностьбезнадзорных собак до нуля, но необходимо эффективно контролировать риски исходящие от них для здоровья человека.</a:t>
            </a:r>
          </a:p>
          <a:p>
            <a:pPr hangingPunct="1">
              <a:lnSpc>
                <a:spcPct val="100000"/>
              </a:lnSpc>
              <a:buClrTx/>
              <a:buFontTx/>
              <a:buNone/>
            </a:pPr>
            <a:endParaRPr lang="ru-RU" altLang="en-US" b="1">
              <a:latin typeface="Calibri" panose="020F0502020204030204" pitchFamily="34" charset="0"/>
            </a:endParaRPr>
          </a:p>
        </p:txBody>
      </p:sp>
    </p:spTree>
    <p:extLst>
      <p:ext uri="{BB962C8B-B14F-4D97-AF65-F5344CB8AC3E}">
        <p14:creationId xmlns:p14="http://schemas.microsoft.com/office/powerpoint/2010/main" xmlns="" val="74186814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4450" y="363538"/>
            <a:ext cx="9132888"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800" b="1">
                <a:latin typeface="Calibri" panose="020F0502020204030204" pitchFamily="34" charset="0"/>
              </a:rPr>
              <a:t>Эффективность массового безвозвратного изъятия (МБИ)</a:t>
            </a:r>
          </a:p>
        </p:txBody>
      </p:sp>
      <p:sp>
        <p:nvSpPr>
          <p:cNvPr id="14338" name="Freeform 2"/>
          <p:cNvSpPr>
            <a:spLocks noChangeArrowheads="1"/>
          </p:cNvSpPr>
          <p:nvPr/>
        </p:nvSpPr>
        <p:spPr bwMode="auto">
          <a:xfrm>
            <a:off x="366713" y="1079500"/>
            <a:ext cx="8489950" cy="1004888"/>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Tx/>
              <a:buFontTx/>
              <a:buNone/>
            </a:pPr>
            <a:r>
              <a:rPr lang="ru-RU" altLang="en-US" sz="2000">
                <a:latin typeface="Calibri" panose="020F0502020204030204" pitchFamily="34" charset="0"/>
              </a:rPr>
              <a:t>МБИ эффективно только при работающих методах непрямого контроля численности безнадзорных собак, например, в Северо-Западной Европе (Германия, Швейцария, Финляндия и т. д.)</a:t>
            </a:r>
          </a:p>
        </p:txBody>
      </p:sp>
      <p:sp>
        <p:nvSpPr>
          <p:cNvPr id="14339" name="Freeform 3"/>
          <p:cNvSpPr>
            <a:spLocks noChangeArrowheads="1"/>
          </p:cNvSpPr>
          <p:nvPr/>
        </p:nvSpPr>
        <p:spPr bwMode="auto">
          <a:xfrm>
            <a:off x="360363" y="5278438"/>
            <a:ext cx="8462962" cy="1063625"/>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just" hangingPunct="1">
              <a:lnSpc>
                <a:spcPct val="100000"/>
              </a:lnSpc>
              <a:buClrTx/>
              <a:buFontTx/>
              <a:buNone/>
            </a:pPr>
            <a:r>
              <a:rPr lang="ru-RU" altLang="en-US" sz="1600">
                <a:latin typeface="Calibri" panose="020F0502020204030204" pitchFamily="34" charset="0"/>
              </a:rPr>
              <a:t>Если, один из методов не работает, МБИ не способно существенно изменить численность безнадзорных собак на улицах. Например, США — г. Лос-Анджелес 50 тыс. собак (стоимость контроля безнадзорных животных в 2015 г. составила $23,1 млн.), Пакистан – г. Карачи  6700 укусов в год, бешенство.</a:t>
            </a:r>
          </a:p>
        </p:txBody>
      </p:sp>
      <p:sp>
        <p:nvSpPr>
          <p:cNvPr id="14340" name="Freeform 4"/>
          <p:cNvSpPr>
            <a:spLocks noChangeArrowheads="1"/>
          </p:cNvSpPr>
          <p:nvPr/>
        </p:nvSpPr>
        <p:spPr bwMode="auto">
          <a:xfrm>
            <a:off x="285750" y="2654300"/>
            <a:ext cx="2522538" cy="73025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1400" b="1">
                <a:latin typeface="Calibri" panose="020F0502020204030204" pitchFamily="34" charset="0"/>
              </a:rPr>
              <a:t>Контроль содержания и разведения домашних собак (регистрация, налог, штраф)</a:t>
            </a:r>
          </a:p>
        </p:txBody>
      </p:sp>
      <p:sp>
        <p:nvSpPr>
          <p:cNvPr id="14341" name="Freeform 5"/>
          <p:cNvSpPr>
            <a:spLocks noChangeArrowheads="1"/>
          </p:cNvSpPr>
          <p:nvPr/>
        </p:nvSpPr>
        <p:spPr bwMode="auto">
          <a:xfrm>
            <a:off x="3065463" y="2713038"/>
            <a:ext cx="1655762" cy="515937"/>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1400" b="1">
                <a:latin typeface="Calibri" panose="020F0502020204030204" pitchFamily="34" charset="0"/>
              </a:rPr>
              <a:t>100% утилизация мусора</a:t>
            </a:r>
          </a:p>
        </p:txBody>
      </p:sp>
      <p:sp>
        <p:nvSpPr>
          <p:cNvPr id="14342" name="Freeform 6"/>
          <p:cNvSpPr>
            <a:spLocks noChangeArrowheads="1"/>
          </p:cNvSpPr>
          <p:nvPr/>
        </p:nvSpPr>
        <p:spPr bwMode="auto">
          <a:xfrm>
            <a:off x="5653088" y="2654300"/>
            <a:ext cx="1762125" cy="730250"/>
          </a:xfrm>
          <a:custGeom>
            <a:avLst/>
            <a:gdLst>
              <a:gd name="G0" fmla="*/ 1 0 51712"/>
              <a:gd name="G1" fmla="+- 21600 0 0"/>
              <a:gd name="G2" fmla="+- 10800 0 0"/>
              <a:gd name="G3" fmla="+- 21600 0 0"/>
              <a:gd name="G4" fmla="+- 10800 0 0"/>
              <a:gd name="G5" fmla="+- 21600 0 0"/>
              <a:gd name="T0" fmla="*/ 0 w 21600"/>
              <a:gd name="T1" fmla="*/ 0 h 21600"/>
              <a:gd name="T2" fmla="*/ 21600 w 21600"/>
              <a:gd name="T3" fmla="*/ 0 h 21600"/>
              <a:gd name="T4" fmla="*/ 21600 w 21600"/>
              <a:gd name="T5" fmla="*/ 21600 h 21600"/>
              <a:gd name="T6" fmla="*/ 0 w 21600"/>
              <a:gd name="T7" fmla="*/ 21600 h 21600"/>
              <a:gd name="T8" fmla="*/ 0 w 21600"/>
              <a:gd name="T9" fmla="*/ 0 h 21600"/>
            </a:gdLst>
            <a:ahLst/>
            <a:cxnLst>
              <a:cxn ang="0">
                <a:pos x="T0" y="T1"/>
              </a:cxn>
              <a:cxn ang="0">
                <a:pos x="T2" y="T3"/>
              </a:cxn>
              <a:cxn ang="0">
                <a:pos x="T4" y="T5"/>
              </a:cxn>
              <a:cxn ang="0">
                <a:pos x="T6" y="T7"/>
              </a:cxn>
              <a:cxn ang="0">
                <a:pos x="T8" y="T9"/>
              </a:cxn>
            </a:cxnLst>
            <a:rect l="0" t="0" r="r" b="b"/>
            <a:pathLst>
              <a:path w="21600" h="21600">
                <a:moveTo>
                  <a:pt x="0" y="0"/>
                </a:moveTo>
                <a:lnTo>
                  <a:pt x="21600" y="0"/>
                </a:lnTo>
                <a:lnTo>
                  <a:pt x="21600" y="21600"/>
                </a:lnTo>
                <a:lnTo>
                  <a:pt x="0" y="21600"/>
                </a:lnTo>
                <a:lnTo>
                  <a:pt x="0" y="0"/>
                </a:lnTo>
                <a:close/>
              </a:path>
            </a:pathLst>
          </a:cu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1400" b="1">
                <a:latin typeface="Calibri" panose="020F0502020204030204" pitchFamily="34" charset="0"/>
              </a:rPr>
              <a:t>Архитектруные решения/ инфраструктура</a:t>
            </a:r>
          </a:p>
        </p:txBody>
      </p:sp>
      <p:pic>
        <p:nvPicPr>
          <p:cNvPr id="14343"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95338" y="3527425"/>
            <a:ext cx="1003300" cy="15113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4" name="Picture 8"/>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592388" y="3527425"/>
            <a:ext cx="2592387" cy="1503363"/>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5" name="Picture 9"/>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5472113" y="3527425"/>
            <a:ext cx="2519362" cy="1584325"/>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pic>
        <p:nvPicPr>
          <p:cNvPr id="14346" name="Picture 10"/>
          <p:cNvPicPr>
            <a:picLocks noChangeAspect="1" noChangeArrowheads="1"/>
          </p:cNvPicPr>
          <p:nvPr/>
        </p:nvPicPr>
        <p:blipFill>
          <a:blip r:embed="rId6" cstate="print">
            <a:extLst>
              <a:ext uri="{28A0092B-C50C-407E-A947-70E740481C1C}">
                <a14:useLocalDpi xmlns:a14="http://schemas.microsoft.com/office/drawing/2010/main" xmlns="" val="0"/>
              </a:ext>
            </a:extLst>
          </a:blip>
          <a:srcRect l="28738" t="34236" r="19290" b="50363"/>
          <a:stretch>
            <a:fillRect/>
          </a:stretch>
        </p:blipFill>
        <p:spPr bwMode="auto">
          <a:xfrm>
            <a:off x="144463" y="1728788"/>
            <a:ext cx="8561387" cy="1008062"/>
          </a:xfrm>
          <a:prstGeom prst="rect">
            <a:avLst/>
          </a:prstGeom>
          <a:noFill/>
          <a:ln>
            <a:noFill/>
          </a:ln>
          <a:effectLst/>
          <a:extLst>
            <a:ext uri="{909E8E84-426E-40DD-AFC4-6F175D3DCCD1}">
              <a14:hiddenFill xmlns:a14="http://schemas.microsoft.com/office/drawing/2010/main" xmlns="">
                <a:blipFill dpi="0" rotWithShape="0">
                  <a:blip/>
                  <a:srcRect l="28738" t="34236" r="19290" b="50363"/>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Tree>
    <p:extLst>
      <p:ext uri="{BB962C8B-B14F-4D97-AF65-F5344CB8AC3E}">
        <p14:creationId xmlns:p14="http://schemas.microsoft.com/office/powerpoint/2010/main" xmlns="" val="3523647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 Box 1"/>
          <p:cNvSpPr txBox="1">
            <a:spLocks noChangeArrowheads="1"/>
          </p:cNvSpPr>
          <p:nvPr/>
        </p:nvSpPr>
        <p:spPr bwMode="auto">
          <a:xfrm>
            <a:off x="457200" y="512763"/>
            <a:ext cx="8229600" cy="11430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en-US" altLang="en-US" sz="2800" b="1">
                <a:latin typeface="Calibri" panose="020F0502020204030204" pitchFamily="34" charset="0"/>
              </a:rPr>
              <a:t>Эффективность МБИ на примере Москвы</a:t>
            </a:r>
          </a:p>
        </p:txBody>
      </p:sp>
      <p:pic>
        <p:nvPicPr>
          <p:cNvPr id="1536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l="47194" t="26765" r="18274" b="10127"/>
          <a:stretch>
            <a:fillRect/>
          </a:stretch>
        </p:blipFill>
        <p:spPr bwMode="auto">
          <a:xfrm>
            <a:off x="1928813" y="1368425"/>
            <a:ext cx="5054600" cy="4751388"/>
          </a:xfrm>
          <a:prstGeom prst="rect">
            <a:avLst/>
          </a:prstGeom>
          <a:noFill/>
          <a:ln>
            <a:noFill/>
          </a:ln>
          <a:effectLst/>
          <a:extLst>
            <a:ext uri="{909E8E84-426E-40DD-AFC4-6F175D3DCCD1}">
              <a14:hiddenFill xmlns:a14="http://schemas.microsoft.com/office/drawing/2010/main" xmlns="">
                <a:blipFill dpi="0" rotWithShape="0">
                  <a:blip/>
                  <a:srcRect l="47194" t="26765" r="18274" b="10127"/>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15363" name="Freeform 3"/>
          <p:cNvSpPr>
            <a:spLocks noChangeArrowheads="1"/>
          </p:cNvSpPr>
          <p:nvPr/>
        </p:nvSpPr>
        <p:spPr bwMode="auto">
          <a:xfrm>
            <a:off x="6176963" y="2511425"/>
            <a:ext cx="2735262" cy="2232025"/>
          </a:xfrm>
          <a:custGeom>
            <a:avLst/>
            <a:gdLst>
              <a:gd name="G0" fmla="+- 21600 0 0"/>
              <a:gd name="G1" fmla="+- 21600 0 0"/>
              <a:gd name="G2" fmla="*/ 1 0 51712"/>
              <a:gd name="G3" fmla="+- 21600 0 0"/>
              <a:gd name="G4" fmla="+- 1 0 0"/>
              <a:gd name="G5" fmla="+- 65535 0 0"/>
              <a:gd name="G6" fmla="*/ G0 1 21600"/>
              <a:gd name="G7" fmla="*/ G1 1 21600"/>
              <a:gd name="G8" fmla="+- 1 0 58"/>
              <a:gd name="G9" fmla="+- 65535 0 58"/>
              <a:gd name="G10" fmla="?: G9 58 65535"/>
              <a:gd name="G11" fmla="?: G8 1 G9"/>
              <a:gd name="G12" fmla="+- 1 0 354"/>
              <a:gd name="G13" fmla="+- 65535 0 354"/>
              <a:gd name="G14" fmla="?: G13 354 65535"/>
              <a:gd name="G15" fmla="?: G12 1 G13"/>
              <a:gd name="G16" fmla="+- 1 0 -8841"/>
              <a:gd name="G17" fmla="+- 65535 0 -8841"/>
              <a:gd name="G18" fmla="?: G17 -8841 65535"/>
              <a:gd name="G19" fmla="?: G16 1 G17"/>
              <a:gd name="G20" fmla="+- 1 0 7416"/>
              <a:gd name="G21" fmla="+- 65535 0 7416"/>
              <a:gd name="G22" fmla="?: G21 7416 65535"/>
              <a:gd name="G23" fmla="?: G20 1 G21"/>
              <a:gd name="G24" fmla="*/ G11 G6 1"/>
              <a:gd name="G25" fmla="*/ G15 G7 1"/>
              <a:gd name="G26" fmla="*/ G19 G6 1"/>
              <a:gd name="G27" fmla="*/ G23 G7 1"/>
              <a:gd name="G28" fmla="+- 10800 0 0"/>
              <a:gd name="G29" fmla="+- 21600 0 0"/>
              <a:gd name="G30" fmla="+- 10800 0 0"/>
              <a:gd name="G31" fmla="+- 21600 0 0"/>
              <a:gd name="T0" fmla="*/ 0 w 21600"/>
              <a:gd name="T1" fmla="*/ 0 h 21600"/>
              <a:gd name="T2" fmla="*/ 21600 w 21600"/>
              <a:gd name="T3" fmla="*/ 0 h 21600"/>
              <a:gd name="T4" fmla="*/ 21600 w 21600"/>
              <a:gd name="T5" fmla="*/ 21600 h 21600"/>
              <a:gd name="T6" fmla="*/ 0 w 21600"/>
              <a:gd name="T7" fmla="*/ 21600 h 21600"/>
              <a:gd name="T8" fmla="*/ 58119 w 21600"/>
              <a:gd name="T9" fmla="*/ 58119 h 21600"/>
              <a:gd name="T10" fmla="*/ 58119 w 21600"/>
              <a:gd name="T11" fmla="*/ 58119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21600" y="0"/>
                </a:lnTo>
                <a:lnTo>
                  <a:pt x="21600" y="21600"/>
                </a:lnTo>
                <a:lnTo>
                  <a:pt x="0" y="21600"/>
                </a:lnTo>
                <a:close/>
              </a:path>
              <a:path w="21600" h="21600">
                <a:moveTo>
                  <a:pt x="58119" y="58119"/>
                </a:moveTo>
                <a:lnTo>
                  <a:pt x="58119" y="58119"/>
                </a:lnTo>
              </a:path>
            </a:pathLst>
          </a:custGeom>
          <a:gradFill rotWithShape="0">
            <a:gsLst>
              <a:gs pos="0">
                <a:srgbClr val="FFF1EC"/>
              </a:gs>
              <a:gs pos="100000">
                <a:srgbClr val="FFD2BC"/>
              </a:gs>
            </a:gsLst>
            <a:lin ang="5400000" scaled="1"/>
          </a:gradFill>
          <a:ln w="9360" cap="flat">
            <a:solidFill>
              <a:srgbClr val="F5924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1500" dirty="0">
                <a:latin typeface="Calibri" panose="020F0502020204030204" pitchFamily="34" charset="0"/>
              </a:rPr>
              <a:t>Центр Москвы:</a:t>
            </a:r>
          </a:p>
          <a:p>
            <a:pPr algn="ctr" hangingPunct="1">
              <a:lnSpc>
                <a:spcPct val="100000"/>
              </a:lnSpc>
              <a:buClrTx/>
              <a:buFontTx/>
              <a:buNone/>
            </a:pPr>
            <a:endParaRPr lang="ru-RU" altLang="en-US" sz="1500" dirty="0">
              <a:latin typeface="Calibri" panose="020F0502020204030204" pitchFamily="34" charset="0"/>
            </a:endParaRPr>
          </a:p>
          <a:p>
            <a:pPr hangingPunct="1">
              <a:lnSpc>
                <a:spcPct val="100000"/>
              </a:lnSpc>
              <a:buSzPct val="45000"/>
              <a:buFont typeface="Times New Roman" panose="02020603050405020304" pitchFamily="18" charset="0"/>
              <a:buAutoNum type="arabicPeriod"/>
            </a:pPr>
            <a:r>
              <a:rPr lang="ru-RU" altLang="en-US" sz="1500" dirty="0">
                <a:latin typeface="Calibri" panose="020F0502020204030204" pitchFamily="34" charset="0"/>
              </a:rPr>
              <a:t>Содержание/разведение ограничено (офисы, очень мало домашних собак)</a:t>
            </a:r>
          </a:p>
          <a:p>
            <a:pPr hangingPunct="1">
              <a:lnSpc>
                <a:spcPct val="100000"/>
              </a:lnSpc>
              <a:buSzPct val="45000"/>
              <a:buFont typeface="Times New Roman" panose="02020603050405020304" pitchFamily="18" charset="0"/>
              <a:buAutoNum type="arabicPeriod"/>
            </a:pPr>
            <a:r>
              <a:rPr lang="ru-RU" altLang="en-US" sz="1500" dirty="0">
                <a:latin typeface="Calibri" panose="020F0502020204030204" pitchFamily="34" charset="0"/>
              </a:rPr>
              <a:t>100% Утилизация мусора</a:t>
            </a:r>
          </a:p>
          <a:p>
            <a:pPr hangingPunct="1">
              <a:lnSpc>
                <a:spcPct val="100000"/>
              </a:lnSpc>
              <a:buSzPct val="45000"/>
              <a:buFont typeface="Times New Roman" panose="02020603050405020304" pitchFamily="18" charset="0"/>
              <a:buAutoNum type="arabicPeriod"/>
            </a:pPr>
            <a:r>
              <a:rPr lang="ru-RU" altLang="en-US" sz="1500" dirty="0">
                <a:latin typeface="Calibri" panose="020F0502020204030204" pitchFamily="34" charset="0"/>
              </a:rPr>
              <a:t>Точечная застройка</a:t>
            </a:r>
          </a:p>
          <a:p>
            <a:pPr hangingPunct="1">
              <a:lnSpc>
                <a:spcPct val="100000"/>
              </a:lnSpc>
              <a:buClrTx/>
              <a:buFontTx/>
              <a:buNone/>
            </a:pPr>
            <a:r>
              <a:rPr lang="ru-RU" altLang="en-US" sz="1500" dirty="0">
                <a:latin typeface="Calibri" panose="020F0502020204030204" pitchFamily="34" charset="0"/>
              </a:rPr>
              <a:t>(Условий присутствия БС на улице нет)</a:t>
            </a:r>
          </a:p>
          <a:p>
            <a:pPr hangingPunct="1">
              <a:lnSpc>
                <a:spcPct val="100000"/>
              </a:lnSpc>
              <a:buClrTx/>
              <a:buFontTx/>
              <a:buNone/>
            </a:pPr>
            <a:r>
              <a:rPr lang="ru-RU" altLang="en-US" sz="1500" b="1" dirty="0">
                <a:latin typeface="Calibri" panose="020F0502020204030204" pitchFamily="34" charset="0"/>
              </a:rPr>
              <a:t>МБИ эффективно</a:t>
            </a:r>
          </a:p>
        </p:txBody>
      </p:sp>
      <p:sp>
        <p:nvSpPr>
          <p:cNvPr id="15364" name="Freeform 4"/>
          <p:cNvSpPr>
            <a:spLocks noChangeArrowheads="1"/>
          </p:cNvSpPr>
          <p:nvPr/>
        </p:nvSpPr>
        <p:spPr bwMode="auto">
          <a:xfrm flipH="1">
            <a:off x="225425" y="4140200"/>
            <a:ext cx="2951163" cy="2276475"/>
          </a:xfrm>
          <a:custGeom>
            <a:avLst/>
            <a:gdLst>
              <a:gd name="G0" fmla="+- 21600 0 0"/>
              <a:gd name="G1" fmla="+- 21600 0 0"/>
              <a:gd name="G2" fmla="*/ 1 0 51712"/>
              <a:gd name="G3" fmla="+- 21600 0 0"/>
              <a:gd name="G4" fmla="+- 1 0 0"/>
              <a:gd name="G5" fmla="+- 65535 0 0"/>
              <a:gd name="G6" fmla="*/ G0 1 21600"/>
              <a:gd name="G7" fmla="*/ G1 1 21600"/>
              <a:gd name="G8" fmla="+- 1 0 243"/>
              <a:gd name="G9" fmla="+- 65535 0 243"/>
              <a:gd name="G10" fmla="?: G9 243 65535"/>
              <a:gd name="G11" fmla="?: G8 1 G9"/>
              <a:gd name="G12" fmla="+- 1 0 126"/>
              <a:gd name="G13" fmla="+- 65535 0 126"/>
              <a:gd name="G14" fmla="?: G13 126 65535"/>
              <a:gd name="G15" fmla="?: G12 1 G13"/>
              <a:gd name="G16" fmla="+- 1 0 -13304"/>
              <a:gd name="G17" fmla="+- 65535 0 -13304"/>
              <a:gd name="G18" fmla="?: G17 -13304 65535"/>
              <a:gd name="G19" fmla="?: G16 1 G17"/>
              <a:gd name="G20" fmla="+- 1 0 -1230"/>
              <a:gd name="G21" fmla="+- 65535 0 -1230"/>
              <a:gd name="G22" fmla="?: G21 -1230 65535"/>
              <a:gd name="G23" fmla="?: G20 1 G21"/>
              <a:gd name="G24" fmla="*/ G11 G6 1"/>
              <a:gd name="G25" fmla="*/ G15 G7 1"/>
              <a:gd name="G26" fmla="*/ G19 G6 1"/>
              <a:gd name="G27" fmla="*/ G23 G7 1"/>
              <a:gd name="G28" fmla="+- 10800 0 0"/>
              <a:gd name="G29" fmla="+- 21600 0 0"/>
              <a:gd name="G30" fmla="+- 10800 0 0"/>
              <a:gd name="G31" fmla="+- 21600 0 0"/>
              <a:gd name="T0" fmla="*/ 0 w 21600"/>
              <a:gd name="T1" fmla="*/ 0 h 21600"/>
              <a:gd name="T2" fmla="*/ 21600 w 21600"/>
              <a:gd name="T3" fmla="*/ 0 h 21600"/>
              <a:gd name="T4" fmla="*/ 21600 w 21600"/>
              <a:gd name="T5" fmla="*/ 21600 h 21600"/>
              <a:gd name="T6" fmla="*/ 0 w 21600"/>
              <a:gd name="T7" fmla="*/ 21600 h 21600"/>
              <a:gd name="T8" fmla="*/ 1 w 21600"/>
              <a:gd name="T9" fmla="*/ 1 h 21600"/>
              <a:gd name="T10" fmla="*/ 1 w 21600"/>
              <a:gd name="T11" fmla="*/ 1 h 21600"/>
            </a:gdLst>
            <a:ahLst/>
            <a:cxnLst>
              <a:cxn ang="0">
                <a:pos x="T0" y="T1"/>
              </a:cxn>
              <a:cxn ang="0">
                <a:pos x="T2" y="T3"/>
              </a:cxn>
              <a:cxn ang="0">
                <a:pos x="T4" y="T5"/>
              </a:cxn>
              <a:cxn ang="0">
                <a:pos x="T6" y="T7"/>
              </a:cxn>
              <a:cxn ang="0">
                <a:pos x="T8" y="T9"/>
              </a:cxn>
              <a:cxn ang="0">
                <a:pos x="T10" y="T11"/>
              </a:cxn>
            </a:cxnLst>
            <a:rect l="0" t="0" r="r" b="b"/>
            <a:pathLst>
              <a:path w="21600" h="21600">
                <a:moveTo>
                  <a:pt x="0" y="0"/>
                </a:moveTo>
                <a:lnTo>
                  <a:pt x="21600" y="0"/>
                </a:lnTo>
                <a:lnTo>
                  <a:pt x="21600" y="21600"/>
                </a:lnTo>
                <a:lnTo>
                  <a:pt x="0" y="21600"/>
                </a:lnTo>
                <a:close/>
              </a:path>
              <a:path w="21600" h="21600">
                <a:moveTo>
                  <a:pt x="1" y="1"/>
                </a:moveTo>
                <a:lnTo>
                  <a:pt x="1" y="1"/>
                </a:lnTo>
              </a:path>
            </a:pathLst>
          </a:custGeom>
          <a:gradFill rotWithShape="0">
            <a:gsLst>
              <a:gs pos="0">
                <a:srgbClr val="FFF1EC"/>
              </a:gs>
              <a:gs pos="100000">
                <a:srgbClr val="FFD2BC"/>
              </a:gs>
            </a:gsLst>
            <a:lin ang="5400000" scaled="1"/>
          </a:gradFill>
          <a:ln w="9360" cap="flat">
            <a:solidFill>
              <a:srgbClr val="F59240"/>
            </a:solidFill>
            <a:round/>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90000" tIns="45000" rIns="90000" bIns="45000" anchor="ct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5pPr>
            <a:lvl6pPr marL="25146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6pPr>
            <a:lvl7pPr marL="29718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7pPr>
            <a:lvl8pPr marL="34290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8pPr>
            <a:lvl9pPr marL="3886200" indent="-228600" defTabSz="449263" fontAlgn="base" hangingPunct="0">
              <a:lnSpc>
                <a:spcPct val="93000"/>
              </a:lnSpc>
              <a:spcBef>
                <a:spcPct val="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rgbClr val="000000"/>
                </a:solidFill>
                <a:latin typeface="Arial" panose="020B0604020202020204" pitchFamily="34" charset="0"/>
                <a:ea typeface="Microsoft YaHei" panose="020B0503020204020204" pitchFamily="34" charset="-122"/>
              </a:defRPr>
            </a:lvl9pPr>
          </a:lstStyle>
          <a:p>
            <a:pPr algn="ctr" hangingPunct="1">
              <a:lnSpc>
                <a:spcPct val="100000"/>
              </a:lnSpc>
              <a:buClrTx/>
              <a:buFontTx/>
              <a:buNone/>
            </a:pPr>
            <a:r>
              <a:rPr lang="ru-RU" altLang="en-US" sz="1500" dirty="0">
                <a:latin typeface="Calibri" panose="020F0502020204030204" pitchFamily="34" charset="0"/>
              </a:rPr>
              <a:t>Окраины Москвы</a:t>
            </a:r>
          </a:p>
          <a:p>
            <a:pPr algn="ctr" hangingPunct="1">
              <a:lnSpc>
                <a:spcPct val="100000"/>
              </a:lnSpc>
              <a:buClrTx/>
              <a:buFontTx/>
              <a:buNone/>
            </a:pPr>
            <a:endParaRPr lang="ru-RU" altLang="en-US" sz="1500" dirty="0">
              <a:latin typeface="Calibri" panose="020F0502020204030204" pitchFamily="34" charset="0"/>
            </a:endParaRPr>
          </a:p>
          <a:p>
            <a:pPr hangingPunct="1">
              <a:lnSpc>
                <a:spcPct val="100000"/>
              </a:lnSpc>
              <a:buSzPct val="45000"/>
              <a:buFont typeface="Times New Roman" panose="02020603050405020304" pitchFamily="18" charset="0"/>
              <a:buAutoNum type="arabicPeriod"/>
            </a:pPr>
            <a:r>
              <a:rPr lang="ru-RU" altLang="en-US" sz="1500" dirty="0">
                <a:latin typeface="Calibri" panose="020F0502020204030204" pitchFamily="34" charset="0"/>
              </a:rPr>
              <a:t>Много домашних собак, нет ограничительных мер</a:t>
            </a:r>
          </a:p>
          <a:p>
            <a:pPr hangingPunct="1">
              <a:lnSpc>
                <a:spcPct val="100000"/>
              </a:lnSpc>
              <a:buSzPct val="45000"/>
              <a:buFont typeface="Times New Roman" panose="02020603050405020304" pitchFamily="18" charset="0"/>
              <a:buAutoNum type="arabicPeriod"/>
            </a:pPr>
            <a:r>
              <a:rPr lang="ru-RU" altLang="en-US" sz="1500" dirty="0">
                <a:latin typeface="Calibri" panose="020F0502020204030204" pitchFamily="34" charset="0"/>
              </a:rPr>
              <a:t>Стихийные свалки</a:t>
            </a:r>
          </a:p>
          <a:p>
            <a:pPr hangingPunct="1">
              <a:lnSpc>
                <a:spcPct val="100000"/>
              </a:lnSpc>
              <a:buSzPct val="45000"/>
              <a:buFont typeface="Times New Roman" panose="02020603050405020304" pitchFamily="18" charset="0"/>
              <a:buAutoNum type="arabicPeriod"/>
            </a:pPr>
            <a:r>
              <a:rPr lang="ru-RU" altLang="en-US" sz="1500" dirty="0">
                <a:latin typeface="Calibri" panose="020F0502020204030204" pitchFamily="34" charset="0"/>
              </a:rPr>
              <a:t>Гаражи, промзоны</a:t>
            </a:r>
          </a:p>
          <a:p>
            <a:pPr hangingPunct="1">
              <a:lnSpc>
                <a:spcPct val="100000"/>
              </a:lnSpc>
              <a:buClrTx/>
              <a:buFontTx/>
              <a:buNone/>
            </a:pPr>
            <a:r>
              <a:rPr lang="ru-RU" altLang="en-US" sz="1500" dirty="0">
                <a:latin typeface="Calibri" panose="020F0502020204030204" pitchFamily="34" charset="0"/>
              </a:rPr>
              <a:t>(Битцевский парк – в 2014г нападение собак повлекло смерть женщины)</a:t>
            </a:r>
            <a:br>
              <a:rPr lang="ru-RU" altLang="en-US" sz="1500" dirty="0">
                <a:latin typeface="Calibri" panose="020F0502020204030204" pitchFamily="34" charset="0"/>
              </a:rPr>
            </a:br>
            <a:r>
              <a:rPr lang="ru-RU" altLang="en-US" sz="1500" b="1" dirty="0">
                <a:latin typeface="Calibri" panose="020F0502020204030204" pitchFamily="34" charset="0"/>
              </a:rPr>
              <a:t>МБИ неэффективно</a:t>
            </a:r>
          </a:p>
        </p:txBody>
      </p:sp>
    </p:spTree>
    <p:extLst>
      <p:ext uri="{BB962C8B-B14F-4D97-AF65-F5344CB8AC3E}">
        <p14:creationId xmlns:p14="http://schemas.microsoft.com/office/powerpoint/2010/main" xmlns="" val="70608692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2886</Words>
  <Application>Microsoft Office PowerPoint</Application>
  <PresentationFormat>Экран (4:3)</PresentationFormat>
  <Paragraphs>313</Paragraphs>
  <Slides>27</Slides>
  <Notes>24</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Office Theme</vt:lpstr>
      <vt:lpstr>Слайд 1</vt:lpstr>
      <vt:lpstr>Слайд 2</vt:lpstr>
      <vt:lpstr>Позиция Всемирной Организации Здравоохранения</vt:lpstr>
      <vt:lpstr>Слайд 4</vt:lpstr>
      <vt:lpstr>Слайд 5</vt:lpstr>
      <vt:lpstr>Емкость среды обитания  и колебания численности безнадзорных собак</vt:lpstr>
      <vt:lpstr>Слайд 7</vt:lpstr>
      <vt:lpstr>Слайд 8</vt:lpstr>
      <vt:lpstr>Слайд 9</vt:lpstr>
      <vt:lpstr>Слайд 10</vt:lpstr>
      <vt:lpstr>Суть работы метода ОСВВ</vt:lpstr>
      <vt:lpstr>Слайд 12</vt:lpstr>
      <vt:lpstr>Слайд 13</vt:lpstr>
      <vt:lpstr>Антирабический щит.  Необходимость создания в России.</vt:lpstr>
      <vt:lpstr>          Понимание и принятие концепции ОСВВ </vt:lpstr>
      <vt:lpstr>Антирабический щит.  Необходимость создания в России.</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Yulia Belyaeva</dc:creator>
  <cp:lastModifiedBy>РОП</cp:lastModifiedBy>
  <cp:revision>287</cp:revision>
  <cp:lastPrinted>2016-09-13T20:50:42Z</cp:lastPrinted>
  <dcterms:created xsi:type="dcterms:W3CDTF">2015-06-03T18:19:15Z</dcterms:created>
  <dcterms:modified xsi:type="dcterms:W3CDTF">2018-08-14T13:09:56Z</dcterms:modified>
</cp:coreProperties>
</file>