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2"/>
  </p:sldMasterIdLst>
  <p:sldIdLst>
    <p:sldId id="256" r:id="rId3"/>
    <p:sldId id="27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>
      <p:cViewPr varScale="1">
        <p:scale>
          <a:sx n="115" d="100"/>
          <a:sy n="115" d="100"/>
        </p:scale>
        <p:origin x="154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8680-6E2D-451C-8385-484B930B8E17}" type="datetimeFigureOut">
              <a:rPr lang="es-ES" smtClean="0"/>
              <a:pPr/>
              <a:t>24/08/2018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420B3-53D9-432E-BB6C-510EB706E06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4616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8680-6E2D-451C-8385-484B930B8E17}" type="datetimeFigureOut">
              <a:rPr lang="es-ES" smtClean="0"/>
              <a:pPr/>
              <a:t>24/08/2018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420B3-53D9-432E-BB6C-510EB706E06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7481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8680-6E2D-451C-8385-484B930B8E17}" type="datetimeFigureOut">
              <a:rPr lang="es-ES" smtClean="0"/>
              <a:pPr/>
              <a:t>24/08/2018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420B3-53D9-432E-BB6C-510EB706E06B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3684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8680-6E2D-451C-8385-484B930B8E17}" type="datetimeFigureOut">
              <a:rPr lang="es-ES" smtClean="0"/>
              <a:pPr/>
              <a:t>24/08/2018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420B3-53D9-432E-BB6C-510EB706E06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7703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8680-6E2D-451C-8385-484B930B8E17}" type="datetimeFigureOut">
              <a:rPr lang="es-ES" smtClean="0"/>
              <a:pPr/>
              <a:t>24/08/2018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420B3-53D9-432E-BB6C-510EB706E06B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83307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8680-6E2D-451C-8385-484B930B8E17}" type="datetimeFigureOut">
              <a:rPr lang="es-ES" smtClean="0"/>
              <a:pPr/>
              <a:t>24/08/2018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420B3-53D9-432E-BB6C-510EB706E06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6910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8680-6E2D-451C-8385-484B930B8E17}" type="datetimeFigureOut">
              <a:rPr lang="es-ES" smtClean="0"/>
              <a:pPr/>
              <a:t>24/08/2018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420B3-53D9-432E-BB6C-510EB706E06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0025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8680-6E2D-451C-8385-484B930B8E17}" type="datetimeFigureOut">
              <a:rPr lang="es-ES" smtClean="0"/>
              <a:pPr/>
              <a:t>24/08/2018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420B3-53D9-432E-BB6C-510EB706E06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2390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8680-6E2D-451C-8385-484B930B8E17}" type="datetimeFigureOut">
              <a:rPr lang="es-ES" smtClean="0"/>
              <a:pPr/>
              <a:t>24/08/2018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420B3-53D9-432E-BB6C-510EB706E06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6638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8680-6E2D-451C-8385-484B930B8E17}" type="datetimeFigureOut">
              <a:rPr lang="es-ES" smtClean="0"/>
              <a:pPr/>
              <a:t>24/08/2018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420B3-53D9-432E-BB6C-510EB706E06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1215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8680-6E2D-451C-8385-484B930B8E17}" type="datetimeFigureOut">
              <a:rPr lang="es-ES" smtClean="0"/>
              <a:pPr/>
              <a:t>24/08/2018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420B3-53D9-432E-BB6C-510EB706E06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7543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8680-6E2D-451C-8385-484B930B8E17}" type="datetimeFigureOut">
              <a:rPr lang="es-ES" smtClean="0"/>
              <a:pPr/>
              <a:t>24/08/2018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420B3-53D9-432E-BB6C-510EB706E06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4742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8680-6E2D-451C-8385-484B930B8E17}" type="datetimeFigureOut">
              <a:rPr lang="es-ES" smtClean="0"/>
              <a:pPr/>
              <a:t>24/08/2018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420B3-53D9-432E-BB6C-510EB706E06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88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8680-6E2D-451C-8385-484B930B8E17}" type="datetimeFigureOut">
              <a:rPr lang="es-ES" smtClean="0"/>
              <a:pPr/>
              <a:t>24/08/2018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420B3-53D9-432E-BB6C-510EB706E06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3688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8680-6E2D-451C-8385-484B930B8E17}" type="datetimeFigureOut">
              <a:rPr lang="es-ES" smtClean="0"/>
              <a:pPr/>
              <a:t>24/08/2018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420B3-53D9-432E-BB6C-510EB706E06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2505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8680-6E2D-451C-8385-484B930B8E17}" type="datetimeFigureOut">
              <a:rPr lang="es-ES" smtClean="0"/>
              <a:pPr/>
              <a:t>24/08/2018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420B3-53D9-432E-BB6C-510EB706E06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5435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18680-6E2D-451C-8385-484B930B8E17}" type="datetimeFigureOut">
              <a:rPr lang="es-ES" smtClean="0"/>
              <a:pPr/>
              <a:t>24/08/2018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75420B3-53D9-432E-BB6C-510EB706E06B}" type="slidenum">
              <a:rPr lang="es-ES" smtClean="0"/>
              <a:pPr/>
              <a:t>‹#›</a:t>
            </a:fld>
            <a:endParaRPr lang="es-ES"/>
          </a:p>
        </p:txBody>
      </p:sp>
      <p:pic>
        <p:nvPicPr>
          <p:cNvPr id="18" name="Picture 2" descr="C:\Documents and Settings\Usuario\Mis documentos\132\Diapositiva2.JPG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7819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3" Type="http://schemas.openxmlformats.org/officeDocument/2006/relationships/image" Target="../media/image3.jpeg"/><Relationship Id="rId21" Type="http://schemas.openxmlformats.org/officeDocument/2006/relationships/image" Target="../media/image21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image" Target="../media/image2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jpeg"/><Relationship Id="rId3" Type="http://schemas.openxmlformats.org/officeDocument/2006/relationships/image" Target="../media/image103.jpeg"/><Relationship Id="rId7" Type="http://schemas.openxmlformats.org/officeDocument/2006/relationships/image" Target="../media/image10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jpeg"/><Relationship Id="rId5" Type="http://schemas.openxmlformats.org/officeDocument/2006/relationships/image" Target="../media/image105.jpeg"/><Relationship Id="rId10" Type="http://schemas.openxmlformats.org/officeDocument/2006/relationships/image" Target="../media/image110.jpeg"/><Relationship Id="rId4" Type="http://schemas.openxmlformats.org/officeDocument/2006/relationships/image" Target="../media/image104.jpeg"/><Relationship Id="rId9" Type="http://schemas.openxmlformats.org/officeDocument/2006/relationships/image" Target="../media/image10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4.jpeg"/><Relationship Id="rId4" Type="http://schemas.openxmlformats.org/officeDocument/2006/relationships/image" Target="../media/image11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jpeg"/><Relationship Id="rId3" Type="http://schemas.openxmlformats.org/officeDocument/2006/relationships/image" Target="../media/image115.jpeg"/><Relationship Id="rId7" Type="http://schemas.openxmlformats.org/officeDocument/2006/relationships/image" Target="../media/image119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jpeg"/><Relationship Id="rId5" Type="http://schemas.openxmlformats.org/officeDocument/2006/relationships/image" Target="../media/image117.jpeg"/><Relationship Id="rId4" Type="http://schemas.openxmlformats.org/officeDocument/2006/relationships/image" Target="../media/image116.jpeg"/><Relationship Id="rId9" Type="http://schemas.openxmlformats.org/officeDocument/2006/relationships/image" Target="../media/image12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jpeg"/><Relationship Id="rId13" Type="http://schemas.openxmlformats.org/officeDocument/2006/relationships/image" Target="../media/image132.jpeg"/><Relationship Id="rId3" Type="http://schemas.openxmlformats.org/officeDocument/2006/relationships/image" Target="../media/image122.png"/><Relationship Id="rId7" Type="http://schemas.openxmlformats.org/officeDocument/2006/relationships/image" Target="../media/image126.jpeg"/><Relationship Id="rId12" Type="http://schemas.openxmlformats.org/officeDocument/2006/relationships/image" Target="../media/image13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jpeg"/><Relationship Id="rId11" Type="http://schemas.openxmlformats.org/officeDocument/2006/relationships/image" Target="../media/image130.jpeg"/><Relationship Id="rId5" Type="http://schemas.openxmlformats.org/officeDocument/2006/relationships/image" Target="../media/image124.jpeg"/><Relationship Id="rId15" Type="http://schemas.openxmlformats.org/officeDocument/2006/relationships/image" Target="../media/image134.jpeg"/><Relationship Id="rId10" Type="http://schemas.openxmlformats.org/officeDocument/2006/relationships/image" Target="../media/image129.jpeg"/><Relationship Id="rId4" Type="http://schemas.openxmlformats.org/officeDocument/2006/relationships/image" Target="../media/image123.jpeg"/><Relationship Id="rId9" Type="http://schemas.openxmlformats.org/officeDocument/2006/relationships/image" Target="../media/image128.jpeg"/><Relationship Id="rId14" Type="http://schemas.openxmlformats.org/officeDocument/2006/relationships/image" Target="../media/image13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12" Type="http://schemas.openxmlformats.org/officeDocument/2006/relationships/image" Target="../media/image33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png"/><Relationship Id="rId10" Type="http://schemas.openxmlformats.org/officeDocument/2006/relationships/image" Target="../media/image31.jp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8.jpeg"/><Relationship Id="rId18" Type="http://schemas.openxmlformats.org/officeDocument/2006/relationships/image" Target="../media/image53.jpeg"/><Relationship Id="rId26" Type="http://schemas.openxmlformats.org/officeDocument/2006/relationships/image" Target="../media/image61.jpeg"/><Relationship Id="rId3" Type="http://schemas.openxmlformats.org/officeDocument/2006/relationships/image" Target="../media/image38.jpeg"/><Relationship Id="rId21" Type="http://schemas.openxmlformats.org/officeDocument/2006/relationships/image" Target="../media/image56.jpeg"/><Relationship Id="rId34" Type="http://schemas.openxmlformats.org/officeDocument/2006/relationships/image" Target="../media/image69.jpeg"/><Relationship Id="rId7" Type="http://schemas.openxmlformats.org/officeDocument/2006/relationships/image" Target="../media/image42.jpeg"/><Relationship Id="rId12" Type="http://schemas.openxmlformats.org/officeDocument/2006/relationships/image" Target="../media/image47.jpeg"/><Relationship Id="rId17" Type="http://schemas.openxmlformats.org/officeDocument/2006/relationships/image" Target="../media/image52.jpeg"/><Relationship Id="rId25" Type="http://schemas.openxmlformats.org/officeDocument/2006/relationships/image" Target="../media/image60.jpeg"/><Relationship Id="rId33" Type="http://schemas.openxmlformats.org/officeDocument/2006/relationships/image" Target="../media/image68.jpeg"/><Relationship Id="rId2" Type="http://schemas.openxmlformats.org/officeDocument/2006/relationships/image" Target="../media/image23.jpeg"/><Relationship Id="rId16" Type="http://schemas.openxmlformats.org/officeDocument/2006/relationships/image" Target="../media/image51.jpeg"/><Relationship Id="rId20" Type="http://schemas.openxmlformats.org/officeDocument/2006/relationships/image" Target="../media/image55.jpeg"/><Relationship Id="rId29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24" Type="http://schemas.openxmlformats.org/officeDocument/2006/relationships/image" Target="../media/image59.jpeg"/><Relationship Id="rId32" Type="http://schemas.openxmlformats.org/officeDocument/2006/relationships/image" Target="../media/image67.jpeg"/><Relationship Id="rId5" Type="http://schemas.openxmlformats.org/officeDocument/2006/relationships/image" Target="../media/image40.jpeg"/><Relationship Id="rId15" Type="http://schemas.openxmlformats.org/officeDocument/2006/relationships/image" Target="../media/image50.jpeg"/><Relationship Id="rId23" Type="http://schemas.openxmlformats.org/officeDocument/2006/relationships/image" Target="../media/image58.jpeg"/><Relationship Id="rId28" Type="http://schemas.openxmlformats.org/officeDocument/2006/relationships/image" Target="../media/image63.jpeg"/><Relationship Id="rId10" Type="http://schemas.openxmlformats.org/officeDocument/2006/relationships/image" Target="../media/image45.jpeg"/><Relationship Id="rId19" Type="http://schemas.openxmlformats.org/officeDocument/2006/relationships/image" Target="../media/image54.jpeg"/><Relationship Id="rId31" Type="http://schemas.openxmlformats.org/officeDocument/2006/relationships/image" Target="../media/image66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Relationship Id="rId14" Type="http://schemas.openxmlformats.org/officeDocument/2006/relationships/image" Target="../media/image49.jpeg"/><Relationship Id="rId22" Type="http://schemas.openxmlformats.org/officeDocument/2006/relationships/image" Target="../media/image57.jpeg"/><Relationship Id="rId27" Type="http://schemas.openxmlformats.org/officeDocument/2006/relationships/image" Target="../media/image62.jpeg"/><Relationship Id="rId30" Type="http://schemas.openxmlformats.org/officeDocument/2006/relationships/image" Target="../media/image6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13" Type="http://schemas.openxmlformats.org/officeDocument/2006/relationships/image" Target="../media/image80.jpeg"/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12" Type="http://schemas.openxmlformats.org/officeDocument/2006/relationships/image" Target="../media/image79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11" Type="http://schemas.openxmlformats.org/officeDocument/2006/relationships/image" Target="../media/image78.jpeg"/><Relationship Id="rId5" Type="http://schemas.openxmlformats.org/officeDocument/2006/relationships/image" Target="../media/image72.jpeg"/><Relationship Id="rId10" Type="http://schemas.openxmlformats.org/officeDocument/2006/relationships/image" Target="../media/image77.jpeg"/><Relationship Id="rId4" Type="http://schemas.openxmlformats.org/officeDocument/2006/relationships/image" Target="../media/image71.jpeg"/><Relationship Id="rId9" Type="http://schemas.openxmlformats.org/officeDocument/2006/relationships/image" Target="../media/image76.jpeg"/><Relationship Id="rId14" Type="http://schemas.openxmlformats.org/officeDocument/2006/relationships/image" Target="../media/image8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image" Target="../media/image82.jpeg"/><Relationship Id="rId7" Type="http://schemas.openxmlformats.org/officeDocument/2006/relationships/image" Target="../media/image8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Relationship Id="rId9" Type="http://schemas.openxmlformats.org/officeDocument/2006/relationships/image" Target="../media/image8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jpeg"/><Relationship Id="rId3" Type="http://schemas.openxmlformats.org/officeDocument/2006/relationships/image" Target="../media/image89.jpeg"/><Relationship Id="rId7" Type="http://schemas.openxmlformats.org/officeDocument/2006/relationships/image" Target="../media/image9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jpeg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jpeg"/><Relationship Id="rId3" Type="http://schemas.openxmlformats.org/officeDocument/2006/relationships/image" Target="../media/image95.jpeg"/><Relationship Id="rId7" Type="http://schemas.openxmlformats.org/officeDocument/2006/relationships/image" Target="../media/image99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jpeg"/><Relationship Id="rId5" Type="http://schemas.openxmlformats.org/officeDocument/2006/relationships/image" Target="../media/image97.jpeg"/><Relationship Id="rId10" Type="http://schemas.openxmlformats.org/officeDocument/2006/relationships/image" Target="../media/image102.jpeg"/><Relationship Id="rId4" Type="http://schemas.openxmlformats.org/officeDocument/2006/relationships/image" Target="../media/image96.jpeg"/><Relationship Id="rId9" Type="http://schemas.openxmlformats.org/officeDocument/2006/relationships/image" Target="../media/image10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 Título"/>
          <p:cNvSpPr txBox="1">
            <a:spLocks/>
          </p:cNvSpPr>
          <p:nvPr/>
        </p:nvSpPr>
        <p:spPr>
          <a:xfrm>
            <a:off x="4572779" y="5023771"/>
            <a:ext cx="5472608" cy="1080120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ИНН 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5320980037  </a:t>
            </a: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ОГРН 1125300000638 </a:t>
            </a: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746268" y="692696"/>
            <a:ext cx="5472608" cy="1067374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Добрые Люди – </a:t>
            </a:r>
            <a:br>
              <a:rPr lang="ru-RU" sz="32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Добрый город</a:t>
            </a:r>
            <a:endParaRPr lang="es-ES" sz="32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342" y="2148467"/>
            <a:ext cx="3753278" cy="231354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8206">
            <a:off x="141770" y="3587337"/>
            <a:ext cx="1025947" cy="6843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34585">
            <a:off x="369481" y="2852056"/>
            <a:ext cx="1060217" cy="7527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5822">
            <a:off x="1150385" y="2291220"/>
            <a:ext cx="955923" cy="7392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7802">
            <a:off x="2048476" y="2204411"/>
            <a:ext cx="881781" cy="8367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753">
            <a:off x="2799473" y="2565963"/>
            <a:ext cx="1009402" cy="8138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24014">
            <a:off x="258407" y="4185902"/>
            <a:ext cx="727047" cy="10905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64607">
            <a:off x="549181" y="5041994"/>
            <a:ext cx="902668" cy="10527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59833">
            <a:off x="3147571" y="3291020"/>
            <a:ext cx="1251756" cy="8341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1665">
            <a:off x="2301132" y="3079014"/>
            <a:ext cx="906209" cy="12008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912" y="2929138"/>
            <a:ext cx="745257" cy="11320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0865">
            <a:off x="1099565" y="3104353"/>
            <a:ext cx="802433" cy="11247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9536">
            <a:off x="868039" y="3897924"/>
            <a:ext cx="741510" cy="10296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38780">
            <a:off x="2832922" y="3668100"/>
            <a:ext cx="905241" cy="9955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0652">
            <a:off x="3479778" y="4121031"/>
            <a:ext cx="788566" cy="10527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584">
            <a:off x="3006073" y="4996708"/>
            <a:ext cx="993080" cy="8726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310">
            <a:off x="2273392" y="5401613"/>
            <a:ext cx="945752" cy="10411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403" y="3901367"/>
            <a:ext cx="979486" cy="11265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2782">
            <a:off x="2224095" y="4224150"/>
            <a:ext cx="920220" cy="12672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4552">
            <a:off x="1270383" y="4836791"/>
            <a:ext cx="1201886" cy="8008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6858">
            <a:off x="1253738" y="5631936"/>
            <a:ext cx="1086094" cy="8471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1" name="1 Título"/>
          <p:cNvSpPr txBox="1">
            <a:spLocks/>
          </p:cNvSpPr>
          <p:nvPr/>
        </p:nvSpPr>
        <p:spPr>
          <a:xfrm>
            <a:off x="4486019" y="5718804"/>
            <a:ext cx="5472608" cy="1080120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9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Юридический адрес: 174411, г. Боровичи, ул. Подбельского, д. 6, кв. 24  </a:t>
            </a:r>
          </a:p>
          <a:p>
            <a:pPr algn="l"/>
            <a:r>
              <a:rPr lang="ru-RU" sz="9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Фактический адрес: 174400, г. Боровичи, ул. Окуловская, д. 41</a:t>
            </a:r>
          </a:p>
          <a:p>
            <a:pPr algn="l"/>
            <a:r>
              <a:rPr lang="ru-RU" sz="9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Телефон: +79602046364</a:t>
            </a:r>
          </a:p>
          <a:p>
            <a:pPr algn="l"/>
            <a:r>
              <a:rPr lang="ru-RU" sz="9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 эл. </a:t>
            </a:r>
            <a:r>
              <a:rPr lang="ru-RU" sz="9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9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очты: </a:t>
            </a:r>
            <a:r>
              <a:rPr lang="en-US" sz="9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fond.najda@yandex.ru</a:t>
            </a:r>
            <a:endParaRPr lang="ru-RU" sz="9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9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Страница ВК: </a:t>
            </a:r>
            <a:r>
              <a:rPr lang="en-US" sz="9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en-US" sz="9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en-US" sz="9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vk.com/nayda53</a:t>
            </a:r>
            <a:endParaRPr lang="es-ES" sz="14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1 Título"/>
          <p:cNvSpPr txBox="1">
            <a:spLocks/>
          </p:cNvSpPr>
          <p:nvPr/>
        </p:nvSpPr>
        <p:spPr>
          <a:xfrm>
            <a:off x="5343828" y="4269468"/>
            <a:ext cx="5472608" cy="1080120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-apple-system"/>
              </a:rPr>
              <a:t>Дата основания: 8 октября 2012 год</a:t>
            </a:r>
            <a:endParaRPr lang="ru-RU" sz="14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8601" y="733616"/>
            <a:ext cx="7355160" cy="576064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br>
              <a:rPr lang="ru-RU" sz="27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27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Программа стерилизации и вакцинации бездомных животных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1635467" cy="10081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118564" y="1422608"/>
            <a:ext cx="7848872" cy="507831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92D050"/>
                </a:solidFill>
              </a:rPr>
              <a:t>Стерилизация</a:t>
            </a:r>
            <a:r>
              <a:rPr lang="ru-RU" dirty="0" smtClean="0">
                <a:solidFill>
                  <a:srgbClr val="92D050"/>
                </a:solidFill>
              </a:rPr>
              <a:t> – самый гуманный способ регулирования численности бездомных животных</a:t>
            </a:r>
            <a:r>
              <a:rPr lang="ru-RU" dirty="0">
                <a:solidFill>
                  <a:srgbClr val="92D050"/>
                </a:solidFill>
              </a:rPr>
              <a:t>. </a:t>
            </a:r>
            <a:r>
              <a:rPr lang="ru-RU" dirty="0" smtClean="0">
                <a:solidFill>
                  <a:srgbClr val="92D050"/>
                </a:solidFill>
              </a:rPr>
              <a:t>За </a:t>
            </a:r>
            <a:r>
              <a:rPr lang="ru-RU" dirty="0">
                <a:solidFill>
                  <a:srgbClr val="92D050"/>
                </a:solidFill>
              </a:rPr>
              <a:t>7 лет одна собака и ее потомство способны произвести на свет до 67,000 щенков. За это же время одна кошка может принести 420,000 </a:t>
            </a:r>
            <a:r>
              <a:rPr lang="ru-RU" dirty="0" smtClean="0">
                <a:solidFill>
                  <a:srgbClr val="92D050"/>
                </a:solidFill>
              </a:rPr>
              <a:t>котят.</a:t>
            </a:r>
          </a:p>
          <a:p>
            <a:pPr algn="ctr"/>
            <a:r>
              <a:rPr lang="ru-RU" dirty="0" smtClean="0">
                <a:solidFill>
                  <a:srgbClr val="92D050"/>
                </a:solidFill>
              </a:rPr>
              <a:t>Стерилизация продлевает </a:t>
            </a:r>
            <a:r>
              <a:rPr lang="ru-RU" dirty="0">
                <a:solidFill>
                  <a:srgbClr val="92D050"/>
                </a:solidFill>
              </a:rPr>
              <a:t>животному жизнь и благоприятно влияет на </a:t>
            </a:r>
            <a:r>
              <a:rPr lang="ru-RU" dirty="0" smtClean="0">
                <a:solidFill>
                  <a:srgbClr val="92D050"/>
                </a:solidFill>
              </a:rPr>
              <a:t>здоровье; </a:t>
            </a:r>
            <a:r>
              <a:rPr lang="ru-RU" dirty="0">
                <a:solidFill>
                  <a:srgbClr val="92D050"/>
                </a:solidFill>
              </a:rPr>
              <a:t>о</a:t>
            </a:r>
            <a:r>
              <a:rPr lang="ru-RU" dirty="0" smtClean="0">
                <a:solidFill>
                  <a:srgbClr val="92D050"/>
                </a:solidFill>
              </a:rPr>
              <a:t>на </a:t>
            </a:r>
            <a:r>
              <a:rPr lang="ru-RU" dirty="0">
                <a:solidFill>
                  <a:srgbClr val="92D050"/>
                </a:solidFill>
              </a:rPr>
              <a:t>является своего рода профилактикой ряда хронических заболеваний органов; </a:t>
            </a:r>
            <a:r>
              <a:rPr lang="ru-RU" dirty="0" smtClean="0">
                <a:solidFill>
                  <a:srgbClr val="92D050"/>
                </a:solidFill>
              </a:rPr>
              <a:t>она </a:t>
            </a:r>
            <a:r>
              <a:rPr lang="ru-RU" dirty="0">
                <a:solidFill>
                  <a:srgbClr val="92D050"/>
                </a:solidFill>
              </a:rPr>
              <a:t>положительно влияет на </a:t>
            </a:r>
            <a:r>
              <a:rPr lang="ru-RU" dirty="0" smtClean="0">
                <a:solidFill>
                  <a:srgbClr val="92D050"/>
                </a:solidFill>
              </a:rPr>
              <a:t>характер животного; </a:t>
            </a:r>
            <a:r>
              <a:rPr lang="ru-RU" dirty="0">
                <a:solidFill>
                  <a:srgbClr val="92D050"/>
                </a:solidFill>
              </a:rPr>
              <a:t>с</a:t>
            </a:r>
            <a:r>
              <a:rPr lang="ru-RU" dirty="0" smtClean="0">
                <a:solidFill>
                  <a:srgbClr val="92D050"/>
                </a:solidFill>
              </a:rPr>
              <a:t>терилизованные </a:t>
            </a:r>
            <a:r>
              <a:rPr lang="ru-RU" dirty="0">
                <a:solidFill>
                  <a:srgbClr val="92D050"/>
                </a:solidFill>
              </a:rPr>
              <a:t>животные почти никогда не метят территорию; </a:t>
            </a:r>
            <a:r>
              <a:rPr lang="ru-RU" dirty="0" smtClean="0">
                <a:solidFill>
                  <a:srgbClr val="92D050"/>
                </a:solidFill>
              </a:rPr>
              <a:t>стерилизованные </a:t>
            </a:r>
            <a:r>
              <a:rPr lang="ru-RU" dirty="0">
                <a:solidFill>
                  <a:srgbClr val="92D050"/>
                </a:solidFill>
              </a:rPr>
              <a:t>животные реже убегают, реже ввязываются в драки, они более </a:t>
            </a:r>
            <a:r>
              <a:rPr lang="ru-RU" dirty="0" smtClean="0">
                <a:solidFill>
                  <a:srgbClr val="92D050"/>
                </a:solidFill>
              </a:rPr>
              <a:t>послушны.</a:t>
            </a:r>
          </a:p>
          <a:p>
            <a:pPr algn="ctr"/>
            <a:r>
              <a:rPr lang="ru-RU" dirty="0" smtClean="0">
                <a:solidFill>
                  <a:srgbClr val="92D050"/>
                </a:solidFill>
              </a:rPr>
              <a:t>За </a:t>
            </a:r>
            <a:r>
              <a:rPr lang="ru-RU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2017</a:t>
            </a:r>
            <a:r>
              <a:rPr lang="ru-RU" dirty="0" smtClean="0">
                <a:solidFill>
                  <a:srgbClr val="92D050"/>
                </a:solidFill>
              </a:rPr>
              <a:t> год фондом </a:t>
            </a:r>
            <a:r>
              <a:rPr lang="ru-RU" dirty="0">
                <a:solidFill>
                  <a:srgbClr val="92D050"/>
                </a:solidFill>
              </a:rPr>
              <a:t>Найда стерилизовано и кастрировано </a:t>
            </a:r>
            <a:r>
              <a:rPr lang="ru-RU" dirty="0" smtClean="0">
                <a:solidFill>
                  <a:srgbClr val="92D050"/>
                </a:solidFill>
              </a:rPr>
              <a:t>110 сук и кобелей, 50 </a:t>
            </a:r>
            <a:r>
              <a:rPr lang="ru-RU" dirty="0">
                <a:solidFill>
                  <a:srgbClr val="92D050"/>
                </a:solidFill>
              </a:rPr>
              <a:t>котов и </a:t>
            </a:r>
            <a:r>
              <a:rPr lang="ru-RU" dirty="0" smtClean="0">
                <a:solidFill>
                  <a:srgbClr val="92D050"/>
                </a:solidFill>
              </a:rPr>
              <a:t>кошек.</a:t>
            </a:r>
          </a:p>
          <a:p>
            <a:endParaRPr lang="ru-RU" dirty="0" smtClean="0">
              <a:solidFill>
                <a:srgbClr val="92D050"/>
              </a:solidFill>
            </a:endParaRPr>
          </a:p>
          <a:p>
            <a:endParaRPr lang="ru-RU" dirty="0" smtClean="0">
              <a:solidFill>
                <a:srgbClr val="92D050"/>
              </a:solidFill>
            </a:endParaRPr>
          </a:p>
          <a:p>
            <a:pPr algn="ctr"/>
            <a:r>
              <a:rPr lang="ru-RU" dirty="0" smtClean="0">
                <a:solidFill>
                  <a:srgbClr val="92D050"/>
                </a:solidFill>
              </a:rPr>
              <a:t>Фонд Найда работает по муниципальной программе, которая предусматривает </a:t>
            </a:r>
            <a:r>
              <a:rPr lang="ru-RU" b="1" dirty="0">
                <a:solidFill>
                  <a:srgbClr val="92D050"/>
                </a:solidFill>
              </a:rPr>
              <a:t>бесплатную вакцинацию против бешенства</a:t>
            </a:r>
            <a:r>
              <a:rPr lang="ru-RU" dirty="0" smtClean="0">
                <a:solidFill>
                  <a:srgbClr val="92D050"/>
                </a:solidFill>
              </a:rPr>
              <a:t>.</a:t>
            </a:r>
          </a:p>
          <a:p>
            <a:pPr algn="ctr"/>
            <a:r>
              <a:rPr lang="ru-RU" dirty="0" smtClean="0">
                <a:solidFill>
                  <a:srgbClr val="92D050"/>
                </a:solidFill>
              </a:rPr>
              <a:t>За </a:t>
            </a: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2017</a:t>
            </a:r>
            <a:r>
              <a:rPr lang="ru-RU" dirty="0">
                <a:solidFill>
                  <a:srgbClr val="92D050"/>
                </a:solidFill>
              </a:rPr>
              <a:t> год </a:t>
            </a:r>
            <a:r>
              <a:rPr lang="ru-RU" dirty="0" smtClean="0">
                <a:solidFill>
                  <a:srgbClr val="92D050"/>
                </a:solidFill>
              </a:rPr>
              <a:t>в </a:t>
            </a:r>
            <a:r>
              <a:rPr lang="ru-RU" dirty="0">
                <a:solidFill>
                  <a:srgbClr val="92D050"/>
                </a:solidFill>
              </a:rPr>
              <a:t>ходе </a:t>
            </a:r>
            <a:r>
              <a:rPr lang="ru-RU" dirty="0" smtClean="0">
                <a:solidFill>
                  <a:srgbClr val="92D050"/>
                </a:solidFill>
              </a:rPr>
              <a:t>муниципальной </a:t>
            </a:r>
            <a:r>
              <a:rPr lang="ru-RU" dirty="0">
                <a:solidFill>
                  <a:srgbClr val="92D050"/>
                </a:solidFill>
              </a:rPr>
              <a:t>программы вакцинировано 275 собак и 103 кота и кошки</a:t>
            </a:r>
            <a:r>
              <a:rPr lang="ru-RU" dirty="0" smtClean="0">
                <a:solidFill>
                  <a:srgbClr val="92D050"/>
                </a:solidFill>
              </a:rPr>
              <a:t>.</a:t>
            </a:r>
            <a:endParaRPr lang="ru-RU" sz="1600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37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8840" y="764704"/>
            <a:ext cx="7355160" cy="576064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7</a:t>
            </a:r>
            <a:br>
              <a:rPr lang="ru-RU" sz="27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27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Участие в конкурсах, грантах и региональных конкурсах с целью развития фонда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1635467" cy="10081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187624" y="1422608"/>
            <a:ext cx="7779812" cy="532453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В </a:t>
            </a:r>
            <a:r>
              <a:rPr lang="ru-RU" sz="16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2017</a:t>
            </a:r>
            <a:r>
              <a:rPr lang="ru-RU" sz="16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году фонд Найда стал победителем конкурса на предоставление субсидии </a:t>
            </a:r>
            <a:r>
              <a:rPr lang="ru-RU" sz="16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областного бюджета социально ориентированным некоммерческим организациям Новгородской области с </a:t>
            </a:r>
            <a:r>
              <a:rPr lang="ru-RU" sz="16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общественно полезной программой </a:t>
            </a:r>
            <a:r>
              <a:rPr lang="ru-RU" sz="16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«Строительство уличных вольеров для содержания кошек</a:t>
            </a:r>
            <a:r>
              <a:rPr lang="ru-RU" sz="16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на сумму 150000 руб.</a:t>
            </a:r>
          </a:p>
          <a:p>
            <a:pPr algn="ctr"/>
            <a:r>
              <a:rPr lang="ru-RU" dirty="0">
                <a:solidFill>
                  <a:srgbClr val="92D050"/>
                </a:solidFill>
              </a:rPr>
              <a:t>Средства, полученные в ходе конкурса, пошли на строительство 6 блоков уличных вольеров для кошек, проживающих в Фонде</a:t>
            </a:r>
            <a:r>
              <a:rPr lang="ru-RU" dirty="0" smtClean="0">
                <a:solidFill>
                  <a:srgbClr val="92D050"/>
                </a:solidFill>
              </a:rPr>
              <a:t>.</a:t>
            </a:r>
          </a:p>
          <a:p>
            <a:pPr algn="ctr"/>
            <a:endParaRPr lang="ru-RU" sz="16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466" y="3284984"/>
            <a:ext cx="1920213" cy="10801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521" y="3284984"/>
            <a:ext cx="1824203" cy="13681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566" y="3294219"/>
            <a:ext cx="1811889" cy="135891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455" y="3294219"/>
            <a:ext cx="2123728" cy="15927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059338"/>
            <a:ext cx="2651787" cy="14916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338" y="5059338"/>
            <a:ext cx="2222191" cy="124998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5033583"/>
            <a:ext cx="1972026" cy="147901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934" y="4958692"/>
            <a:ext cx="2171733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9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1635467" cy="10081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187624" y="1422608"/>
            <a:ext cx="7779812" cy="523220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В </a:t>
            </a:r>
            <a:r>
              <a:rPr lang="ru-RU" sz="16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2017</a:t>
            </a:r>
            <a:r>
              <a:rPr lang="ru-RU" sz="16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году фонд Найда стал </a:t>
            </a:r>
            <a:r>
              <a:rPr lang="ru-RU" sz="16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победителем </a:t>
            </a:r>
            <a:r>
              <a:rPr lang="ru-RU" sz="16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второго конкурса </a:t>
            </a:r>
            <a:r>
              <a:rPr lang="ru-RU" sz="16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</a:t>
            </a:r>
            <a:r>
              <a:rPr lang="ru-RU" sz="16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 Президентских Грантов с проектом «</a:t>
            </a:r>
            <a:r>
              <a:rPr lang="ru-RU" dirty="0" smtClean="0">
                <a:solidFill>
                  <a:srgbClr val="92D050"/>
                </a:solidFill>
              </a:rPr>
              <a:t>Создание </a:t>
            </a:r>
            <a:r>
              <a:rPr lang="ru-RU" dirty="0">
                <a:solidFill>
                  <a:srgbClr val="92D050"/>
                </a:solidFill>
              </a:rPr>
              <a:t>комфортной и безопасной среды для проживания собак, отловленных в Новгородской области» на сумму </a:t>
            </a:r>
            <a:r>
              <a:rPr lang="ru-RU" dirty="0" smtClean="0">
                <a:solidFill>
                  <a:srgbClr val="92D050"/>
                </a:solidFill>
              </a:rPr>
              <a:t>2377350 руб. </a:t>
            </a:r>
          </a:p>
          <a:p>
            <a:pPr algn="ctr"/>
            <a:endParaRPr lang="ru-RU" dirty="0">
              <a:solidFill>
                <a:srgbClr val="92D050"/>
              </a:solidFill>
            </a:endParaRPr>
          </a:p>
          <a:p>
            <a:pPr algn="ctr"/>
            <a:endParaRPr lang="ru-RU" dirty="0" smtClean="0">
              <a:solidFill>
                <a:srgbClr val="92D050"/>
              </a:solidFill>
            </a:endParaRPr>
          </a:p>
          <a:p>
            <a:pPr algn="ctr"/>
            <a:endParaRPr lang="ru-RU" dirty="0">
              <a:solidFill>
                <a:srgbClr val="92D050"/>
              </a:solidFill>
            </a:endParaRPr>
          </a:p>
          <a:p>
            <a:pPr algn="ctr"/>
            <a:endParaRPr lang="ru-RU" dirty="0" smtClean="0">
              <a:solidFill>
                <a:srgbClr val="92D050"/>
              </a:solidFill>
            </a:endParaRPr>
          </a:p>
          <a:p>
            <a:pPr algn="ctr"/>
            <a:endParaRPr lang="ru-RU" dirty="0">
              <a:solidFill>
                <a:srgbClr val="92D050"/>
              </a:solidFill>
            </a:endParaRPr>
          </a:p>
          <a:p>
            <a:pPr algn="ctr"/>
            <a:endParaRPr lang="ru-RU" dirty="0" smtClean="0">
              <a:solidFill>
                <a:srgbClr val="92D050"/>
              </a:solidFill>
            </a:endParaRPr>
          </a:p>
          <a:p>
            <a:pPr algn="ctr"/>
            <a:endParaRPr lang="ru-RU" dirty="0">
              <a:solidFill>
                <a:srgbClr val="92D050"/>
              </a:solidFill>
            </a:endParaRPr>
          </a:p>
          <a:p>
            <a:pPr algn="ctr"/>
            <a:endParaRPr lang="ru-RU" dirty="0" smtClean="0">
              <a:solidFill>
                <a:srgbClr val="92D050"/>
              </a:solidFill>
            </a:endParaRPr>
          </a:p>
          <a:p>
            <a:pPr algn="ctr"/>
            <a:endParaRPr lang="ru-RU" dirty="0" smtClean="0">
              <a:solidFill>
                <a:srgbClr val="92D050"/>
              </a:solidFill>
            </a:endParaRPr>
          </a:p>
          <a:p>
            <a:pPr algn="ctr"/>
            <a:endParaRPr lang="ru-RU" dirty="0">
              <a:solidFill>
                <a:srgbClr val="92D050"/>
              </a:solidFill>
            </a:endParaRPr>
          </a:p>
          <a:p>
            <a:pPr algn="ctr"/>
            <a:endParaRPr lang="ru-RU" dirty="0">
              <a:solidFill>
                <a:srgbClr val="92D050"/>
              </a:solidFill>
            </a:endParaRPr>
          </a:p>
          <a:p>
            <a:pPr algn="ctr"/>
            <a:endParaRPr lang="ru-RU" dirty="0" smtClean="0">
              <a:solidFill>
                <a:srgbClr val="92D050"/>
              </a:solidFill>
            </a:endParaRPr>
          </a:p>
          <a:p>
            <a:pPr algn="ctr"/>
            <a:r>
              <a:rPr lang="ru-RU" sz="16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средства, полученные в ходе конкурса идет строительство 50 вольеров для содержания собак</a:t>
            </a:r>
            <a:r>
              <a:rPr lang="ru-RU" sz="16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ru-RU" sz="16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564904"/>
            <a:ext cx="2085242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39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1635467" cy="10081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187624" y="1422608"/>
            <a:ext cx="7779812" cy="523220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arenR" startAt="3"/>
            </a:pPr>
            <a:r>
              <a:rPr lang="ru-RU" sz="16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2017</a:t>
            </a:r>
            <a:r>
              <a:rPr lang="ru-RU" sz="16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году наш проект </a:t>
            </a:r>
            <a:r>
              <a:rPr lang="ru-RU" sz="16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6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формированию</a:t>
            </a:r>
          </a:p>
          <a:p>
            <a:r>
              <a:rPr lang="ru-RU" sz="16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ответственного </a:t>
            </a:r>
            <a:r>
              <a:rPr lang="ru-RU" sz="16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отношения к животным вошел </a:t>
            </a:r>
            <a:r>
              <a:rPr lang="ru-RU" sz="16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</a:p>
          <a:p>
            <a:r>
              <a:rPr lang="ru-RU" sz="16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десятку </a:t>
            </a:r>
            <a:r>
              <a:rPr lang="ru-RU" sz="16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лучших социально-ориентированных </a:t>
            </a:r>
            <a:endParaRPr lang="ru-RU" sz="1600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проектов </a:t>
            </a:r>
            <a:r>
              <a:rPr lang="ru-RU" sz="16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страны по версии НТВ</a:t>
            </a:r>
          </a:p>
          <a:p>
            <a:pPr algn="ctr"/>
            <a:endParaRPr lang="ru-RU" dirty="0">
              <a:solidFill>
                <a:srgbClr val="92D050"/>
              </a:solidFill>
            </a:endParaRPr>
          </a:p>
          <a:p>
            <a:pPr algn="ctr"/>
            <a:endParaRPr lang="ru-RU" dirty="0" smtClean="0">
              <a:solidFill>
                <a:srgbClr val="92D050"/>
              </a:solidFill>
            </a:endParaRPr>
          </a:p>
          <a:p>
            <a:pPr algn="ctr"/>
            <a:endParaRPr lang="ru-RU" dirty="0">
              <a:solidFill>
                <a:srgbClr val="92D050"/>
              </a:solidFill>
            </a:endParaRPr>
          </a:p>
          <a:p>
            <a:pPr algn="ctr"/>
            <a:endParaRPr lang="ru-RU" dirty="0" smtClean="0">
              <a:solidFill>
                <a:srgbClr val="92D050"/>
              </a:solidFill>
            </a:endParaRPr>
          </a:p>
          <a:p>
            <a:pPr algn="ctr"/>
            <a:endParaRPr lang="ru-RU" dirty="0">
              <a:solidFill>
                <a:srgbClr val="92D050"/>
              </a:solidFill>
            </a:endParaRPr>
          </a:p>
          <a:p>
            <a:pPr algn="ctr"/>
            <a:endParaRPr lang="ru-RU" dirty="0" smtClean="0">
              <a:solidFill>
                <a:srgbClr val="92D050"/>
              </a:solidFill>
            </a:endParaRPr>
          </a:p>
          <a:p>
            <a:pPr algn="ctr"/>
            <a:endParaRPr lang="ru-RU" dirty="0" smtClean="0">
              <a:solidFill>
                <a:srgbClr val="92D050"/>
              </a:solidFill>
            </a:endParaRPr>
          </a:p>
          <a:p>
            <a:r>
              <a:rPr lang="ru-RU" dirty="0">
                <a:solidFill>
                  <a:srgbClr val="92D050"/>
                </a:solidFill>
              </a:rPr>
              <a:t>4</a:t>
            </a:r>
            <a:r>
              <a:rPr lang="ru-RU" dirty="0" smtClean="0">
                <a:solidFill>
                  <a:srgbClr val="92D050"/>
                </a:solidFill>
              </a:rPr>
              <a:t>) По итогам работы нашей команды были вручены</a:t>
            </a:r>
          </a:p>
          <a:p>
            <a:r>
              <a:rPr lang="ru-RU" dirty="0" smtClean="0">
                <a:solidFill>
                  <a:srgbClr val="92D050"/>
                </a:solidFill>
              </a:rPr>
              <a:t>Почётные грамоты волонтерам фонда </a:t>
            </a:r>
            <a:r>
              <a:rPr lang="ru-RU" dirty="0">
                <a:solidFill>
                  <a:srgbClr val="92D050"/>
                </a:solidFill>
              </a:rPr>
              <a:t>от </a:t>
            </a:r>
            <a:endParaRPr lang="ru-RU" dirty="0" smtClean="0">
              <a:solidFill>
                <a:srgbClr val="92D050"/>
              </a:solidFill>
            </a:endParaRPr>
          </a:p>
          <a:p>
            <a:r>
              <a:rPr lang="ru-RU" dirty="0" smtClean="0">
                <a:solidFill>
                  <a:srgbClr val="92D050"/>
                </a:solidFill>
              </a:rPr>
              <a:t>Администрации </a:t>
            </a:r>
            <a:r>
              <a:rPr lang="ru-RU" dirty="0">
                <a:solidFill>
                  <a:srgbClr val="92D050"/>
                </a:solidFill>
              </a:rPr>
              <a:t>Боровичского муниципального </a:t>
            </a:r>
            <a:endParaRPr lang="ru-RU" dirty="0" smtClean="0">
              <a:solidFill>
                <a:srgbClr val="92D050"/>
              </a:solidFill>
            </a:endParaRPr>
          </a:p>
          <a:p>
            <a:r>
              <a:rPr lang="ru-RU" dirty="0" smtClean="0">
                <a:solidFill>
                  <a:srgbClr val="92D050"/>
                </a:solidFill>
              </a:rPr>
              <a:t>района, а руководитель фонда, Уверская Тамара, </a:t>
            </a:r>
          </a:p>
          <a:p>
            <a:r>
              <a:rPr lang="ru-RU" dirty="0" smtClean="0">
                <a:solidFill>
                  <a:srgbClr val="92D050"/>
                </a:solidFill>
              </a:rPr>
              <a:t>одержала победу </a:t>
            </a:r>
            <a:r>
              <a:rPr lang="ru-RU" dirty="0">
                <a:solidFill>
                  <a:srgbClr val="92D050"/>
                </a:solidFill>
              </a:rPr>
              <a:t>в конкурсе Человек Года </a:t>
            </a:r>
            <a:endParaRPr lang="ru-RU" dirty="0" smtClean="0">
              <a:solidFill>
                <a:srgbClr val="92D050"/>
              </a:solidFill>
            </a:endParaRPr>
          </a:p>
          <a:p>
            <a:r>
              <a:rPr lang="ru-RU" dirty="0" smtClean="0">
                <a:solidFill>
                  <a:srgbClr val="92D050"/>
                </a:solidFill>
              </a:rPr>
              <a:t>в </a:t>
            </a:r>
            <a:r>
              <a:rPr lang="ru-RU" dirty="0">
                <a:solidFill>
                  <a:srgbClr val="92D050"/>
                </a:solidFill>
              </a:rPr>
              <a:t>номинации «Лидер </a:t>
            </a:r>
            <a:r>
              <a:rPr lang="ru-RU" dirty="0" smtClean="0">
                <a:solidFill>
                  <a:srgbClr val="92D050"/>
                </a:solidFill>
              </a:rPr>
              <a:t>перемен» </a:t>
            </a:r>
          </a:p>
          <a:p>
            <a:endParaRPr lang="ru-RU" dirty="0" smtClean="0">
              <a:solidFill>
                <a:srgbClr val="92D050"/>
              </a:solidFill>
            </a:endParaRPr>
          </a:p>
          <a:p>
            <a:pPr algn="ctr"/>
            <a:endParaRPr lang="ru-RU" dirty="0" smtClean="0">
              <a:solidFill>
                <a:srgbClr val="92D05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2338044"/>
            <a:ext cx="2160240" cy="19277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1" b="4021"/>
          <a:stretch/>
        </p:blipFill>
        <p:spPr>
          <a:xfrm>
            <a:off x="6557907" y="2852936"/>
            <a:ext cx="2392909" cy="37444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5436194"/>
            <a:ext cx="1584176" cy="118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82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764704"/>
            <a:ext cx="7355160" cy="576064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8</a:t>
            </a:r>
            <a:br>
              <a:rPr lang="ru-RU" sz="27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27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Благоустройство территории фонда для комфортной жизни его обитателей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1635467" cy="10081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187624" y="1422608"/>
            <a:ext cx="7779812" cy="526297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протяжении всего времени существования фонда мы работаем над улучшением жизни обитателей фонда, для некоторых из которых временное пристанище становится постоянным в силу различных причин (особенности поведения, здоровье, возраст</a:t>
            </a:r>
            <a:r>
              <a:rPr lang="en-US" sz="16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ru-RU" sz="16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2017</a:t>
            </a:r>
            <a:r>
              <a:rPr lang="ru-RU" sz="16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году на собственные средства были выстроены 2 линии вольеров для уличного содержания собак. Также начат ремонт Кошкиного дома. Вставлены окна, закуплены пластиковые панели для облицовки стен, перекрыты полы в помещениях Кошкиного Дома.</a:t>
            </a:r>
          </a:p>
          <a:p>
            <a:pPr algn="ctr"/>
            <a:endParaRPr lang="ru-RU" sz="16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212976"/>
            <a:ext cx="1944216" cy="19442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562" y="3425767"/>
            <a:ext cx="3162213" cy="17787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249" y="3429332"/>
            <a:ext cx="1980728" cy="14855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13" y="4423460"/>
            <a:ext cx="1835696" cy="13767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898" y="5206254"/>
            <a:ext cx="1896811" cy="14226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962" y="4792938"/>
            <a:ext cx="1377789" cy="183418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262" y="5499961"/>
            <a:ext cx="1907704" cy="107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38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764704"/>
            <a:ext cx="7355160" cy="576064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9</a:t>
            </a:r>
            <a:br>
              <a:rPr lang="ru-RU" sz="27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27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Публикации в СМИ о деятельности фонда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1635467" cy="10081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187624" y="1422608"/>
            <a:ext cx="7779812" cy="461664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Каждая организация знает, как немаловажно говорить о себе в СМИ и публиковать статьи о своей деятельности в сети Интернет. Чем более открыта организация, тем больше к ней доверие.</a:t>
            </a:r>
          </a:p>
          <a:p>
            <a:pPr algn="ctr"/>
            <a:r>
              <a:rPr lang="ru-RU" sz="16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2017 год было 15 публикаций </a:t>
            </a:r>
            <a:r>
              <a:rPr lang="ru-RU" sz="16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деятельности </a:t>
            </a:r>
            <a:r>
              <a:rPr lang="ru-RU" sz="16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фонда Найда </a:t>
            </a:r>
            <a:r>
              <a:rPr lang="ru-RU" sz="16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средствах массовой информации (пресса, телевидение, </a:t>
            </a:r>
            <a:r>
              <a:rPr lang="ru-RU" sz="16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информационно-телекоммуникационная </a:t>
            </a:r>
            <a:r>
              <a:rPr lang="ru-RU" sz="16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сеть «Интернет</a:t>
            </a:r>
            <a:r>
              <a:rPr lang="ru-RU" sz="16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»).</a:t>
            </a:r>
            <a:endParaRPr lang="ru-RU" sz="16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924944"/>
            <a:ext cx="2526882" cy="14569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901" y="2924944"/>
            <a:ext cx="2267744" cy="13626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293" y="2914167"/>
            <a:ext cx="2152617" cy="13203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37" y="4405883"/>
            <a:ext cx="3491880" cy="7575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561" y="3920432"/>
            <a:ext cx="2045990" cy="20124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551" y="3751559"/>
            <a:ext cx="1835696" cy="13767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744" y="5007611"/>
            <a:ext cx="1907704" cy="115741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11" y="5146743"/>
            <a:ext cx="1627224" cy="125211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987" y="4899656"/>
            <a:ext cx="1767147" cy="149920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134" y="4567331"/>
            <a:ext cx="1825520" cy="14252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266" y="5092165"/>
            <a:ext cx="1979712" cy="140441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424" y="5657208"/>
            <a:ext cx="1742971" cy="11377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665" y="5698089"/>
            <a:ext cx="2123728" cy="107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5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6930" y="836712"/>
            <a:ext cx="7355160" cy="576064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ОТЧЕТ</a:t>
            </a:r>
            <a:b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 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финансовой деятельности Благотворительного Фонда помощи и реабилитации бездомных животных по Новгородской области «Найда»</a:t>
            </a: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1635467" cy="10081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187624" y="2708920"/>
            <a:ext cx="7779812" cy="35394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6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 с 01.01.2017 по 31.12.2017 Благотворительным Фондом «Найда» получено денежных средств на сумму 1568475.22 рублей (один миллион пятьсот шестьдесят восемь тысяч четыреста семьдесят пять рублей двадцать две копейки), в том числе субсидия из бюджета – 150 000 рублей, денежные средства за реализацию муниципальных контрактов по отлову и временному содержанию безнадзорных животных на территории Новгородской области – 1157342, благотворительные пожертвования – 174333.22 рублей. Остаток денежных средств на 01.01.2017 составил 86800 рублей (восемьдесят шесть тысяч восемьсот рублей).</a:t>
            </a:r>
          </a:p>
          <a:p>
            <a:pPr algn="ctr"/>
            <a:endParaRPr lang="ru-RU" sz="16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сумма расходов Фонда составила 1318976.58 (один миллион триста восемнадцать тысяч девятьсот семьдесят шесть рублей пятьдесят восемь копеек), из них</a:t>
            </a:r>
            <a:r>
              <a:rPr lang="ru-RU" sz="16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ru-RU" sz="16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67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87623" y="1425962"/>
            <a:ext cx="7779812" cy="477053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sz="1600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ИТОГО: 1318976.58</a:t>
            </a:r>
          </a:p>
          <a:p>
            <a:pPr algn="ctr"/>
            <a:r>
              <a:rPr lang="ru-RU" sz="16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Остаток денежных средств на 01.01.2018 составил 249498.64</a:t>
            </a:r>
          </a:p>
          <a:p>
            <a:pPr algn="ctr"/>
            <a:endParaRPr lang="ru-RU" sz="16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5942937"/>
              </p:ext>
            </p:extLst>
          </p:nvPr>
        </p:nvGraphicFramePr>
        <p:xfrm>
          <a:off x="1327855" y="1700808"/>
          <a:ext cx="7499349" cy="323596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504230">
                  <a:extLst>
                    <a:ext uri="{9D8B030D-6E8A-4147-A177-3AD203B41FA5}">
                      <a16:colId xmlns:a16="http://schemas.microsoft.com/office/drawing/2014/main" val="1131759491"/>
                    </a:ext>
                  </a:extLst>
                </a:gridCol>
                <a:gridCol w="4495336">
                  <a:extLst>
                    <a:ext uri="{9D8B030D-6E8A-4147-A177-3AD203B41FA5}">
                      <a16:colId xmlns:a16="http://schemas.microsoft.com/office/drawing/2014/main" val="3742258059"/>
                    </a:ext>
                  </a:extLst>
                </a:gridCol>
                <a:gridCol w="2499783">
                  <a:extLst>
                    <a:ext uri="{9D8B030D-6E8A-4147-A177-3AD203B41FA5}">
                      <a16:colId xmlns:a16="http://schemas.microsoft.com/office/drawing/2014/main" val="36286707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accent4"/>
                          </a:solidFill>
                          <a:effectLst/>
                        </a:rPr>
                        <a:t>№</a:t>
                      </a:r>
                      <a:endParaRPr lang="ru-RU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accent4"/>
                          </a:solidFill>
                          <a:effectLst/>
                        </a:rPr>
                        <a:t>Расходы (наименование)</a:t>
                      </a:r>
                      <a:endParaRPr lang="ru-RU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accent4"/>
                          </a:solidFill>
                          <a:effectLst/>
                        </a:rPr>
                        <a:t>Сумма (руб.)</a:t>
                      </a:r>
                      <a:endParaRPr lang="ru-RU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6553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4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accent4"/>
                          </a:solidFill>
                          <a:effectLst/>
                        </a:rPr>
                        <a:t>Ветеринарные услуги (лучение, кастрация) </a:t>
                      </a:r>
                      <a:endParaRPr lang="ru-RU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accent4"/>
                          </a:solidFill>
                          <a:effectLst/>
                        </a:rPr>
                        <a:t>381804</a:t>
                      </a:r>
                      <a:endParaRPr lang="ru-RU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677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4"/>
                          </a:solidFill>
                        </a:rPr>
                        <a:t>2</a:t>
                      </a:r>
                      <a:endParaRPr lang="ru-RU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accent4"/>
                          </a:solidFill>
                          <a:effectLst/>
                        </a:rPr>
                        <a:t>Медицинские препараты, вакцины</a:t>
                      </a:r>
                      <a:endParaRPr lang="ru-RU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accent4"/>
                          </a:solidFill>
                          <a:effectLst/>
                        </a:rPr>
                        <a:t>82201.61</a:t>
                      </a:r>
                      <a:endParaRPr lang="ru-RU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1856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4"/>
                          </a:solidFill>
                        </a:rPr>
                        <a:t>3</a:t>
                      </a:r>
                      <a:endParaRPr lang="ru-RU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accent4"/>
                          </a:solidFill>
                          <a:effectLst/>
                        </a:rPr>
                        <a:t>Корма</a:t>
                      </a:r>
                      <a:endParaRPr lang="ru-RU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accent4"/>
                          </a:solidFill>
                          <a:effectLst/>
                        </a:rPr>
                        <a:t>451282.31</a:t>
                      </a:r>
                      <a:endParaRPr lang="ru-RU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319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4"/>
                          </a:solidFill>
                        </a:rPr>
                        <a:t>4</a:t>
                      </a:r>
                      <a:endParaRPr lang="ru-RU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accent4"/>
                          </a:solidFill>
                          <a:effectLst/>
                        </a:rPr>
                        <a:t>Аксессуары для животных (ошейники, поводки и пр.)</a:t>
                      </a:r>
                      <a:endParaRPr lang="ru-RU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accent4"/>
                          </a:solidFill>
                          <a:effectLst/>
                        </a:rPr>
                        <a:t>5686</a:t>
                      </a:r>
                      <a:endParaRPr lang="ru-RU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258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4"/>
                          </a:solidFill>
                        </a:rPr>
                        <a:t>5</a:t>
                      </a:r>
                      <a:endParaRPr lang="ru-RU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accent4"/>
                          </a:solidFill>
                          <a:effectLst/>
                        </a:rPr>
                        <a:t>Общехозяйственные расходы</a:t>
                      </a:r>
                      <a:endParaRPr lang="ru-RU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accent4"/>
                          </a:solidFill>
                          <a:effectLst/>
                        </a:rPr>
                        <a:t>305045.65</a:t>
                      </a:r>
                      <a:endParaRPr lang="ru-RU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65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4"/>
                          </a:solidFill>
                        </a:rPr>
                        <a:t>6</a:t>
                      </a:r>
                      <a:endParaRPr lang="ru-RU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accent4"/>
                          </a:solidFill>
                          <a:effectLst/>
                        </a:rPr>
                        <a:t>Банковские расходы</a:t>
                      </a:r>
                      <a:endParaRPr lang="ru-RU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accent4"/>
                          </a:solidFill>
                          <a:effectLst/>
                        </a:rPr>
                        <a:t>25506</a:t>
                      </a:r>
                      <a:endParaRPr lang="ru-RU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333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4"/>
                          </a:solidFill>
                        </a:rPr>
                        <a:t>7</a:t>
                      </a:r>
                      <a:endParaRPr lang="ru-RU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accent4"/>
                          </a:solidFill>
                          <a:effectLst/>
                        </a:rPr>
                        <a:t>Оплата коммунальных услуг</a:t>
                      </a:r>
                      <a:endParaRPr lang="ru-RU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accent4"/>
                          </a:solidFill>
                          <a:effectLst/>
                        </a:rPr>
                        <a:t>67451.01</a:t>
                      </a:r>
                      <a:endParaRPr lang="ru-RU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0667402"/>
                  </a:ext>
                </a:extLst>
              </a:tr>
            </a:tbl>
          </a:graphicData>
        </a:graphic>
      </p:graphicFrame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1635467" cy="10081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3822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Как нам можно помочь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1635467" cy="10081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187624" y="1422608"/>
            <a:ext cx="7779812" cy="526297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sz="1600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 </a:t>
            </a:r>
            <a:r>
              <a:rPr lang="ru-RU" sz="16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получателя: Северо-Западный филиал ОАО АКБ "Росбанк" ОО "Боровичи", адрес: ул. Подбельского, д. 36</a:t>
            </a:r>
          </a:p>
          <a:p>
            <a:pPr algn="ctr"/>
            <a:r>
              <a:rPr lang="ru-RU" sz="16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БИК 044030778</a:t>
            </a:r>
          </a:p>
          <a:p>
            <a:pPr algn="ctr"/>
            <a:r>
              <a:rPr lang="ru-RU" sz="16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ИНН 5320980037</a:t>
            </a:r>
          </a:p>
          <a:p>
            <a:pPr algn="ctr"/>
            <a:r>
              <a:rPr lang="ru-RU" sz="16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КПП 532001001</a:t>
            </a:r>
          </a:p>
          <a:p>
            <a:pPr algn="ctr"/>
            <a:r>
              <a:rPr lang="ru-RU" sz="16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</a:t>
            </a:r>
            <a:r>
              <a:rPr lang="ru-RU" sz="16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№ </a:t>
            </a:r>
            <a:r>
              <a:rPr lang="ru-RU" sz="16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банка получателя 30101810100000000778 в ГРКЦ ГУ Банка России по Санкт-Петербургу</a:t>
            </a:r>
          </a:p>
          <a:p>
            <a:pPr algn="ctr"/>
            <a:r>
              <a:rPr lang="ru-RU" sz="16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</a:t>
            </a:r>
            <a:r>
              <a:rPr lang="ru-RU" sz="16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№ </a:t>
            </a:r>
            <a:r>
              <a:rPr lang="ru-RU" sz="16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получателя 40703810394860000005 </a:t>
            </a:r>
          </a:p>
          <a:p>
            <a:pPr algn="ctr"/>
            <a:r>
              <a:rPr lang="ru-RU" sz="16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Получатель: Благотворительный фонд "Найда" </a:t>
            </a:r>
          </a:p>
          <a:p>
            <a:pPr algn="ctr"/>
            <a:endParaRPr lang="ru-RU" sz="16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Яндекс Кошелёк: 410011561274792</a:t>
            </a:r>
          </a:p>
          <a:p>
            <a:pPr algn="ctr"/>
            <a:r>
              <a:rPr lang="ru-RU" sz="16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"голодный" телефон +7 960 204 63 64</a:t>
            </a:r>
            <a:endParaRPr lang="ru-RU" sz="1600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ОГРОМНАЯ БЛАГОДАРНОСТЬ ЗА УЧАСТИЕ!!!</a:t>
            </a:r>
            <a:endParaRPr lang="ru-RU" sz="1600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50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317821" y="119901"/>
            <a:ext cx="7355160" cy="50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Наша команда</a:t>
            </a:r>
            <a:endParaRPr lang="es-E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5" y="64108"/>
            <a:ext cx="1635467" cy="10081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430" y="1080724"/>
            <a:ext cx="1275587" cy="169931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0" r="19288"/>
          <a:stretch/>
        </p:blipFill>
        <p:spPr>
          <a:xfrm>
            <a:off x="2560925" y="1072220"/>
            <a:ext cx="1357666" cy="17147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2670" y="1070966"/>
            <a:ext cx="1350622" cy="169931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2" r="1176"/>
          <a:stretch/>
        </p:blipFill>
        <p:spPr>
          <a:xfrm>
            <a:off x="5746162" y="1070965"/>
            <a:ext cx="1343875" cy="169931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10" name="TextBox 9"/>
          <p:cNvSpPr txBox="1"/>
          <p:nvPr/>
        </p:nvSpPr>
        <p:spPr>
          <a:xfrm>
            <a:off x="904346" y="2944184"/>
            <a:ext cx="159069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4"/>
                </a:solidFill>
              </a:rPr>
              <a:t>Директор </a:t>
            </a:r>
            <a:r>
              <a:rPr lang="ru-RU" sz="1100" b="1" dirty="0">
                <a:solidFill>
                  <a:schemeClr val="accent4"/>
                </a:solidFill>
              </a:rPr>
              <a:t>и</a:t>
            </a:r>
            <a:r>
              <a:rPr lang="ru-RU" sz="1100" b="1" dirty="0" smtClean="0">
                <a:solidFill>
                  <a:schemeClr val="accent4"/>
                </a:solidFill>
              </a:rPr>
              <a:t> Член Совета фонда Найда</a:t>
            </a:r>
          </a:p>
          <a:p>
            <a:pPr algn="ctr"/>
            <a:r>
              <a:rPr lang="ru-RU" sz="1100" dirty="0" smtClean="0">
                <a:solidFill>
                  <a:schemeClr val="accent4"/>
                </a:solidFill>
              </a:rPr>
              <a:t>Создание и реализация проектов фонда</a:t>
            </a:r>
          </a:p>
          <a:p>
            <a:pPr algn="ctr"/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792402" y="2697359"/>
            <a:ext cx="1801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Уверская Тамара</a:t>
            </a:r>
            <a:endParaRPr lang="ru-RU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32542" y="2699681"/>
            <a:ext cx="1652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Ускова Ирина</a:t>
            </a:r>
            <a:endParaRPr lang="ru-RU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31016" y="2945654"/>
            <a:ext cx="1827123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4"/>
                </a:solidFill>
              </a:rPr>
              <a:t>Член Совета фонда Найда, волонтёр</a:t>
            </a:r>
          </a:p>
          <a:p>
            <a:pPr algn="ctr"/>
            <a:r>
              <a:rPr lang="ru-RU" sz="1100" dirty="0" smtClean="0">
                <a:solidFill>
                  <a:schemeClr val="accent4"/>
                </a:solidFill>
              </a:rPr>
              <a:t>Внешние коммуникации фонда, развитие волонтерских направлений</a:t>
            </a:r>
          </a:p>
          <a:p>
            <a:pPr algn="ctr"/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3983618" y="2700393"/>
            <a:ext cx="1652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Павлова Анна</a:t>
            </a:r>
            <a:endParaRPr lang="ru-RU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75710" y="2913146"/>
            <a:ext cx="145686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4"/>
                </a:solidFill>
              </a:rPr>
              <a:t>Волонтер фонда Найда </a:t>
            </a:r>
            <a:endParaRPr lang="ru-RU" sz="1100" b="1" dirty="0">
              <a:solidFill>
                <a:schemeClr val="accent4"/>
              </a:solidFill>
            </a:endParaRPr>
          </a:p>
          <a:p>
            <a:pPr algn="ctr"/>
            <a:r>
              <a:rPr lang="ru-RU" sz="1100" b="1" dirty="0" smtClean="0">
                <a:solidFill>
                  <a:schemeClr val="accent4"/>
                </a:solidFill>
              </a:rPr>
              <a:t> </a:t>
            </a:r>
            <a:r>
              <a:rPr lang="ru-RU" sz="1100" dirty="0" smtClean="0">
                <a:solidFill>
                  <a:schemeClr val="accent4"/>
                </a:solidFill>
              </a:rPr>
              <a:t>Проведение уроков биоэтики, ведение фин. отчетности</a:t>
            </a:r>
          </a:p>
          <a:p>
            <a:pPr algn="ctr"/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5546611" y="2700393"/>
            <a:ext cx="1652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Павлов Дмитрий</a:t>
            </a:r>
            <a:endParaRPr lang="ru-RU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21147" y="2949607"/>
            <a:ext cx="166902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4"/>
                </a:solidFill>
              </a:rPr>
              <a:t>Волонтер фонда Найда</a:t>
            </a:r>
            <a:endParaRPr lang="ru-RU" sz="1100" b="1" dirty="0">
              <a:solidFill>
                <a:schemeClr val="accent4"/>
              </a:solidFill>
            </a:endParaRPr>
          </a:p>
          <a:p>
            <a:pPr algn="ctr"/>
            <a:r>
              <a:rPr lang="ru-RU" sz="1100" b="1" dirty="0" smtClean="0">
                <a:solidFill>
                  <a:schemeClr val="accent4"/>
                </a:solidFill>
              </a:rPr>
              <a:t> </a:t>
            </a:r>
            <a:r>
              <a:rPr lang="ru-RU" sz="1100" dirty="0" smtClean="0">
                <a:solidFill>
                  <a:schemeClr val="accent4"/>
                </a:solidFill>
              </a:rPr>
              <a:t>Отлов безнадзорных животных, обеспечение ветуслугами</a:t>
            </a:r>
          </a:p>
          <a:p>
            <a:pPr algn="ctr"/>
            <a:endParaRPr lang="ru-RU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7199212" y="2716306"/>
            <a:ext cx="1652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Киямов Игорь</a:t>
            </a:r>
            <a:endParaRPr lang="ru-RU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23494" y="2945654"/>
            <a:ext cx="163043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4"/>
                </a:solidFill>
              </a:rPr>
              <a:t>Волонтер фонда Найда</a:t>
            </a:r>
            <a:endParaRPr lang="ru-RU" sz="1100" b="1" dirty="0">
              <a:solidFill>
                <a:schemeClr val="accent4"/>
              </a:solidFill>
            </a:endParaRPr>
          </a:p>
          <a:p>
            <a:pPr algn="ctr"/>
            <a:r>
              <a:rPr lang="ru-RU" sz="1100" dirty="0" smtClean="0">
                <a:solidFill>
                  <a:schemeClr val="accent4"/>
                </a:solidFill>
              </a:rPr>
              <a:t>Обеспечение хоз. части фонда, разработка строительных проектов</a:t>
            </a:r>
          </a:p>
          <a:p>
            <a:pPr algn="ctr"/>
            <a:endParaRPr lang="ru-RU" sz="1400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5" t="26010" r="44845" b="44590"/>
          <a:stretch/>
        </p:blipFill>
        <p:spPr>
          <a:xfrm>
            <a:off x="7322907" y="1070964"/>
            <a:ext cx="1374033" cy="169931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7" t="15738" r="14995" b="30301"/>
          <a:stretch/>
        </p:blipFill>
        <p:spPr>
          <a:xfrm>
            <a:off x="2550439" y="4047168"/>
            <a:ext cx="1368152" cy="172819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3" r="35004"/>
          <a:stretch/>
        </p:blipFill>
        <p:spPr>
          <a:xfrm>
            <a:off x="4160505" y="4046567"/>
            <a:ext cx="1368153" cy="17147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49" t="1209" r="1736" b="70134"/>
          <a:stretch/>
        </p:blipFill>
        <p:spPr>
          <a:xfrm>
            <a:off x="5770572" y="4055527"/>
            <a:ext cx="1352156" cy="170583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24" name="TextBox 23"/>
          <p:cNvSpPr txBox="1"/>
          <p:nvPr/>
        </p:nvSpPr>
        <p:spPr>
          <a:xfrm>
            <a:off x="2431421" y="5733256"/>
            <a:ext cx="1652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Дроздова Елена</a:t>
            </a:r>
            <a:endParaRPr lang="ru-RU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13204" y="5725758"/>
            <a:ext cx="1652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Иванов Юрий</a:t>
            </a:r>
            <a:endParaRPr lang="ru-RU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97214" y="5718260"/>
            <a:ext cx="2001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Плотников Дмитрий</a:t>
            </a:r>
            <a:endParaRPr lang="ru-RU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94452" y="5929934"/>
            <a:ext cx="15906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4"/>
                </a:solidFill>
              </a:rPr>
              <a:t>Волонтер фонда Найда</a:t>
            </a:r>
          </a:p>
          <a:p>
            <a:pPr algn="ctr"/>
            <a:r>
              <a:rPr lang="ru-RU" sz="1100" dirty="0">
                <a:solidFill>
                  <a:schemeClr val="accent4"/>
                </a:solidFill>
              </a:rPr>
              <a:t>Уход за животными фонда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027781" y="5932473"/>
            <a:ext cx="15906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4"/>
                </a:solidFill>
              </a:rPr>
              <a:t>Волонтер фонда Найда</a:t>
            </a:r>
          </a:p>
          <a:p>
            <a:pPr algn="ctr"/>
            <a:r>
              <a:rPr lang="ru-RU" sz="1100" dirty="0">
                <a:solidFill>
                  <a:schemeClr val="accent4"/>
                </a:solidFill>
              </a:rPr>
              <a:t>Уход за животными фонда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51304" y="5929934"/>
            <a:ext cx="15906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4"/>
                </a:solidFill>
              </a:rPr>
              <a:t>Волонтер фонда Найда</a:t>
            </a:r>
          </a:p>
          <a:p>
            <a:pPr algn="ctr"/>
            <a:r>
              <a:rPr lang="ru-RU" sz="1100" dirty="0">
                <a:solidFill>
                  <a:schemeClr val="accent4"/>
                </a:solidFill>
              </a:rPr>
              <a:t>Уход за животными фонда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5280"/>
          <a:stretch/>
        </p:blipFill>
        <p:spPr>
          <a:xfrm>
            <a:off x="7394274" y="4055527"/>
            <a:ext cx="1278707" cy="172532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31" name="TextBox 30"/>
          <p:cNvSpPr txBox="1"/>
          <p:nvPr/>
        </p:nvSpPr>
        <p:spPr>
          <a:xfrm>
            <a:off x="7196509" y="5718879"/>
            <a:ext cx="1652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Пашкова Дарья</a:t>
            </a:r>
            <a:endParaRPr lang="ru-RU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07572" y="5977533"/>
            <a:ext cx="15906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4"/>
                </a:solidFill>
              </a:rPr>
              <a:t>Волонтер фонда Найда</a:t>
            </a:r>
          </a:p>
          <a:p>
            <a:pPr algn="ctr"/>
            <a:r>
              <a:rPr lang="ru-RU" sz="1100" dirty="0">
                <a:solidFill>
                  <a:schemeClr val="accent4"/>
                </a:solidFill>
              </a:rPr>
              <a:t>Уход за животными фонда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69" t="31917" r="13866" b="23989"/>
          <a:stretch/>
        </p:blipFill>
        <p:spPr>
          <a:xfrm>
            <a:off x="1054820" y="4046567"/>
            <a:ext cx="1284931" cy="170583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34" name="TextBox 33"/>
          <p:cNvSpPr txBox="1"/>
          <p:nvPr/>
        </p:nvSpPr>
        <p:spPr>
          <a:xfrm>
            <a:off x="395536" y="5733256"/>
            <a:ext cx="2205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Кравцова Александра</a:t>
            </a:r>
            <a:endParaRPr lang="ru-RU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14329" y="5929934"/>
            <a:ext cx="15426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4"/>
                </a:solidFill>
              </a:rPr>
              <a:t>Волонтер фонда Найда</a:t>
            </a:r>
          </a:p>
          <a:p>
            <a:pPr algn="ctr"/>
            <a:r>
              <a:rPr lang="ru-RU" sz="1100" dirty="0" smtClean="0">
                <a:solidFill>
                  <a:schemeClr val="accent4"/>
                </a:solidFill>
              </a:rPr>
              <a:t>Уход за животными фонда</a:t>
            </a:r>
            <a:endParaRPr lang="ru-RU" sz="11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335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04664"/>
            <a:ext cx="7355160" cy="57606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Основные направления деятельности фонда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1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1635467" cy="10081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043608" y="1616150"/>
            <a:ext cx="1916700" cy="203132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1</a:t>
            </a:r>
          </a:p>
          <a:p>
            <a:pPr algn="ctr"/>
            <a:r>
              <a:rPr lang="ru-RU" dirty="0" smtClean="0">
                <a:solidFill>
                  <a:srgbClr val="92D050"/>
                </a:solidFill>
              </a:rPr>
              <a:t>Отлов в Новгородской области и содержание безнадзорных животных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5143" y="1616151"/>
            <a:ext cx="1916700" cy="203132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4"/>
                </a:solidFill>
                <a:latin typeface="Arial Black" panose="020B0A04020102020204" pitchFamily="34" charset="0"/>
              </a:rPr>
              <a:t>2</a:t>
            </a:r>
            <a:endParaRPr lang="ru-RU" dirty="0" smtClean="0">
              <a:solidFill>
                <a:schemeClr val="accent4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dirty="0" smtClean="0">
                <a:solidFill>
                  <a:schemeClr val="accent4"/>
                </a:solidFill>
              </a:rPr>
              <a:t>Поиск семей для подопечных фонда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5143" y="4293096"/>
            <a:ext cx="1916700" cy="203132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4"/>
                </a:solidFill>
                <a:latin typeface="Arial Black" panose="020B0A04020102020204" pitchFamily="34" charset="0"/>
              </a:rPr>
              <a:t>7</a:t>
            </a:r>
          </a:p>
          <a:p>
            <a:pPr algn="ctr"/>
            <a:r>
              <a:rPr lang="ru-RU" dirty="0" smtClean="0">
                <a:solidFill>
                  <a:schemeClr val="accent4"/>
                </a:solidFill>
              </a:rPr>
              <a:t>Участие в грантах и региональных конкурсах с целью развития фонда</a:t>
            </a: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48213" y="1616150"/>
            <a:ext cx="1916700" cy="203132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4"/>
                </a:solidFill>
                <a:latin typeface="Arial Black" panose="020B0A04020102020204" pitchFamily="34" charset="0"/>
              </a:rPr>
              <a:t>4</a:t>
            </a:r>
          </a:p>
          <a:p>
            <a:pPr algn="ctr"/>
            <a:r>
              <a:rPr lang="ru-RU" dirty="0" smtClean="0">
                <a:solidFill>
                  <a:schemeClr val="accent4"/>
                </a:solidFill>
              </a:rPr>
              <a:t>Развитие волонтерской деятельности в г. Боровичи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46678" y="1616151"/>
            <a:ext cx="1916700" cy="203132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3</a:t>
            </a:r>
          </a:p>
          <a:p>
            <a:pPr algn="ctr"/>
            <a:r>
              <a:rPr lang="ru-RU" dirty="0" smtClean="0">
                <a:solidFill>
                  <a:srgbClr val="92D050"/>
                </a:solidFill>
              </a:rPr>
              <a:t>Проведение </a:t>
            </a:r>
            <a:r>
              <a:rPr lang="ru-RU" dirty="0">
                <a:solidFill>
                  <a:srgbClr val="92D050"/>
                </a:solidFill>
              </a:rPr>
              <a:t>внеклассных занятий </a:t>
            </a:r>
            <a:r>
              <a:rPr lang="ru-RU" dirty="0" smtClean="0">
                <a:solidFill>
                  <a:srgbClr val="92D050"/>
                </a:solidFill>
              </a:rPr>
              <a:t>биоэтики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46678" y="4282899"/>
            <a:ext cx="1916700" cy="203132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8</a:t>
            </a:r>
          </a:p>
          <a:p>
            <a:pPr algn="ctr"/>
            <a:r>
              <a:rPr lang="ru-RU" dirty="0" smtClean="0">
                <a:solidFill>
                  <a:srgbClr val="92D050"/>
                </a:solidFill>
              </a:rPr>
              <a:t>Благоустройство территории фонда для комфортной жизни его обитателей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3608" y="4282897"/>
            <a:ext cx="1916700" cy="203132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6</a:t>
            </a:r>
          </a:p>
          <a:p>
            <a:pPr algn="ctr"/>
            <a:r>
              <a:rPr lang="ru-RU" dirty="0" smtClean="0">
                <a:solidFill>
                  <a:srgbClr val="92D050"/>
                </a:solidFill>
              </a:rPr>
              <a:t>Программа стерилизации и вакцинации бездомных животных</a:t>
            </a: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48213" y="4282897"/>
            <a:ext cx="1916700" cy="203132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4"/>
                </a:solidFill>
                <a:latin typeface="Arial Black" panose="020B0A04020102020204" pitchFamily="34" charset="0"/>
              </a:rPr>
              <a:t>9</a:t>
            </a:r>
          </a:p>
          <a:p>
            <a:pPr algn="ctr"/>
            <a:r>
              <a:rPr lang="ru-RU" dirty="0" smtClean="0">
                <a:solidFill>
                  <a:schemeClr val="accent4"/>
                </a:solidFill>
              </a:rPr>
              <a:t>Публикации в СМИ о деятельности фонда</a:t>
            </a:r>
          </a:p>
          <a:p>
            <a:pPr algn="ctr"/>
            <a:endParaRPr lang="ru-RU" dirty="0" smtClean="0">
              <a:solidFill>
                <a:schemeClr val="accent4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33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2971" y="476672"/>
            <a:ext cx="7355160" cy="576064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r>
              <a:rPr lang="ru-RU" sz="24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sz="24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Отлов в Новгородской области и содержание безнадзорных животных</a:t>
            </a: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1635467" cy="10081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115616" y="1616150"/>
            <a:ext cx="7848872" cy="403187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2017</a:t>
            </a:r>
            <a:r>
              <a:rPr lang="ru-RU" sz="16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году фонд Найда заключил и отработал несколько муниципальных контрактов на отлов и содержание безнадзорных животных (собак): </a:t>
            </a:r>
          </a:p>
          <a:p>
            <a:r>
              <a:rPr lang="ru-RU" sz="16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г</a:t>
            </a:r>
            <a:r>
              <a:rPr lang="ru-RU" sz="16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Боровичи (на 53 </a:t>
            </a:r>
            <a:r>
              <a:rPr lang="ru-RU" sz="16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головы);</a:t>
            </a:r>
          </a:p>
          <a:p>
            <a:r>
              <a:rPr lang="ru-RU" sz="16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г</a:t>
            </a:r>
            <a:r>
              <a:rPr lang="ru-RU" sz="16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Окуловка (на 19 голов</a:t>
            </a:r>
            <a:r>
              <a:rPr lang="ru-RU" sz="16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</a:p>
          <a:p>
            <a:r>
              <a:rPr lang="ru-RU" sz="16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пос</a:t>
            </a:r>
            <a:r>
              <a:rPr lang="ru-RU" sz="16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Любытино (на 9 голов</a:t>
            </a:r>
            <a:r>
              <a:rPr lang="ru-RU" sz="16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r>
              <a:rPr lang="ru-RU" sz="16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lang="ru-RU" sz="16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пос. Хвойная (на 15 голов</a:t>
            </a:r>
            <a:r>
              <a:rPr lang="ru-RU" sz="16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r>
              <a:rPr lang="ru-RU" sz="16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</a:t>
            </a:r>
            <a:r>
              <a:rPr lang="ru-RU" sz="16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пос. Марёво (на 4 головы</a:t>
            </a:r>
            <a:r>
              <a:rPr lang="ru-RU" sz="16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ctr"/>
            <a:r>
              <a:rPr lang="ru-RU" sz="16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 всеми отловленными животными проведены необходимые ветеринарные мероприятия (обработка, стерилизация, вакцинация, чипирование)</a:t>
            </a:r>
          </a:p>
          <a:p>
            <a:pPr algn="ctr"/>
            <a:r>
              <a:rPr lang="ru-RU" sz="16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 одна из собак после проведенных процедур не была выпущена в прежнюю среду обитания, так как мы руководствуемся принципом безопасности людей.</a:t>
            </a:r>
          </a:p>
          <a:p>
            <a:pPr algn="ctr"/>
            <a:r>
              <a:rPr lang="ru-RU" sz="16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декабре 2017 года численность собак в приюте составляла – 257 голов, котов – 78. </a:t>
            </a:r>
          </a:p>
          <a:p>
            <a:endParaRPr lang="ru-RU" sz="16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643" y="4915162"/>
            <a:ext cx="1800200" cy="1800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855" y="4941169"/>
            <a:ext cx="1774193" cy="17741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060" y="4941169"/>
            <a:ext cx="1774193" cy="177419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941168"/>
            <a:ext cx="1774193" cy="177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12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3325" y="620688"/>
            <a:ext cx="7355160" cy="576064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r>
              <a:rPr lang="ru-RU" sz="27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sz="27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27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Поиск семей для подопечных фонда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1635467" cy="10081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118564" y="1422608"/>
            <a:ext cx="7848872" cy="329320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2017</a:t>
            </a:r>
            <a:r>
              <a:rPr lang="ru-RU" sz="16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году нашли свои семьи 153 подопечных фонда.</a:t>
            </a:r>
          </a:p>
          <a:p>
            <a:pPr algn="ctr"/>
            <a:r>
              <a:rPr lang="ru-RU" sz="16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поиске хозяев помогали волонтеры удаленного доступа, публикуя информацию о животных в сети Интернет.</a:t>
            </a:r>
          </a:p>
          <a:p>
            <a:pPr algn="ctr"/>
            <a:r>
              <a:rPr lang="ru-RU" sz="16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6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новыми хозяевами </a:t>
            </a:r>
            <a:r>
              <a:rPr lang="ru-RU" sz="16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заключался договор о передаче животного, </a:t>
            </a:r>
            <a:r>
              <a:rPr lang="ru-RU" sz="16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прописаны права и обязанности обеих сторон</a:t>
            </a:r>
            <a:r>
              <a:rPr lang="ru-RU" sz="16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ru-RU" sz="16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28" y="5721954"/>
            <a:ext cx="993296" cy="99329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11" y="4713846"/>
            <a:ext cx="993296" cy="99329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28" y="3711842"/>
            <a:ext cx="990482" cy="99329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11" y="2712217"/>
            <a:ext cx="996911" cy="99329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593" y="5721954"/>
            <a:ext cx="993296" cy="99329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593" y="4713846"/>
            <a:ext cx="993296" cy="99329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443" y="3712887"/>
            <a:ext cx="993296" cy="99329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797" y="2713202"/>
            <a:ext cx="993296" cy="99329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023" y="5722999"/>
            <a:ext cx="1004776" cy="99329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995" y="4713846"/>
            <a:ext cx="993296" cy="9932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995" y="3712887"/>
            <a:ext cx="993296" cy="99329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392" y="2713202"/>
            <a:ext cx="993296" cy="99585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625" y="5716776"/>
            <a:ext cx="988330" cy="99329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625" y="4715817"/>
            <a:ext cx="988329" cy="99329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975" y="3714858"/>
            <a:ext cx="993296" cy="99329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626" y="2713202"/>
            <a:ext cx="993296" cy="99329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575" y="5716776"/>
            <a:ext cx="993296" cy="99329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575" y="4709207"/>
            <a:ext cx="993296" cy="99990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575" y="3715188"/>
            <a:ext cx="993296" cy="99329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575" y="2713202"/>
            <a:ext cx="995980" cy="99329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524" y="5716776"/>
            <a:ext cx="993296" cy="99329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524" y="4715817"/>
            <a:ext cx="993296" cy="99329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524" y="3714858"/>
            <a:ext cx="993296" cy="99329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524" y="2713899"/>
            <a:ext cx="993296" cy="99329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188" y="5722999"/>
            <a:ext cx="993296" cy="99329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758" y="4715817"/>
            <a:ext cx="988726" cy="99329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188" y="3718201"/>
            <a:ext cx="993296" cy="98995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758" y="2713899"/>
            <a:ext cx="988726" cy="99329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422" y="5716776"/>
            <a:ext cx="993296" cy="993296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422" y="4716202"/>
            <a:ext cx="993296" cy="99329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422" y="3715187"/>
            <a:ext cx="993296" cy="993296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422" y="2713202"/>
            <a:ext cx="993296" cy="9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50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7355160" cy="576064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b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Проведение внеклассных занятий биоэтики</a:t>
            </a: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1635467" cy="10081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118564" y="1422608"/>
            <a:ext cx="7848872" cy="452431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2017</a:t>
            </a:r>
            <a:r>
              <a:rPr lang="ru-RU" sz="16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году проводились занятия в детских садах, образовательных учреждениях и непосредственно на территории фонда </a:t>
            </a:r>
            <a:r>
              <a:rPr lang="ru-RU" sz="16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целью воспитания </a:t>
            </a:r>
            <a:r>
              <a:rPr lang="ru-RU" sz="16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ответственности и </a:t>
            </a:r>
            <a:r>
              <a:rPr lang="ru-RU" sz="16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доброты у подрастающего </a:t>
            </a:r>
            <a:r>
              <a:rPr lang="ru-RU" sz="16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поколения.</a:t>
            </a:r>
          </a:p>
          <a:p>
            <a:pPr algn="ctr"/>
            <a:r>
              <a:rPr lang="ru-RU" sz="16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Результатом этой работы стало:</a:t>
            </a:r>
          </a:p>
          <a:p>
            <a:r>
              <a:rPr lang="ru-RU" sz="16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После впервые проведенного занятия у педагогов есть последующие запросы на регулярные встречи с волонтерами фонда. В результате, эта работа ведется систематически в течение всего учебного </a:t>
            </a:r>
            <a:r>
              <a:rPr lang="ru-RU" sz="16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года;</a:t>
            </a:r>
          </a:p>
          <a:p>
            <a:r>
              <a:rPr lang="ru-RU" sz="16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ru-RU" sz="1600" dirty="0" smtClean="0">
                <a:solidFill>
                  <a:srgbClr val="92D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Более 500 </a:t>
            </a:r>
            <a:r>
              <a:rPr lang="ru-RU" sz="1600" dirty="0">
                <a:solidFill>
                  <a:srgbClr val="92D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детей получили информацию о зоозащитной деятельности и ответственном содержании домашних </a:t>
            </a:r>
            <a:r>
              <a:rPr lang="ru-RU" sz="1600" dirty="0" smtClean="0">
                <a:solidFill>
                  <a:srgbClr val="92D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животных;</a:t>
            </a:r>
          </a:p>
          <a:p>
            <a:r>
              <a:rPr lang="ru-RU" sz="16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ru-RU" sz="1600" dirty="0">
                <a:solidFill>
                  <a:srgbClr val="92D050"/>
                </a:solidFill>
              </a:rPr>
              <a:t>Увеличилось количество молодых подписчиков социальной группы </a:t>
            </a:r>
            <a:r>
              <a:rPr lang="ru-RU" sz="1600" dirty="0" smtClean="0">
                <a:solidFill>
                  <a:srgbClr val="92D050"/>
                </a:solidFill>
              </a:rPr>
              <a:t>ВК.</a:t>
            </a:r>
            <a:endParaRPr lang="ru-RU" sz="16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933056"/>
            <a:ext cx="1835696" cy="13767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2" y="1988840"/>
            <a:ext cx="1124744" cy="11247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3" y="3212977"/>
            <a:ext cx="1124556" cy="10876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2" y="4400022"/>
            <a:ext cx="1124557" cy="11358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244" y="3933056"/>
            <a:ext cx="1780470" cy="13353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450" y="3933056"/>
            <a:ext cx="1404664" cy="18728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168" y="3939124"/>
            <a:ext cx="1764287" cy="132321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007" y="3933056"/>
            <a:ext cx="1012613" cy="18002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355" y="5367139"/>
            <a:ext cx="1857095" cy="13928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244" y="5301796"/>
            <a:ext cx="2009969" cy="150747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259" y="5296116"/>
            <a:ext cx="1946173" cy="145963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920" y="5820080"/>
            <a:ext cx="1742971" cy="98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91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764704"/>
            <a:ext cx="7355160" cy="576064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  <a:br>
              <a:rPr lang="ru-RU" sz="27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27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Развитие волонтерской деятельности в г. Боровичи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1635467" cy="10081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118564" y="1422608"/>
            <a:ext cx="7848872" cy="535531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Целью данной деятельности стало объединение </a:t>
            </a:r>
            <a:r>
              <a:rPr lang="ru-RU" sz="16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волонтёров г. Боровичи</a:t>
            </a:r>
          </a:p>
          <a:p>
            <a:pPr algn="ctr"/>
            <a:r>
              <a:rPr lang="ru-RU" sz="16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Поставленной задачей было выявить </a:t>
            </a:r>
            <a:r>
              <a:rPr lang="ru-RU" sz="16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потребность в волонтёрском запросе и потенциал волонтёрского </a:t>
            </a:r>
            <a:r>
              <a:rPr lang="ru-RU" sz="16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ресурса.</a:t>
            </a:r>
          </a:p>
          <a:p>
            <a:pPr algn="ctr"/>
            <a:r>
              <a:rPr lang="ru-RU" sz="16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Проведенные за </a:t>
            </a:r>
            <a:r>
              <a:rPr lang="ru-RU" sz="1600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2017</a:t>
            </a:r>
            <a:r>
              <a:rPr lang="ru-RU" sz="16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год мероприятия:</a:t>
            </a:r>
          </a:p>
          <a:p>
            <a:pPr marL="342900" indent="-342900">
              <a:buAutoNum type="arabicParenR"/>
            </a:pPr>
            <a:r>
              <a:rPr lang="ru-RU" sz="16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  <a:r>
              <a:rPr lang="ru-RU" sz="16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команды добровольных </a:t>
            </a:r>
            <a:endParaRPr lang="ru-RU" sz="1600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помощников музея </a:t>
            </a:r>
            <a:r>
              <a:rPr lang="ru-RU" sz="16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истории города </a:t>
            </a:r>
            <a:endParaRPr lang="ru-RU" sz="1600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Боровичи </a:t>
            </a:r>
            <a:r>
              <a:rPr lang="ru-RU" sz="16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Боровичского </a:t>
            </a:r>
            <a:r>
              <a:rPr lang="ru-RU" sz="16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края;</a:t>
            </a:r>
          </a:p>
          <a:p>
            <a:pPr marL="342900" indent="-342900">
              <a:buAutoNum type="arabicParenR"/>
            </a:pPr>
            <a:endParaRPr lang="ru-RU" sz="16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endParaRPr lang="ru-RU" sz="1600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endParaRPr lang="ru-RU" sz="1600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 Художественное оформление</a:t>
            </a:r>
          </a:p>
          <a:p>
            <a:r>
              <a:rPr lang="ru-RU" sz="16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помещения </a:t>
            </a:r>
            <a:r>
              <a:rPr lang="ru-RU" sz="16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Обществам </a:t>
            </a:r>
            <a:r>
              <a:rPr lang="ru-RU" sz="16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людей</a:t>
            </a:r>
          </a:p>
          <a:p>
            <a:r>
              <a:rPr lang="ru-RU" sz="16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инвалидностью;</a:t>
            </a:r>
          </a:p>
          <a:p>
            <a:pPr marL="342900" indent="-342900">
              <a:buAutoNum type="arabicParenR"/>
            </a:pPr>
            <a:endParaRPr lang="ru-RU" sz="16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endParaRPr lang="ru-RU" sz="1600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endParaRPr lang="ru-RU" sz="1600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92D050"/>
                </a:solidFill>
              </a:rPr>
              <a:t>3) Организация </a:t>
            </a:r>
            <a:r>
              <a:rPr lang="ru-RU" dirty="0">
                <a:solidFill>
                  <a:srgbClr val="92D050"/>
                </a:solidFill>
              </a:rPr>
              <a:t>мастер-классов </a:t>
            </a:r>
            <a:endParaRPr lang="ru-RU" dirty="0" smtClean="0">
              <a:solidFill>
                <a:srgbClr val="92D050"/>
              </a:solidFill>
            </a:endParaRPr>
          </a:p>
          <a:p>
            <a:r>
              <a:rPr lang="ru-RU" dirty="0" smtClean="0">
                <a:solidFill>
                  <a:srgbClr val="92D050"/>
                </a:solidFill>
              </a:rPr>
              <a:t>по </a:t>
            </a:r>
            <a:r>
              <a:rPr lang="ru-RU" dirty="0">
                <a:solidFill>
                  <a:srgbClr val="92D050"/>
                </a:solidFill>
              </a:rPr>
              <a:t>прикладному искусству для детей </a:t>
            </a:r>
            <a:endParaRPr lang="ru-RU" dirty="0" smtClean="0">
              <a:solidFill>
                <a:srgbClr val="92D050"/>
              </a:solidFill>
            </a:endParaRPr>
          </a:p>
          <a:p>
            <a:r>
              <a:rPr lang="ru-RU" dirty="0" smtClean="0">
                <a:solidFill>
                  <a:srgbClr val="92D050"/>
                </a:solidFill>
              </a:rPr>
              <a:t>с </a:t>
            </a:r>
            <a:r>
              <a:rPr lang="ru-RU" dirty="0">
                <a:solidFill>
                  <a:srgbClr val="92D050"/>
                </a:solidFill>
              </a:rPr>
              <a:t>инвалидностью и их </a:t>
            </a:r>
            <a:r>
              <a:rPr lang="ru-RU" dirty="0" smtClean="0">
                <a:solidFill>
                  <a:srgbClr val="92D050"/>
                </a:solidFill>
              </a:rPr>
              <a:t>родителей;</a:t>
            </a:r>
          </a:p>
          <a:p>
            <a:pPr marL="342900" indent="-342900">
              <a:buAutoNum type="arabicParenR"/>
            </a:pPr>
            <a:endParaRPr lang="ru-RU" sz="16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endParaRPr lang="ru-RU" sz="1600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492896"/>
            <a:ext cx="1595669" cy="11967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574982"/>
            <a:ext cx="1835696" cy="10325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522" y="3700700"/>
            <a:ext cx="1066956" cy="14226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859" y="3901101"/>
            <a:ext cx="1362406" cy="10218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056" y="3833417"/>
            <a:ext cx="1619672" cy="121475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205148"/>
            <a:ext cx="1907704" cy="143077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835" y="5172897"/>
            <a:ext cx="2019510" cy="151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92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8564" y="1422608"/>
            <a:ext cx="7848872" cy="532453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arenR" startAt="5"/>
            </a:pPr>
            <a:endParaRPr lang="ru-RU" dirty="0" smtClean="0">
              <a:solidFill>
                <a:srgbClr val="92D050"/>
              </a:solidFill>
            </a:endParaRPr>
          </a:p>
          <a:p>
            <a:r>
              <a:rPr lang="ru-RU" dirty="0" smtClean="0">
                <a:solidFill>
                  <a:srgbClr val="92D050"/>
                </a:solidFill>
              </a:rPr>
              <a:t>4) Организация </a:t>
            </a:r>
            <a:r>
              <a:rPr lang="ru-RU" dirty="0">
                <a:solidFill>
                  <a:srgbClr val="92D050"/>
                </a:solidFill>
              </a:rPr>
              <a:t>концерта </a:t>
            </a:r>
            <a:endParaRPr lang="ru-RU" dirty="0" smtClean="0">
              <a:solidFill>
                <a:srgbClr val="92D050"/>
              </a:solidFill>
            </a:endParaRPr>
          </a:p>
          <a:p>
            <a:r>
              <a:rPr lang="ru-RU" dirty="0" smtClean="0">
                <a:solidFill>
                  <a:srgbClr val="92D050"/>
                </a:solidFill>
              </a:rPr>
              <a:t>воспитанников </a:t>
            </a:r>
            <a:r>
              <a:rPr lang="ru-RU" dirty="0">
                <a:solidFill>
                  <a:srgbClr val="92D050"/>
                </a:solidFill>
              </a:rPr>
              <a:t>Школы </a:t>
            </a:r>
            <a:r>
              <a:rPr lang="ru-RU" dirty="0" smtClean="0">
                <a:solidFill>
                  <a:srgbClr val="92D050"/>
                </a:solidFill>
              </a:rPr>
              <a:t>Искусств</a:t>
            </a:r>
          </a:p>
          <a:p>
            <a:r>
              <a:rPr lang="ru-RU" dirty="0" smtClean="0">
                <a:solidFill>
                  <a:srgbClr val="92D050"/>
                </a:solidFill>
              </a:rPr>
              <a:t>для </a:t>
            </a:r>
            <a:r>
              <a:rPr lang="ru-RU" dirty="0">
                <a:solidFill>
                  <a:srgbClr val="92D050"/>
                </a:solidFill>
              </a:rPr>
              <a:t>ровесников с инвалидностью</a:t>
            </a:r>
            <a:r>
              <a:rPr lang="ru-RU" dirty="0" smtClean="0">
                <a:solidFill>
                  <a:srgbClr val="92D050"/>
                </a:solidFill>
              </a:rPr>
              <a:t>;</a:t>
            </a:r>
          </a:p>
          <a:p>
            <a:endParaRPr lang="ru-RU" dirty="0">
              <a:solidFill>
                <a:srgbClr val="92D050"/>
              </a:solidFill>
            </a:endParaRPr>
          </a:p>
          <a:p>
            <a:pPr marL="342900" indent="-342900">
              <a:buAutoNum type="arabicParenR" startAt="5"/>
            </a:pPr>
            <a:endParaRPr lang="ru-RU" dirty="0" smtClean="0">
              <a:solidFill>
                <a:srgbClr val="92D050"/>
              </a:solidFill>
            </a:endParaRPr>
          </a:p>
          <a:p>
            <a:r>
              <a:rPr lang="ru-RU" dirty="0" smtClean="0">
                <a:solidFill>
                  <a:srgbClr val="92D050"/>
                </a:solidFill>
              </a:rPr>
              <a:t>5) Организация благотворительной</a:t>
            </a:r>
          </a:p>
          <a:p>
            <a:r>
              <a:rPr lang="ru-RU" dirty="0" smtClean="0">
                <a:solidFill>
                  <a:srgbClr val="92D050"/>
                </a:solidFill>
              </a:rPr>
              <a:t>фотосессии </a:t>
            </a:r>
            <a:r>
              <a:rPr lang="ru-RU" dirty="0">
                <a:solidFill>
                  <a:srgbClr val="92D050"/>
                </a:solidFill>
              </a:rPr>
              <a:t>для семей </a:t>
            </a:r>
            <a:r>
              <a:rPr lang="ru-RU" dirty="0" smtClean="0">
                <a:solidFill>
                  <a:srgbClr val="92D050"/>
                </a:solidFill>
              </a:rPr>
              <a:t>детей</a:t>
            </a:r>
          </a:p>
          <a:p>
            <a:r>
              <a:rPr lang="ru-RU" dirty="0" smtClean="0">
                <a:solidFill>
                  <a:srgbClr val="92D050"/>
                </a:solidFill>
              </a:rPr>
              <a:t>с </a:t>
            </a:r>
            <a:r>
              <a:rPr lang="ru-RU" dirty="0">
                <a:solidFill>
                  <a:srgbClr val="92D050"/>
                </a:solidFill>
              </a:rPr>
              <a:t>инвалидностью с участием </a:t>
            </a:r>
            <a:r>
              <a:rPr lang="ru-RU" dirty="0" smtClean="0">
                <a:solidFill>
                  <a:srgbClr val="92D050"/>
                </a:solidFill>
              </a:rPr>
              <a:t>юных</a:t>
            </a:r>
          </a:p>
          <a:p>
            <a:r>
              <a:rPr lang="ru-RU" dirty="0" smtClean="0">
                <a:solidFill>
                  <a:srgbClr val="92D050"/>
                </a:solidFill>
              </a:rPr>
              <a:t>фотографов </a:t>
            </a:r>
            <a:r>
              <a:rPr lang="ru-RU" dirty="0">
                <a:solidFill>
                  <a:srgbClr val="92D050"/>
                </a:solidFill>
              </a:rPr>
              <a:t>студии </a:t>
            </a:r>
            <a:r>
              <a:rPr lang="ru-RU" dirty="0" smtClean="0">
                <a:solidFill>
                  <a:srgbClr val="92D050"/>
                </a:solidFill>
              </a:rPr>
              <a:t>ФотоКласс;</a:t>
            </a:r>
          </a:p>
          <a:p>
            <a:endParaRPr lang="ru-RU" dirty="0">
              <a:solidFill>
                <a:srgbClr val="92D050"/>
              </a:solidFill>
            </a:endParaRPr>
          </a:p>
          <a:p>
            <a:endParaRPr lang="ru-RU" dirty="0" smtClean="0">
              <a:solidFill>
                <a:srgbClr val="92D050"/>
              </a:solidFill>
            </a:endParaRPr>
          </a:p>
          <a:p>
            <a:r>
              <a:rPr lang="ru-RU" dirty="0" smtClean="0">
                <a:solidFill>
                  <a:srgbClr val="92D050"/>
                </a:solidFill>
              </a:rPr>
              <a:t>6) Организация </a:t>
            </a:r>
            <a:r>
              <a:rPr lang="ru-RU" dirty="0">
                <a:solidFill>
                  <a:srgbClr val="92D050"/>
                </a:solidFill>
              </a:rPr>
              <a:t>и проведение </a:t>
            </a:r>
            <a:r>
              <a:rPr lang="ru-RU" dirty="0" smtClean="0">
                <a:solidFill>
                  <a:srgbClr val="92D050"/>
                </a:solidFill>
              </a:rPr>
              <a:t>тренингов</a:t>
            </a:r>
          </a:p>
          <a:p>
            <a:r>
              <a:rPr lang="ru-RU" dirty="0" smtClean="0">
                <a:solidFill>
                  <a:srgbClr val="92D050"/>
                </a:solidFill>
              </a:rPr>
              <a:t>на </a:t>
            </a:r>
            <a:r>
              <a:rPr lang="ru-RU" dirty="0">
                <a:solidFill>
                  <a:srgbClr val="92D050"/>
                </a:solidFill>
              </a:rPr>
              <a:t>тему «Волонтёрство в мире, </a:t>
            </a:r>
            <a:endParaRPr lang="ru-RU" dirty="0" smtClean="0">
              <a:solidFill>
                <a:srgbClr val="92D050"/>
              </a:solidFill>
            </a:endParaRPr>
          </a:p>
          <a:p>
            <a:r>
              <a:rPr lang="ru-RU" dirty="0" smtClean="0">
                <a:solidFill>
                  <a:srgbClr val="92D050"/>
                </a:solidFill>
              </a:rPr>
              <a:t>и зачем </a:t>
            </a:r>
            <a:r>
              <a:rPr lang="ru-RU" dirty="0">
                <a:solidFill>
                  <a:srgbClr val="92D050"/>
                </a:solidFill>
              </a:rPr>
              <a:t>нужны волонтёры» </a:t>
            </a:r>
            <a:endParaRPr lang="ru-RU" dirty="0" smtClean="0">
              <a:solidFill>
                <a:srgbClr val="92D050"/>
              </a:solidFill>
            </a:endParaRPr>
          </a:p>
          <a:p>
            <a:r>
              <a:rPr lang="ru-RU" dirty="0" smtClean="0">
                <a:solidFill>
                  <a:srgbClr val="92D050"/>
                </a:solidFill>
              </a:rPr>
              <a:t>с </a:t>
            </a:r>
            <a:r>
              <a:rPr lang="ru-RU" dirty="0">
                <a:solidFill>
                  <a:srgbClr val="92D050"/>
                </a:solidFill>
              </a:rPr>
              <a:t>привлечением </a:t>
            </a:r>
            <a:r>
              <a:rPr lang="ru-RU" dirty="0" smtClean="0">
                <a:solidFill>
                  <a:srgbClr val="92D050"/>
                </a:solidFill>
              </a:rPr>
              <a:t>тренера Центра</a:t>
            </a:r>
          </a:p>
          <a:p>
            <a:r>
              <a:rPr lang="ru-RU" dirty="0" smtClean="0">
                <a:solidFill>
                  <a:srgbClr val="92D050"/>
                </a:solidFill>
              </a:rPr>
              <a:t>Межнационального </a:t>
            </a:r>
            <a:r>
              <a:rPr lang="ru-RU" dirty="0">
                <a:solidFill>
                  <a:srgbClr val="92D050"/>
                </a:solidFill>
              </a:rPr>
              <a:t>сотрудничества </a:t>
            </a:r>
          </a:p>
          <a:p>
            <a:r>
              <a:rPr lang="ru-RU" dirty="0" smtClean="0">
                <a:solidFill>
                  <a:srgbClr val="92D050"/>
                </a:solidFill>
              </a:rPr>
              <a:t>г</a:t>
            </a:r>
            <a:r>
              <a:rPr lang="ru-RU" dirty="0">
                <a:solidFill>
                  <a:srgbClr val="92D050"/>
                </a:solidFill>
              </a:rPr>
              <a:t>. </a:t>
            </a:r>
            <a:r>
              <a:rPr lang="ru-RU" dirty="0" smtClean="0">
                <a:solidFill>
                  <a:srgbClr val="92D050"/>
                </a:solidFill>
              </a:rPr>
              <a:t>Москва;</a:t>
            </a:r>
          </a:p>
          <a:p>
            <a:pPr marL="342900" indent="-342900">
              <a:buAutoNum type="arabicParenR" startAt="7"/>
            </a:pPr>
            <a:endParaRPr lang="ru-RU" sz="1600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1635467" cy="10081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50286"/>
            <a:ext cx="1907704" cy="14307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567299"/>
            <a:ext cx="1595669" cy="11967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243" y="3212976"/>
            <a:ext cx="1673305" cy="11124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668" y="2975180"/>
            <a:ext cx="2388647" cy="15880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503" y="4592918"/>
            <a:ext cx="1568745" cy="20916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976688"/>
            <a:ext cx="1742971" cy="130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20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1635467" cy="10081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118564" y="1422608"/>
            <a:ext cx="7848872" cy="523220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arenR" startAt="5"/>
            </a:pPr>
            <a:endParaRPr lang="ru-RU" dirty="0" smtClean="0">
              <a:solidFill>
                <a:srgbClr val="92D050"/>
              </a:solidFill>
            </a:endParaRPr>
          </a:p>
          <a:p>
            <a:endParaRPr lang="ru-RU" dirty="0" smtClean="0">
              <a:solidFill>
                <a:srgbClr val="92D050"/>
              </a:solidFill>
            </a:endParaRPr>
          </a:p>
          <a:p>
            <a:r>
              <a:rPr lang="ru-RU" sz="16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7) Проведение </a:t>
            </a:r>
            <a:r>
              <a:rPr lang="ru-RU" sz="16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экологической </a:t>
            </a:r>
            <a:endParaRPr lang="ru-RU" sz="1600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страт-сессии </a:t>
            </a:r>
            <a:r>
              <a:rPr lang="ru-RU" sz="16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среди </a:t>
            </a:r>
            <a:r>
              <a:rPr lang="ru-RU" sz="16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учащихся</a:t>
            </a:r>
          </a:p>
          <a:p>
            <a:r>
              <a:rPr lang="ru-RU" sz="16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 </a:t>
            </a:r>
            <a:r>
              <a:rPr lang="ru-RU" sz="16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учебных заведений </a:t>
            </a:r>
            <a:endParaRPr lang="ru-RU" sz="1600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Боровичского района;</a:t>
            </a:r>
          </a:p>
          <a:p>
            <a:pPr marL="342900" indent="-342900">
              <a:buAutoNum type="arabicParenR" startAt="6"/>
            </a:pPr>
            <a:endParaRPr lang="ru-RU" sz="16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 startAt="6"/>
            </a:pPr>
            <a:endParaRPr lang="ru-RU" sz="1600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 startAt="6"/>
            </a:pPr>
            <a:endParaRPr lang="ru-RU" sz="16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 startAt="6"/>
            </a:pPr>
            <a:endParaRPr lang="ru-RU" sz="1600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 startAt="6"/>
            </a:pPr>
            <a:endParaRPr lang="ru-RU" sz="16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 startAt="6"/>
            </a:pPr>
            <a:endParaRPr lang="ru-RU" sz="1600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 startAt="6"/>
            </a:pPr>
            <a:endParaRPr lang="ru-RU" sz="16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 startAt="6"/>
            </a:pPr>
            <a:endParaRPr lang="ru-RU" sz="1600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92D050"/>
                </a:solidFill>
              </a:rPr>
              <a:t>8) Помощь волонтеров в </a:t>
            </a:r>
          </a:p>
          <a:p>
            <a:r>
              <a:rPr lang="ru-RU" dirty="0" smtClean="0">
                <a:solidFill>
                  <a:srgbClr val="92D050"/>
                </a:solidFill>
              </a:rPr>
              <a:t>плотницко-художественных </a:t>
            </a:r>
            <a:r>
              <a:rPr lang="ru-RU" dirty="0">
                <a:solidFill>
                  <a:srgbClr val="92D050"/>
                </a:solidFill>
              </a:rPr>
              <a:t>работах </a:t>
            </a:r>
            <a:endParaRPr lang="ru-RU" dirty="0" smtClean="0">
              <a:solidFill>
                <a:srgbClr val="92D050"/>
              </a:solidFill>
            </a:endParaRPr>
          </a:p>
          <a:p>
            <a:r>
              <a:rPr lang="ru-RU" dirty="0" smtClean="0">
                <a:solidFill>
                  <a:srgbClr val="92D050"/>
                </a:solidFill>
              </a:rPr>
              <a:t>по </a:t>
            </a:r>
            <a:r>
              <a:rPr lang="ru-RU" dirty="0">
                <a:solidFill>
                  <a:srgbClr val="92D050"/>
                </a:solidFill>
              </a:rPr>
              <a:t>реконструкции одного из </a:t>
            </a:r>
            <a:r>
              <a:rPr lang="ru-RU" dirty="0" smtClean="0">
                <a:solidFill>
                  <a:srgbClr val="92D050"/>
                </a:solidFill>
              </a:rPr>
              <a:t>залов</a:t>
            </a:r>
          </a:p>
          <a:p>
            <a:r>
              <a:rPr lang="ru-RU" dirty="0" smtClean="0">
                <a:solidFill>
                  <a:srgbClr val="92D050"/>
                </a:solidFill>
              </a:rPr>
              <a:t>галереи </a:t>
            </a:r>
            <a:r>
              <a:rPr lang="ru-RU" dirty="0">
                <a:solidFill>
                  <a:srgbClr val="92D050"/>
                </a:solidFill>
              </a:rPr>
              <a:t>Татьяны Со-До в Сопинах.</a:t>
            </a:r>
          </a:p>
          <a:p>
            <a:pPr marL="342900" indent="-342900">
              <a:buAutoNum type="arabicParenR" startAt="7"/>
            </a:pPr>
            <a:endParaRPr lang="ru-RU" dirty="0" smtClean="0">
              <a:solidFill>
                <a:srgbClr val="92D050"/>
              </a:solidFill>
            </a:endParaRPr>
          </a:p>
          <a:p>
            <a:pPr marL="342900" indent="-342900">
              <a:buAutoNum type="arabicParenR" startAt="7"/>
            </a:pPr>
            <a:endParaRPr lang="ru-RU" sz="1600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445349"/>
            <a:ext cx="1275606" cy="17008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607367"/>
            <a:ext cx="2051720" cy="153879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168898"/>
            <a:ext cx="1851670" cy="13887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160164"/>
            <a:ext cx="1872208" cy="14041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754" y="3160163"/>
            <a:ext cx="1871364" cy="140352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304" y="4653136"/>
            <a:ext cx="1632181" cy="122413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897919"/>
            <a:ext cx="1205525" cy="160736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680520"/>
            <a:ext cx="1595669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79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6508171-41B7-4922-A65E-723FBB8EAE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429</TotalTime>
  <Words>1349</Words>
  <Application>Microsoft Office PowerPoint</Application>
  <PresentationFormat>Экран (4:3)</PresentationFormat>
  <Paragraphs>289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-apple-system</vt:lpstr>
      <vt:lpstr>Arial</vt:lpstr>
      <vt:lpstr>Arial Black</vt:lpstr>
      <vt:lpstr>Times New Roman</vt:lpstr>
      <vt:lpstr>Trebuchet MS</vt:lpstr>
      <vt:lpstr>Wingdings 3</vt:lpstr>
      <vt:lpstr>Аспект</vt:lpstr>
      <vt:lpstr>Добрые Люди –  Добрый город</vt:lpstr>
      <vt:lpstr>Презентация PowerPoint</vt:lpstr>
      <vt:lpstr>Основные направления деятельности фонда</vt:lpstr>
      <vt:lpstr>1 Отлов в Новгородской области и содержание безнадзорных животных</vt:lpstr>
      <vt:lpstr>2 Поиск семей для подопечных фонда </vt:lpstr>
      <vt:lpstr>3 Проведение внеклассных занятий биоэтики</vt:lpstr>
      <vt:lpstr>4 Развитие волонтерской деятельности в г. Боровичи </vt:lpstr>
      <vt:lpstr>Презентация PowerPoint</vt:lpstr>
      <vt:lpstr>Презентация PowerPoint</vt:lpstr>
      <vt:lpstr>6 Программа стерилизации и вакцинации бездомных животных </vt:lpstr>
      <vt:lpstr>7 Участие в конкурсах, грантах и региональных конкурсах с целью развития фонда </vt:lpstr>
      <vt:lpstr>Презентация PowerPoint</vt:lpstr>
      <vt:lpstr>Презентация PowerPoint</vt:lpstr>
      <vt:lpstr>8 Благоустройство территории фонда для комфортной жизни его обитателей </vt:lpstr>
      <vt:lpstr>9 Публикации в СМИ о деятельности фонда </vt:lpstr>
      <vt:lpstr>ОТЧЕТ о финансовой деятельности Благотворительного Фонда помощи и реабилитации бездомных животных по Новгородской области «Найда»</vt:lpstr>
      <vt:lpstr>Презентация PowerPoint</vt:lpstr>
      <vt:lpstr>Как нам можно помочь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Hrypa</dc:creator>
  <cp:keywords/>
  <cp:lastModifiedBy>Hrypa</cp:lastModifiedBy>
  <cp:revision>82</cp:revision>
  <dcterms:created xsi:type="dcterms:W3CDTF">2018-07-29T20:31:49Z</dcterms:created>
  <dcterms:modified xsi:type="dcterms:W3CDTF">2018-08-24T09:54:11Z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TC024835759991</vt:lpwstr>
  </property>
</Properties>
</file>