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6.jpg" ContentType="image/jpg"/>
  <Override PartName="/ppt/notesSlides/notesSlide1.xml" ContentType="application/vnd.openxmlformats-officedocument.presentationml.notesSlide+xml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45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73.jpg" ContentType="image/jpg"/>
  <Override PartName="/ppt/media/image74.jpg" ContentType="image/jpg"/>
  <Override PartName="/ppt/media/image75.jpg" ContentType="image/jp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05" r:id="rId4"/>
    <p:sldId id="259" r:id="rId5"/>
    <p:sldId id="316" r:id="rId6"/>
    <p:sldId id="258" r:id="rId7"/>
    <p:sldId id="288" r:id="rId8"/>
    <p:sldId id="261" r:id="rId9"/>
    <p:sldId id="308" r:id="rId10"/>
    <p:sldId id="309" r:id="rId11"/>
    <p:sldId id="310" r:id="rId12"/>
    <p:sldId id="311" r:id="rId13"/>
    <p:sldId id="312" r:id="rId14"/>
    <p:sldId id="313" r:id="rId15"/>
    <p:sldId id="284" r:id="rId16"/>
    <p:sldId id="314" r:id="rId17"/>
    <p:sldId id="315" r:id="rId18"/>
    <p:sldId id="287" r:id="rId19"/>
    <p:sldId id="281" r:id="rId20"/>
    <p:sldId id="289" r:id="rId21"/>
    <p:sldId id="317" r:id="rId22"/>
    <p:sldId id="293" r:id="rId23"/>
    <p:sldId id="297" r:id="rId24"/>
    <p:sldId id="307" r:id="rId2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9AC4"/>
    <a:srgbClr val="65B4E5"/>
    <a:srgbClr val="6FB9E7"/>
    <a:srgbClr val="73B6D7"/>
    <a:srgbClr val="519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46" autoAdjust="0"/>
    <p:restoredTop sz="94660" autoAdjust="0"/>
  </p:normalViewPr>
  <p:slideViewPr>
    <p:cSldViewPr snapToGrid="0">
      <p:cViewPr>
        <p:scale>
          <a:sx n="75" d="100"/>
          <a:sy n="75" d="100"/>
        </p:scale>
        <p:origin x="-1704" y="-10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C5985-2D5C-4E97-BFBC-BDDDFDD671C2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EC030-82DE-4592-A45E-D5A3EA419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783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D9422-7BE4-410E-8854-CEF4AD2A500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635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D9422-7BE4-410E-8854-CEF4AD2A500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252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D9422-7BE4-410E-8854-CEF4AD2A500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392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D9422-7BE4-410E-8854-CEF4AD2A500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66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FCBC-7FA0-4356-AD6F-B3BA56E2C235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646C-2AF8-41AA-B436-0EC967307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17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FCBC-7FA0-4356-AD6F-B3BA56E2C235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646C-2AF8-41AA-B436-0EC967307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37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FCBC-7FA0-4356-AD6F-B3BA56E2C235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646C-2AF8-41AA-B436-0EC967307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32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FCBC-7FA0-4356-AD6F-B3BA56E2C235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646C-2AF8-41AA-B436-0EC967307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25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FCBC-7FA0-4356-AD6F-B3BA56E2C235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646C-2AF8-41AA-B436-0EC967307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178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FCBC-7FA0-4356-AD6F-B3BA56E2C235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646C-2AF8-41AA-B436-0EC967307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545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FCBC-7FA0-4356-AD6F-B3BA56E2C235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646C-2AF8-41AA-B436-0EC967307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46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FCBC-7FA0-4356-AD6F-B3BA56E2C235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646C-2AF8-41AA-B436-0EC967307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279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FCBC-7FA0-4356-AD6F-B3BA56E2C235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646C-2AF8-41AA-B436-0EC967307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73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FCBC-7FA0-4356-AD6F-B3BA56E2C235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646C-2AF8-41AA-B436-0EC967307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021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FCBC-7FA0-4356-AD6F-B3BA56E2C235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0646C-2AF8-41AA-B436-0EC967307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574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2FCBC-7FA0-4356-AD6F-B3BA56E2C235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0646C-2AF8-41AA-B436-0EC967307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70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148089" y="5081055"/>
            <a:ext cx="10504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/>
              <a:t>yunacenter</a:t>
            </a:r>
            <a:endParaRPr lang="ru-RU" sz="1400" b="1" dirty="0"/>
          </a:p>
        </p:txBody>
      </p:sp>
      <p:pic>
        <p:nvPicPr>
          <p:cNvPr id="9" name="Picture 5" descr="D:\Mywork\Una\презентация\material\Монтажная область 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90" y="5081055"/>
            <a:ext cx="319559" cy="31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Mywork\Una\презентация\material\Монтажная область 5 копи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849" y="5069273"/>
            <a:ext cx="324887" cy="31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D:\Mywork\Una\презентация\material\Монтажная область 5 копия 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657" y="5075163"/>
            <a:ext cx="319559" cy="31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619689" y="5061310"/>
            <a:ext cx="1300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/>
              <a:t>yunacenterrus</a:t>
            </a:r>
            <a:endParaRPr lang="ru-RU" sz="1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345647" y="5061310"/>
            <a:ext cx="10504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/>
              <a:t>yunacenter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376439" y="5093116"/>
            <a:ext cx="12158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Yunacenter.ru</a:t>
            </a:r>
            <a:endParaRPr lang="ru-RU" sz="1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43436" y="123466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/>
              <a:t>ЦЕНТР РЕАБИЛИТАЦИИ </a:t>
            </a:r>
          </a:p>
          <a:p>
            <a:r>
              <a:rPr lang="ru-RU" sz="3600" b="1" dirty="0"/>
              <a:t>ВРЕМЕННО БЕЗДОМНЫХ ЖИВОТНЫХ «ЮНА»</a:t>
            </a:r>
          </a:p>
          <a:p>
            <a:r>
              <a:rPr lang="ru-RU" sz="3600" b="1" dirty="0" smtClean="0"/>
              <a:t>2019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72449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Mywork\Una\презентация\material\IMG_99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r="-74"/>
          <a:stretch/>
        </p:blipFill>
        <p:spPr bwMode="auto">
          <a:xfrm>
            <a:off x="0" y="0"/>
            <a:ext cx="11252200" cy="688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068819" y="1168400"/>
            <a:ext cx="4123182" cy="4464049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730355" y="2088148"/>
            <a:ext cx="3084317" cy="3144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НАШ ПЕС ДЖОУИ СТАЛ ЧЛЕНОМ СЕМЬИ МЭРА МОСКВЫ СЕРГЕЯ СОБЯНИНА!  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187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256681" y="2733562"/>
            <a:ext cx="2935319" cy="2436164"/>
          </a:xfrm>
          <a:prstGeom prst="rect">
            <a:avLst/>
          </a:prstGeom>
          <a:solidFill>
            <a:srgbClr val="F7C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18479" y="4745620"/>
            <a:ext cx="2982739" cy="2118552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" y="3361702"/>
            <a:ext cx="3515698" cy="2242772"/>
          </a:xfrm>
          <a:prstGeom prst="rect">
            <a:avLst/>
          </a:prstGeom>
          <a:solidFill>
            <a:srgbClr val="F7C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8" name="Picture 5" descr="D:\Mywork\Una\презентация\material\2-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140" y="665674"/>
            <a:ext cx="4232859" cy="28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Mywork\Una\презентация\material\u-f0d984a0f3cc1d89d95a5308b43f5e0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565" y="3157258"/>
            <a:ext cx="1756684" cy="12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23220" y="840078"/>
            <a:ext cx="43498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300"/>
              </a:lnSpc>
            </a:pPr>
            <a:r>
              <a:rPr lang="ru-RU" sz="6000" b="1" dirty="0">
                <a:solidFill>
                  <a:srgbClr val="7BAED3"/>
                </a:solidFill>
              </a:rPr>
              <a:t>ПУШИСТЫЙ </a:t>
            </a:r>
            <a:r>
              <a:rPr lang="ru-RU" sz="6000" b="1" dirty="0" smtClean="0">
                <a:solidFill>
                  <a:srgbClr val="7BAED3"/>
                </a:solidFill>
              </a:rPr>
              <a:t>ЗАБЕГ</a:t>
            </a:r>
            <a:endParaRPr lang="ru-RU" sz="6000" b="1" dirty="0">
              <a:solidFill>
                <a:srgbClr val="7BAED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/>
          <a:stretch/>
        </p:blipFill>
        <p:spPr bwMode="auto">
          <a:xfrm>
            <a:off x="2" y="3979121"/>
            <a:ext cx="4496764" cy="287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t="13122" r="24431" b="16388"/>
          <a:stretch/>
        </p:blipFill>
        <p:spPr bwMode="auto">
          <a:xfrm>
            <a:off x="7301331" y="3951644"/>
            <a:ext cx="4399774" cy="291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8285" y="1579248"/>
            <a:ext cx="4060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Летом 2018 года </a:t>
            </a:r>
            <a:r>
              <a:rPr lang="ru-RU" sz="1600" dirty="0"/>
              <a:t>б</a:t>
            </a:r>
            <a:r>
              <a:rPr lang="ru-RU" sz="1600" dirty="0" smtClean="0"/>
              <a:t>лаготворительный </a:t>
            </a:r>
            <a:r>
              <a:rPr lang="ru-RU" sz="1600" dirty="0"/>
              <a:t>проект </a:t>
            </a:r>
            <a:r>
              <a:rPr lang="ru-RU" sz="1600" dirty="0" err="1"/>
              <a:t>Run</a:t>
            </a:r>
            <a:r>
              <a:rPr lang="ru-RU" sz="1600" dirty="0"/>
              <a:t> </a:t>
            </a:r>
            <a:r>
              <a:rPr lang="ru-RU" sz="1600" dirty="0" err="1"/>
              <a:t>for</a:t>
            </a:r>
            <a:r>
              <a:rPr lang="ru-RU" sz="1600" dirty="0"/>
              <a:t> </a:t>
            </a:r>
            <a:r>
              <a:rPr lang="ru-RU" sz="1600" dirty="0" err="1"/>
              <a:t>Dogs</a:t>
            </a:r>
            <a:r>
              <a:rPr lang="ru-RU" sz="1600" dirty="0"/>
              <a:t> уже в 10-й раз провел свой традиционный Пушистый забег в Парке Кузьминки, который прошел в поддержку Центра реабилитации животных «Юна».</a:t>
            </a:r>
          </a:p>
        </p:txBody>
      </p:sp>
    </p:spTree>
    <p:extLst>
      <p:ext uri="{BB962C8B-B14F-4D97-AF65-F5344CB8AC3E}">
        <p14:creationId xmlns:p14="http://schemas.microsoft.com/office/powerpoint/2010/main" val="219225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708655" y="1961961"/>
            <a:ext cx="2752299" cy="2891221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1715" y="3229673"/>
            <a:ext cx="3122975" cy="2851300"/>
          </a:xfrm>
          <a:prstGeom prst="rect">
            <a:avLst/>
          </a:prstGeom>
          <a:solidFill>
            <a:srgbClr val="F7C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9418" y="836855"/>
            <a:ext cx="7420744" cy="2160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300"/>
              </a:lnSpc>
            </a:pPr>
            <a:r>
              <a:rPr lang="ru-RU" sz="6000" b="1" dirty="0" smtClean="0">
                <a:solidFill>
                  <a:srgbClr val="7BAED3"/>
                </a:solidFill>
              </a:rPr>
              <a:t>ВЫСТАВКА ДЭВИДА ЯРРОУ</a:t>
            </a:r>
            <a:br>
              <a:rPr lang="ru-RU" sz="6000" b="1" dirty="0" smtClean="0">
                <a:solidFill>
                  <a:srgbClr val="7BAED3"/>
                </a:solidFill>
              </a:rPr>
            </a:br>
            <a:endParaRPr lang="ru-RU" sz="6000" b="1" dirty="0">
              <a:solidFill>
                <a:srgbClr val="7BAED3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91" y="3692230"/>
            <a:ext cx="4742171" cy="31657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/>
          <a:stretch/>
        </p:blipFill>
        <p:spPr>
          <a:xfrm>
            <a:off x="8189088" y="402293"/>
            <a:ext cx="4002911" cy="29196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5"/>
          <a:stretch/>
        </p:blipFill>
        <p:spPr>
          <a:xfrm>
            <a:off x="6336781" y="3856640"/>
            <a:ext cx="5067782" cy="3001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4195" y="1591690"/>
            <a:ext cx="39314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 Мультимедиа Арт Музее (Москва) прошла первая в России персональная выставка одного из самых известных фотографов-натуралистов Дэвида </a:t>
            </a:r>
            <a:r>
              <a:rPr lang="ru-RU" sz="1600" dirty="0" err="1"/>
              <a:t>Ярроу</a:t>
            </a:r>
            <a:r>
              <a:rPr lang="ru-RU" sz="1600" dirty="0"/>
              <a:t> «Встречи с дикой природой» в поддержку Центра реабилитации временно бездомных животных «Юна».</a:t>
            </a:r>
          </a:p>
        </p:txBody>
      </p:sp>
    </p:spTree>
    <p:extLst>
      <p:ext uri="{BB962C8B-B14F-4D97-AF65-F5344CB8AC3E}">
        <p14:creationId xmlns:p14="http://schemas.microsoft.com/office/powerpoint/2010/main" val="1603260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565655" y="0"/>
            <a:ext cx="2752299" cy="2299109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59112" y="4754880"/>
            <a:ext cx="3122975" cy="2103120"/>
          </a:xfrm>
          <a:prstGeom prst="rect">
            <a:avLst/>
          </a:prstGeom>
          <a:solidFill>
            <a:srgbClr val="F7C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3632" y="842668"/>
            <a:ext cx="7420744" cy="2164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300"/>
              </a:lnSpc>
            </a:pPr>
            <a:r>
              <a:rPr lang="ru-RU" sz="6000" b="1" dirty="0" smtClean="0">
                <a:solidFill>
                  <a:srgbClr val="7BAED3"/>
                </a:solidFill>
              </a:rPr>
              <a:t>СЛАВЯНСКОЕ </a:t>
            </a:r>
          </a:p>
          <a:p>
            <a:pPr>
              <a:lnSpc>
                <a:spcPts val="5300"/>
              </a:lnSpc>
            </a:pPr>
            <a:r>
              <a:rPr lang="ru-RU" sz="6000" b="1" dirty="0" smtClean="0">
                <a:solidFill>
                  <a:srgbClr val="7BAED3"/>
                </a:solidFill>
              </a:rPr>
              <a:t>ПОДВОРЬЕ</a:t>
            </a:r>
            <a:br>
              <a:rPr lang="ru-RU" sz="6000" b="1" dirty="0" smtClean="0">
                <a:solidFill>
                  <a:srgbClr val="7BAED3"/>
                </a:solidFill>
              </a:rPr>
            </a:br>
            <a:endParaRPr lang="ru-RU" sz="6000" b="1" dirty="0">
              <a:solidFill>
                <a:srgbClr val="7BAED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3637" y="2312301"/>
            <a:ext cx="43814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Центр «Юна» принял участие в X Юбилейном Международном фестивале народного творчества «Славянское подворье 2018», где представил своих четвероногих подопечных. Для детей и их родителей работала образовательно-развлекательная программа «Юна-класс» и веселый </a:t>
            </a:r>
            <a:r>
              <a:rPr lang="ru-RU" sz="1600" dirty="0" err="1"/>
              <a:t>флеш</a:t>
            </a:r>
            <a:r>
              <a:rPr lang="ru-RU" sz="1600" dirty="0"/>
              <a:t>-моб «Оставь свой след».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316" y="0"/>
            <a:ext cx="4460161" cy="29740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49" y="4671936"/>
            <a:ext cx="3278456" cy="21860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18" y="3425904"/>
            <a:ext cx="5147138" cy="34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39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497273" y="4556761"/>
            <a:ext cx="1847489" cy="2301239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65655" y="0"/>
            <a:ext cx="2752299" cy="2299109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08080" y="4006700"/>
            <a:ext cx="3122975" cy="2851300"/>
          </a:xfrm>
          <a:prstGeom prst="rect">
            <a:avLst/>
          </a:prstGeom>
          <a:solidFill>
            <a:srgbClr val="F7C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9971" y="798826"/>
            <a:ext cx="7420744" cy="2131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300"/>
              </a:lnSpc>
            </a:pPr>
            <a:r>
              <a:rPr lang="ru-RU" sz="8000" b="1" dirty="0" smtClean="0">
                <a:solidFill>
                  <a:srgbClr val="7BAED3"/>
                </a:solidFill>
              </a:rPr>
              <a:t>90</a:t>
            </a:r>
            <a:r>
              <a:rPr lang="ru-RU" sz="6000" b="1" dirty="0" smtClean="0">
                <a:solidFill>
                  <a:srgbClr val="7BAED3"/>
                </a:solidFill>
              </a:rPr>
              <a:t> ЛЕТ ПАРКУ ГОРЬКОГО</a:t>
            </a:r>
            <a:br>
              <a:rPr lang="ru-RU" sz="6000" b="1" dirty="0" smtClean="0">
                <a:solidFill>
                  <a:srgbClr val="7BAED3"/>
                </a:solidFill>
              </a:rPr>
            </a:br>
            <a:endParaRPr lang="ru-RU" sz="6000" b="1" dirty="0">
              <a:solidFill>
                <a:srgbClr val="7BAED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8436" y="2200049"/>
            <a:ext cx="50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28 августа стал официально Днем Добра, в котором приняли участие множество благотворительных организаций, и мы в их числе. Команда Центра провела для маленьких посетителей парка фирменные «Юна-классы», поговорили о домашних и бездомных животных, приютах и о том, как им можно помогать.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51" y="3302869"/>
            <a:ext cx="5334000" cy="35551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70" y="0"/>
            <a:ext cx="4575592" cy="3049650"/>
          </a:xfrm>
          <a:prstGeom prst="rect">
            <a:avLst/>
          </a:prstGeom>
        </p:spPr>
      </p:pic>
      <p:sp>
        <p:nvSpPr>
          <p:cNvPr id="10" name="object 19"/>
          <p:cNvSpPr/>
          <p:nvPr/>
        </p:nvSpPr>
        <p:spPr>
          <a:xfrm>
            <a:off x="982256" y="4091330"/>
            <a:ext cx="2858224" cy="27666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9736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037" y="997833"/>
            <a:ext cx="10820698" cy="185737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6000" b="1" dirty="0">
                <a:solidFill>
                  <a:srgbClr val="7BAED3"/>
                </a:solidFill>
                <a:latin typeface="+mn-lt"/>
                <a:ea typeface="+mn-ea"/>
                <a:cs typeface="+mn-cs"/>
              </a:rPr>
              <a:t>КОЛИЧЕСТВО ПОСЕТИТЕЛЕЙ САЙТА </a:t>
            </a:r>
            <a:r>
              <a:rPr lang="en-US" sz="6000" b="1" dirty="0">
                <a:solidFill>
                  <a:srgbClr val="7BAED3"/>
                </a:solidFill>
                <a:latin typeface="+mn-lt"/>
                <a:ea typeface="+mn-ea"/>
                <a:cs typeface="+mn-cs"/>
              </a:rPr>
              <a:t>YUNACENTER.RU </a:t>
            </a:r>
            <a:r>
              <a:rPr lang="en-US" sz="4800" b="1" dirty="0" smtClean="0">
                <a:solidFill>
                  <a:srgbClr val="7BAED3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4800" b="1" dirty="0" smtClean="0">
                <a:solidFill>
                  <a:srgbClr val="7BAED3"/>
                </a:solidFill>
                <a:latin typeface="+mn-lt"/>
                <a:ea typeface="+mn-ea"/>
                <a:cs typeface="+mn-cs"/>
              </a:rPr>
            </a:br>
            <a:r>
              <a:rPr lang="ru-RU" sz="3600" b="1" dirty="0" smtClean="0">
                <a:latin typeface="+mn-lt"/>
                <a:ea typeface="+mn-ea"/>
                <a:cs typeface="+mn-cs"/>
              </a:rPr>
              <a:t>ЗА </a:t>
            </a:r>
            <a:r>
              <a:rPr lang="ru-RU" sz="3600" b="1" dirty="0">
                <a:latin typeface="+mn-lt"/>
                <a:ea typeface="+mn-ea"/>
                <a:cs typeface="+mn-cs"/>
              </a:rPr>
              <a:t>ПОСЛЕДНИЙ ГОД </a:t>
            </a:r>
            <a:r>
              <a:rPr lang="ru-RU" sz="3600" b="1" dirty="0" smtClean="0">
                <a:latin typeface="+mn-lt"/>
                <a:ea typeface="+mn-ea"/>
                <a:cs typeface="+mn-cs"/>
              </a:rPr>
              <a:t>ВЫРОСЛО </a:t>
            </a:r>
            <a:r>
              <a:rPr lang="ru-RU" sz="3600" b="1" dirty="0">
                <a:latin typeface="+mn-lt"/>
                <a:ea typeface="+mn-ea"/>
                <a:cs typeface="+mn-cs"/>
              </a:rPr>
              <a:t>В </a:t>
            </a:r>
            <a:r>
              <a:rPr lang="ru-RU" b="1" dirty="0">
                <a:latin typeface="+mn-lt"/>
                <a:ea typeface="+mn-ea"/>
                <a:cs typeface="+mn-cs"/>
              </a:rPr>
              <a:t>3</a:t>
            </a:r>
            <a:r>
              <a:rPr lang="ru-RU" sz="3600" b="1" dirty="0">
                <a:latin typeface="+mn-lt"/>
                <a:ea typeface="+mn-ea"/>
                <a:cs typeface="+mn-cs"/>
              </a:rPr>
              <a:t> РАЗА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6008" y="3402456"/>
            <a:ext cx="1563248" cy="134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2017</a:t>
            </a:r>
            <a:r>
              <a:rPr lang="ru-RU" dirty="0"/>
              <a:t> </a:t>
            </a:r>
            <a:r>
              <a:rPr lang="ru-RU" dirty="0" smtClean="0"/>
              <a:t>год</a:t>
            </a:r>
            <a:endParaRPr lang="en-US" dirty="0" smtClean="0"/>
          </a:p>
          <a:p>
            <a:endParaRPr lang="en-US" dirty="0"/>
          </a:p>
          <a:p>
            <a:pPr>
              <a:lnSpc>
                <a:spcPts val="1800"/>
              </a:lnSpc>
            </a:pPr>
            <a:r>
              <a:rPr lang="ru-RU" sz="3600" b="1" dirty="0">
                <a:solidFill>
                  <a:srgbClr val="5C9AC4"/>
                </a:solidFill>
              </a:rPr>
              <a:t>10 000 </a:t>
            </a:r>
            <a:endParaRPr lang="en-US" sz="3600" b="1" dirty="0">
              <a:solidFill>
                <a:srgbClr val="5C9AC4"/>
              </a:solidFill>
            </a:endParaRPr>
          </a:p>
          <a:p>
            <a:pPr>
              <a:lnSpc>
                <a:spcPts val="1800"/>
              </a:lnSpc>
            </a:pPr>
            <a:r>
              <a:rPr lang="ru-RU" dirty="0"/>
              <a:t>уникальных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посетителей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38389" y="5014456"/>
            <a:ext cx="1617751" cy="1490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900"/>
              </a:lnSpc>
            </a:pPr>
            <a:r>
              <a:rPr lang="ru-RU" b="1" dirty="0"/>
              <a:t>2018</a:t>
            </a:r>
            <a:r>
              <a:rPr lang="ru-RU" dirty="0"/>
              <a:t> </a:t>
            </a:r>
            <a:r>
              <a:rPr lang="ru-RU" dirty="0" smtClean="0"/>
              <a:t>год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600" b="1" dirty="0">
              <a:solidFill>
                <a:srgbClr val="5C9AC4"/>
              </a:solidFill>
            </a:endParaRPr>
          </a:p>
          <a:p>
            <a:pPr>
              <a:lnSpc>
                <a:spcPts val="1700"/>
              </a:lnSpc>
            </a:pPr>
            <a:r>
              <a:rPr lang="ru-RU" sz="3600" b="1" dirty="0" smtClean="0">
                <a:solidFill>
                  <a:srgbClr val="5C9AC4"/>
                </a:solidFill>
              </a:rPr>
              <a:t>32 </a:t>
            </a:r>
            <a:r>
              <a:rPr lang="ru-RU" sz="3600" b="1" dirty="0">
                <a:solidFill>
                  <a:srgbClr val="5C9AC4"/>
                </a:solidFill>
              </a:rPr>
              <a:t>000 </a:t>
            </a:r>
            <a:endParaRPr lang="en-US" sz="3600" b="1" dirty="0" smtClean="0">
              <a:solidFill>
                <a:srgbClr val="5C9AC4"/>
              </a:solidFill>
            </a:endParaRPr>
          </a:p>
          <a:p>
            <a:pPr>
              <a:lnSpc>
                <a:spcPts val="1700"/>
              </a:lnSpc>
            </a:pPr>
            <a:r>
              <a:rPr lang="ru-RU" dirty="0"/>
              <a:t>уникальных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посетителей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30" y="3341688"/>
            <a:ext cx="7037570" cy="3516312"/>
          </a:xfrm>
          <a:prstGeom prst="rect">
            <a:avLst/>
          </a:prstGeom>
        </p:spPr>
      </p:pic>
      <p:pic>
        <p:nvPicPr>
          <p:cNvPr id="2050" name="Picture 2" descr="D:\Mywork\Una\презентация\material\Монтажная область 2 копия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672" y="3483402"/>
            <a:ext cx="1674228" cy="161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ywork\Una\презентация\material\Монтажная область 2 копия 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94" y="4824595"/>
            <a:ext cx="2365816" cy="168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213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750" y="4095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7BAED3"/>
                </a:solidFill>
                <a:latin typeface="+mn-lt"/>
                <a:ea typeface="+mn-ea"/>
                <a:cs typeface="+mn-cs"/>
              </a:rPr>
              <a:t>ЗА ВРЕМЯ НАШЕЙ РАБОТЫ</a:t>
            </a:r>
            <a:endParaRPr lang="ru-RU" sz="6000" b="1" dirty="0">
              <a:solidFill>
                <a:srgbClr val="7BAED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5392" y="2340654"/>
            <a:ext cx="1781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ПРОВЕДЕНО </a:t>
            </a:r>
          </a:p>
          <a:p>
            <a:r>
              <a:rPr lang="ru-RU" sz="1600" b="1" dirty="0" smtClean="0"/>
              <a:t>«ЮНА-КЛАССОВ»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26199" y="4310760"/>
            <a:ext cx="14130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СТАЛИ </a:t>
            </a:r>
          </a:p>
          <a:p>
            <a:r>
              <a:rPr lang="ru-RU" sz="1600" b="1" dirty="0" smtClean="0"/>
              <a:t>НАШИМИ </a:t>
            </a:r>
          </a:p>
          <a:p>
            <a:r>
              <a:rPr lang="ru-RU" sz="1600" b="1" dirty="0" smtClean="0"/>
              <a:t>ПАРТНЕРАМИ</a:t>
            </a:r>
            <a:endParaRPr lang="ru-RU" sz="1600" b="1" dirty="0"/>
          </a:p>
        </p:txBody>
      </p:sp>
      <p:pic>
        <p:nvPicPr>
          <p:cNvPr id="9" name="Picture 4" descr="D:\Mywork\Una\презентация\material\shutterstock_431549182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0278" y="2321909"/>
            <a:ext cx="1703764" cy="142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Mywork\Una\презентация\material\shutterstock_318952259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94" y="2305695"/>
            <a:ext cx="1733302" cy="143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68328" y="2266956"/>
            <a:ext cx="16742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НАШИ ЖИВОТНЫЕ</a:t>
            </a:r>
          </a:p>
          <a:p>
            <a:r>
              <a:rPr lang="ru-RU" sz="1600" b="1" dirty="0" smtClean="0"/>
              <a:t>ДОМА </a:t>
            </a:r>
            <a:endParaRPr lang="ru-RU" sz="16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95933" y="1933845"/>
            <a:ext cx="926544" cy="901259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112024" y="1868096"/>
            <a:ext cx="13175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1</a:t>
            </a:r>
            <a:r>
              <a:rPr lang="ru-RU" sz="4000" b="1" dirty="0" smtClean="0">
                <a:solidFill>
                  <a:schemeClr val="bg1"/>
                </a:solidFill>
              </a:rPr>
              <a:t>60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собак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58110" y="1977254"/>
            <a:ext cx="944248" cy="918480"/>
          </a:xfrm>
          <a:prstGeom prst="rect">
            <a:avLst/>
          </a:prstGeom>
          <a:solidFill>
            <a:srgbClr val="FCD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843703" y="1900512"/>
            <a:ext cx="1373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350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кошек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Mywork\Una\презентация\material\img_7212-400x3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r="7931" b="15083"/>
          <a:stretch/>
        </p:blipFill>
        <p:spPr bwMode="auto">
          <a:xfrm>
            <a:off x="8566649" y="2330355"/>
            <a:ext cx="1733302" cy="143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9825840" y="3037308"/>
            <a:ext cx="944248" cy="918480"/>
          </a:xfrm>
          <a:prstGeom prst="rect">
            <a:avLst/>
          </a:prstGeom>
          <a:solidFill>
            <a:srgbClr val="FCD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611433" y="3140908"/>
            <a:ext cx="1373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65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8328" y="4299203"/>
            <a:ext cx="17619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ПРОВЕДЕНО </a:t>
            </a:r>
          </a:p>
          <a:p>
            <a:r>
              <a:rPr lang="ru-RU" sz="1600" b="1" dirty="0" smtClean="0"/>
              <a:t>ВЫСТАВОК-ПРИСТРОЙСТВ </a:t>
            </a:r>
          </a:p>
          <a:p>
            <a:r>
              <a:rPr lang="ru-RU" sz="1600" b="1" dirty="0" smtClean="0"/>
              <a:t>«ЮНА-ФЕСТ»</a:t>
            </a:r>
            <a:endParaRPr lang="ru-RU" dirty="0"/>
          </a:p>
        </p:txBody>
      </p:sp>
      <p:pic>
        <p:nvPicPr>
          <p:cNvPr id="20" name="Picture 5" descr="D:\Mywork\Una\презентация\material\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/>
          <a:stretch/>
        </p:blipFill>
        <p:spPr bwMode="auto">
          <a:xfrm>
            <a:off x="2466940" y="4263561"/>
            <a:ext cx="1733302" cy="143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ywork\Una\презентация\material\Без имени-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r="27637"/>
          <a:stretch/>
        </p:blipFill>
        <p:spPr bwMode="auto">
          <a:xfrm>
            <a:off x="8564661" y="4263561"/>
            <a:ext cx="1733303" cy="171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924478" y="5016289"/>
            <a:ext cx="944248" cy="918480"/>
          </a:xfrm>
          <a:prstGeom prst="rect">
            <a:avLst/>
          </a:prstGeom>
          <a:solidFill>
            <a:srgbClr val="FCD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737827" y="5025676"/>
            <a:ext cx="1317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11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959909" y="5153922"/>
            <a:ext cx="926544" cy="901259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9776000" y="5088173"/>
            <a:ext cx="13175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48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компаний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61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8780118" y="292076"/>
            <a:ext cx="2669590" cy="1968524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928100" y="4207319"/>
            <a:ext cx="2239313" cy="2070100"/>
          </a:xfrm>
          <a:prstGeom prst="rect">
            <a:avLst/>
          </a:prstGeom>
          <a:solidFill>
            <a:srgbClr val="F7C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839" y="943288"/>
            <a:ext cx="6404636" cy="1857375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6000" b="1" dirty="0">
                <a:solidFill>
                  <a:srgbClr val="7BAED3"/>
                </a:solidFill>
                <a:latin typeface="+mn-lt"/>
                <a:ea typeface="+mn-ea"/>
                <a:cs typeface="+mn-cs"/>
              </a:rPr>
              <a:t>НАШИ ДРУЗЬЯ В СОЦИАЛЬНЫХ СЕТЯХ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4409" y="2979420"/>
            <a:ext cx="5367945" cy="821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200" dirty="0"/>
              <a:t>С момента начала деятельности Центра мы ведем активную жизнь в социальных сетях, где находим поддержку </a:t>
            </a:r>
            <a:r>
              <a:rPr lang="ru-RU" sz="1200" dirty="0" smtClean="0"/>
              <a:t>все большего числа неравнодушных подписчиков.</a:t>
            </a:r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454333" y="3832805"/>
            <a:ext cx="1805046" cy="21826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dirty="0"/>
              <a:t>Август </a:t>
            </a:r>
            <a:r>
              <a:rPr lang="ru-RU" b="1" dirty="0" smtClean="0"/>
              <a:t>2017</a:t>
            </a:r>
            <a:r>
              <a:rPr lang="ru-RU" dirty="0" smtClean="0"/>
              <a:t> года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>
              <a:solidFill>
                <a:srgbClr val="6FB9E7"/>
              </a:solidFill>
            </a:endParaRPr>
          </a:p>
          <a:p>
            <a:pPr algn="ctr">
              <a:lnSpc>
                <a:spcPts val="1800"/>
              </a:lnSpc>
            </a:pPr>
            <a:r>
              <a:rPr lang="ru-RU" sz="3600" b="1" dirty="0">
                <a:solidFill>
                  <a:srgbClr val="5C9AC4"/>
                </a:solidFill>
              </a:rPr>
              <a:t>2 500 </a:t>
            </a:r>
            <a:endParaRPr lang="en-US" sz="3600" b="1" dirty="0" smtClean="0">
              <a:solidFill>
                <a:srgbClr val="5C9AC4"/>
              </a:solidFill>
            </a:endParaRPr>
          </a:p>
          <a:p>
            <a:pPr algn="ctr">
              <a:lnSpc>
                <a:spcPts val="1800"/>
              </a:lnSpc>
            </a:pPr>
            <a:r>
              <a:rPr lang="ru-RU" dirty="0" smtClean="0"/>
              <a:t>подписчиков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862995" y="3816133"/>
            <a:ext cx="2049279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Февраль </a:t>
            </a:r>
            <a:r>
              <a:rPr lang="ru-RU" b="1" dirty="0" smtClean="0"/>
              <a:t>2019</a:t>
            </a:r>
            <a:r>
              <a:rPr lang="ru-RU" dirty="0" smtClean="0"/>
              <a:t> года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ru-RU" sz="3600" b="1" dirty="0" smtClean="0">
                <a:solidFill>
                  <a:srgbClr val="5C9AC4"/>
                </a:solidFill>
              </a:rPr>
              <a:t>16 </a:t>
            </a:r>
            <a:r>
              <a:rPr lang="ru-RU" sz="3600" b="1" dirty="0">
                <a:solidFill>
                  <a:srgbClr val="5C9AC4"/>
                </a:solidFill>
              </a:rPr>
              <a:t>2</a:t>
            </a:r>
            <a:r>
              <a:rPr lang="ru-RU" sz="3600" b="1" dirty="0" smtClean="0">
                <a:solidFill>
                  <a:srgbClr val="5C9AC4"/>
                </a:solidFill>
              </a:rPr>
              <a:t>00 </a:t>
            </a:r>
            <a:endParaRPr lang="en-US" sz="3600" b="1" dirty="0">
              <a:solidFill>
                <a:srgbClr val="5C9AC4"/>
              </a:solidFill>
            </a:endParaRPr>
          </a:p>
          <a:p>
            <a:pPr algn="ctr">
              <a:lnSpc>
                <a:spcPts val="1800"/>
              </a:lnSpc>
            </a:pPr>
            <a:r>
              <a:rPr lang="ru-RU" dirty="0"/>
              <a:t>подписчиков </a:t>
            </a:r>
          </a:p>
        </p:txBody>
      </p:sp>
      <p:pic>
        <p:nvPicPr>
          <p:cNvPr id="1026" name="Picture 2" descr="D:\Mywork\Una\презентация\material\Монтажная область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611" y="4207319"/>
            <a:ext cx="1172046" cy="113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ywork\Una\презентация\material\Монтажная область 2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89" y="3980869"/>
            <a:ext cx="1309062" cy="130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Mywork\Una\презентация\material\urgant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169" y="469876"/>
            <a:ext cx="1862699" cy="279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Mywork\Una\web\unacenter\material\ready\DSC_7769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676356"/>
            <a:ext cx="1788511" cy="223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:\Фото\Все по звездам\Звезды к 27 января 2019\Маркина Александра ОПУБЛ\DSC_83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563" y="3589748"/>
            <a:ext cx="1893534" cy="236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R:\Фото\Все по звездам\Звезды к 27 января 2019\Караулова 2\DSC0147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2" y="3103642"/>
            <a:ext cx="1741167" cy="261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Изображение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9" r="17451"/>
          <a:stretch/>
        </p:blipFill>
        <p:spPr>
          <a:xfrm rot="14090930">
            <a:off x="-1140720" y="4566273"/>
            <a:ext cx="4086147" cy="252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46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43" y="668020"/>
            <a:ext cx="10515600" cy="1325563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7BAED3"/>
                </a:solidFill>
                <a:latin typeface="+mn-lt"/>
                <a:ea typeface="+mn-ea"/>
                <a:cs typeface="+mn-cs"/>
              </a:rPr>
              <a:t>НАШИ </a:t>
            </a:r>
            <a:r>
              <a:rPr lang="ru-RU" sz="7200" b="1" dirty="0" smtClean="0">
                <a:solidFill>
                  <a:srgbClr val="7BAED3"/>
                </a:solidFill>
                <a:latin typeface="+mn-lt"/>
                <a:ea typeface="+mn-ea"/>
                <a:cs typeface="+mn-cs"/>
              </a:rPr>
              <a:t>ПАРТНЕРЫ </a:t>
            </a:r>
            <a:endParaRPr lang="ru-RU" sz="7200" b="1" dirty="0">
              <a:solidFill>
                <a:srgbClr val="7BAED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3817" y="2259379"/>
            <a:ext cx="3953676" cy="1286852"/>
          </a:xfrm>
        </p:spPr>
        <p:txBody>
          <a:bodyPr>
            <a:noAutofit/>
          </a:bodyPr>
          <a:lstStyle/>
          <a:p>
            <a:pPr marL="0" lvl="2" indent="182563">
              <a:lnSpc>
                <a:spcPct val="110000"/>
              </a:lnSpc>
              <a:buClr>
                <a:srgbClr val="7BAED3"/>
              </a:buClr>
              <a:buSzPct val="80000"/>
              <a:buFont typeface="Graublau Sans" pitchFamily="50" charset="0"/>
              <a:buChar char="●"/>
              <a:defRPr/>
            </a:pPr>
            <a:r>
              <a:rPr lang="ru-RU" sz="1400" dirty="0"/>
              <a:t>За этот год мы нашли очень </a:t>
            </a:r>
            <a:r>
              <a:rPr lang="ru-RU" sz="1400" b="1" dirty="0"/>
              <a:t>много неравнодушных друзей</a:t>
            </a:r>
            <a:r>
              <a:rPr lang="ru-RU" sz="1400" dirty="0"/>
              <a:t>, готовых помогать работе Центра и бездомным животным.</a:t>
            </a:r>
          </a:p>
          <a:p>
            <a:pPr marL="0" indent="182563">
              <a:lnSpc>
                <a:spcPct val="110000"/>
              </a:lnSpc>
              <a:buClr>
                <a:srgbClr val="7BAED3"/>
              </a:buClr>
              <a:buSzPct val="80000"/>
              <a:buFont typeface="Graublau Sans" pitchFamily="50" charset="0"/>
              <a:buChar char="●"/>
              <a:defRPr/>
            </a:pPr>
            <a:r>
              <a:rPr lang="ru-RU" sz="1400" b="1" dirty="0"/>
              <a:t>47 компаний </a:t>
            </a:r>
            <a:r>
              <a:rPr lang="ru-RU" sz="1400" dirty="0"/>
              <a:t>стали нашими партнерами</a:t>
            </a:r>
          </a:p>
        </p:txBody>
      </p:sp>
      <p:pic>
        <p:nvPicPr>
          <p:cNvPr id="4099" name="Picture 3" descr="D:\Mywork\Una\презентация\material\bezymyanny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99" y="3750693"/>
            <a:ext cx="2411939" cy="165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Mywork\Una\презентация\material\partners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 b="18378"/>
          <a:stretch/>
        </p:blipFill>
        <p:spPr bwMode="auto">
          <a:xfrm>
            <a:off x="9207156" y="2550144"/>
            <a:ext cx="2047307" cy="12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Mywork\Una\презентация\material\bezymyannyj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8" b="24228"/>
          <a:stretch/>
        </p:blipFill>
        <p:spPr bwMode="auto">
          <a:xfrm>
            <a:off x="8433479" y="5490838"/>
            <a:ext cx="2820984" cy="96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Mywork\Una\презентация\material\bezymyannyj-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6" b="31757"/>
          <a:stretch/>
        </p:blipFill>
        <p:spPr bwMode="auto">
          <a:xfrm>
            <a:off x="8305584" y="4111657"/>
            <a:ext cx="3076773" cy="92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Mywork\Una\презентация\material\partners6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0" b="29276"/>
          <a:stretch/>
        </p:blipFill>
        <p:spPr bwMode="auto">
          <a:xfrm>
            <a:off x="4472413" y="4002691"/>
            <a:ext cx="3141003" cy="128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Mywork\Una\презентация\material\partners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9" b="33725"/>
          <a:stretch/>
        </p:blipFill>
        <p:spPr bwMode="auto">
          <a:xfrm>
            <a:off x="8504583" y="1257301"/>
            <a:ext cx="2882543" cy="9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Mywork\Una\презентация\material\xxx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279" y="5231276"/>
            <a:ext cx="2093274" cy="143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Mywork\Una\презентация\material\65432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77" y="4965171"/>
            <a:ext cx="2482105" cy="169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D:\Mywork\Una\material\purin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15" y="2920552"/>
            <a:ext cx="2735369" cy="44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894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9682092" y="4845050"/>
            <a:ext cx="2509906" cy="2012950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5" b="30315"/>
          <a:stretch/>
        </p:blipFill>
        <p:spPr>
          <a:xfrm>
            <a:off x="4775771" y="753202"/>
            <a:ext cx="4906320" cy="10352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436100" y="0"/>
            <a:ext cx="2755900" cy="1961554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165100" sx="30000" sy="3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954108" y="2984300"/>
            <a:ext cx="2787159" cy="2185577"/>
          </a:xfrm>
          <a:prstGeom prst="rect">
            <a:avLst/>
          </a:prstGeom>
          <a:solidFill>
            <a:srgbClr val="F7C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7013" y="1101675"/>
            <a:ext cx="6126090" cy="1325563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7200" b="1" dirty="0">
                <a:solidFill>
                  <a:srgbClr val="7BAED3"/>
                </a:solidFill>
                <a:latin typeface="+mn-lt"/>
                <a:ea typeface="+mn-ea"/>
                <a:cs typeface="+mn-cs"/>
              </a:rPr>
              <a:t>ОКРЫТИЕ</a:t>
            </a:r>
            <a:br>
              <a:rPr lang="ru-RU" sz="7200" b="1" dirty="0">
                <a:solidFill>
                  <a:srgbClr val="7BAED3"/>
                </a:solidFill>
                <a:latin typeface="+mn-lt"/>
                <a:ea typeface="+mn-ea"/>
                <a:cs typeface="+mn-cs"/>
              </a:rPr>
            </a:br>
            <a:endParaRPr lang="ru-RU" sz="7200" b="1" dirty="0">
              <a:solidFill>
                <a:srgbClr val="7BAED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960" y="1837863"/>
            <a:ext cx="594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СОВРЕМЕННЫЙ МНОГОФУНКЦИОНАЛЬНЫЙ ЦЕНТР ПОДОЛЬСКОГО РАЙОНА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63991" y="3126739"/>
            <a:ext cx="6458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Опыт европейских специалистов, оборудование наивысшего качества и стремление </a:t>
            </a:r>
            <a:r>
              <a:rPr lang="ru-RU" sz="2000" dirty="0" smtClean="0"/>
              <a:t>проявить </a:t>
            </a:r>
            <a:r>
              <a:rPr lang="ru-RU" sz="2000" dirty="0"/>
              <a:t>максимальную </a:t>
            </a:r>
            <a:r>
              <a:rPr lang="ru-RU" sz="2000" dirty="0" smtClean="0"/>
              <a:t>заботу о вашем </a:t>
            </a:r>
            <a:r>
              <a:rPr lang="ru-RU" sz="2000" dirty="0" smtClean="0"/>
              <a:t>питомце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t="-523" r="11756" b="523"/>
          <a:stretch/>
        </p:blipFill>
        <p:spPr>
          <a:xfrm>
            <a:off x="8800362" y="2030842"/>
            <a:ext cx="3391638" cy="39382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27" y="4282060"/>
            <a:ext cx="2575940" cy="25759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2060"/>
            <a:ext cx="5394199" cy="25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50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2097" y="1681669"/>
            <a:ext cx="10238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ЭТО ВРЕМЕННЫЙ ДОМ ДЛЯ НЕСКОЛЬКИХ ДЕСЯТКОВ СОБАК И КОШЕК. МЫ ВЕРИМ, ЧТО ВСЕ БЕЗДОМНЫЕ ЖИВОТНЫЕ – ЛИШЬ ВРЕМЕННО БЕЗДОМНЫЕ.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2097" y="928465"/>
            <a:ext cx="6110968" cy="85972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ts val="5500"/>
              </a:lnSpc>
            </a:pPr>
            <a:r>
              <a:rPr lang="ru-RU" sz="7200" b="1" dirty="0" smtClean="0">
                <a:solidFill>
                  <a:srgbClr val="7BAED3"/>
                </a:solidFill>
              </a:rPr>
              <a:t>НАШ ЦЕНТР – </a:t>
            </a:r>
            <a:endParaRPr lang="ru-RU" sz="7200" b="1" dirty="0">
              <a:solidFill>
                <a:srgbClr val="7BAED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5342" y="3527571"/>
            <a:ext cx="4167708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>
              <a:lnSpc>
                <a:spcPct val="110000"/>
              </a:lnSpc>
              <a:buClr>
                <a:srgbClr val="7BAED3"/>
              </a:buClr>
              <a:buSzPct val="80000"/>
              <a:buFont typeface="Graublau Sans" pitchFamily="50" charset="0"/>
              <a:buChar char="●"/>
              <a:defRPr/>
            </a:pPr>
            <a:r>
              <a:rPr lang="ru-RU" sz="1200" dirty="0"/>
              <a:t>Наша команда оказывает всю необходимую ветеринарную помощь каждому поступившему к нам животному</a:t>
            </a:r>
          </a:p>
          <a:p>
            <a:pPr indent="182563">
              <a:lnSpc>
                <a:spcPct val="110000"/>
              </a:lnSpc>
              <a:buClr>
                <a:srgbClr val="7BAED3"/>
              </a:buClr>
              <a:buSzPct val="80000"/>
              <a:buFont typeface="Graublau Sans" pitchFamily="50" charset="0"/>
              <a:buChar char="●"/>
              <a:defRPr/>
            </a:pPr>
            <a:endParaRPr lang="ru-RU" sz="1200" dirty="0"/>
          </a:p>
          <a:p>
            <a:pPr indent="182563">
              <a:lnSpc>
                <a:spcPct val="110000"/>
              </a:lnSpc>
              <a:buClr>
                <a:srgbClr val="7BAED3"/>
              </a:buClr>
              <a:buSzPct val="80000"/>
              <a:buFont typeface="Graublau Sans" pitchFamily="50" charset="0"/>
              <a:buChar char="●"/>
              <a:defRPr/>
            </a:pPr>
            <a:r>
              <a:rPr lang="ru-RU" sz="1200" dirty="0"/>
              <a:t>Наши зоопсихологи разрабатывают индивидуальную программу реабилитации животного и готовят его к встрече с будущим хозяином</a:t>
            </a:r>
          </a:p>
          <a:p>
            <a:pPr indent="182563">
              <a:lnSpc>
                <a:spcPct val="110000"/>
              </a:lnSpc>
              <a:buClr>
                <a:srgbClr val="7BAED3"/>
              </a:buClr>
              <a:buSzPct val="80000"/>
              <a:buFont typeface="Graublau Sans" pitchFamily="50" charset="0"/>
              <a:buChar char="●"/>
              <a:defRPr/>
            </a:pPr>
            <a:endParaRPr lang="ru-RU" sz="1200" dirty="0"/>
          </a:p>
          <a:p>
            <a:pPr indent="182563">
              <a:lnSpc>
                <a:spcPct val="110000"/>
              </a:lnSpc>
              <a:buClr>
                <a:srgbClr val="7BAED3"/>
              </a:buClr>
              <a:buSzPct val="80000"/>
              <a:buFont typeface="Graublau Sans" pitchFamily="50" charset="0"/>
              <a:buChar char="●"/>
              <a:defRPr/>
            </a:pPr>
            <a:r>
              <a:rPr lang="ru-RU" sz="1200" dirty="0"/>
              <a:t>Мы помогаем вам определиться с выбором: подбираем именно того питомца, о котором вы всегда мечтали, оказываем поддержку на первых этапах жизни животного у вас дома </a:t>
            </a:r>
          </a:p>
        </p:txBody>
      </p:sp>
      <p:pic>
        <p:nvPicPr>
          <p:cNvPr id="7" name="Picture 6" descr="D:\Mywork\Una\презентация\material\Монтажная область 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117" y="2956173"/>
            <a:ext cx="1018580" cy="101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Mywork\Una\презентация\material\Монтажная область 5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593" y="2986824"/>
            <a:ext cx="1257164" cy="101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Mywork\Una\презентация\material\Монтажная область 5 копия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547" y="2956173"/>
            <a:ext cx="965609" cy="95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:\Mywork\Una\презентация\material\Монтажная область 5 копия 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341" y="4655373"/>
            <a:ext cx="1018580" cy="101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:\Mywork\Una\презентация\material\Монтажная область 5 копия 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493" y="4655373"/>
            <a:ext cx="1018580" cy="101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:\Mywork\Una\презентация\material\Монтажная область 5 копия 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172" y="4655373"/>
            <a:ext cx="1018580" cy="101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808402" y="3915981"/>
            <a:ext cx="102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Вольеры </a:t>
            </a:r>
          </a:p>
          <a:p>
            <a:pPr algn="ctr"/>
            <a:r>
              <a:rPr lang="ru-RU" sz="1200" dirty="0"/>
              <a:t>для собак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385108" y="3912702"/>
            <a:ext cx="1106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Выгульные </a:t>
            </a:r>
          </a:p>
          <a:p>
            <a:pPr algn="ctr"/>
            <a:r>
              <a:rPr lang="ru-RU" sz="1200" dirty="0"/>
              <a:t>площадки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882008" y="3926055"/>
            <a:ext cx="1184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Вольеры </a:t>
            </a:r>
          </a:p>
          <a:p>
            <a:pPr algn="ctr"/>
            <a:r>
              <a:rPr lang="ru-RU" sz="1200" dirty="0"/>
              <a:t>для кошек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199830" y="5595829"/>
            <a:ext cx="2377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Современная </a:t>
            </a:r>
          </a:p>
          <a:p>
            <a:pPr algn="ctr"/>
            <a:r>
              <a:rPr lang="ru-RU" sz="1200" dirty="0"/>
              <a:t>ветеринарная клиника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449618" y="5581516"/>
            <a:ext cx="1053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Открытый </a:t>
            </a:r>
          </a:p>
          <a:p>
            <a:pPr algn="ctr"/>
            <a:r>
              <a:rPr lang="ru-RU" sz="1200" dirty="0"/>
              <a:t>манеж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881331" y="5590522"/>
            <a:ext cx="1247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Лекционный </a:t>
            </a:r>
          </a:p>
          <a:p>
            <a:pPr algn="ctr"/>
            <a:r>
              <a:rPr lang="ru-RU" sz="1200" dirty="0"/>
              <a:t>зал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042150" y="-3175"/>
            <a:ext cx="5149851" cy="2959348"/>
          </a:xfrm>
          <a:prstGeom prst="rect">
            <a:avLst/>
          </a:prstGeom>
          <a:blipFill dpi="0" rotWithShape="1">
            <a:blip r:embed="rId8">
              <a:alphaModFix amt="10000"/>
            </a:blip>
            <a:srcRect/>
            <a:tile tx="0" ty="0" sx="30000" sy="3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Изображение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9" r="17451"/>
          <a:stretch/>
        </p:blipFill>
        <p:spPr>
          <a:xfrm rot="14090930">
            <a:off x="-1305820" y="4635136"/>
            <a:ext cx="4086147" cy="252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02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7991323" y="3413760"/>
            <a:ext cx="3781576" cy="3009900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246620" y="0"/>
            <a:ext cx="3920793" cy="3208020"/>
          </a:xfrm>
          <a:prstGeom prst="rect">
            <a:avLst/>
          </a:prstGeom>
          <a:solidFill>
            <a:srgbClr val="F7C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66270" y="4451492"/>
            <a:ext cx="4485890" cy="2406508"/>
          </a:xfrm>
          <a:prstGeom prst="rect">
            <a:avLst/>
          </a:prstGeom>
          <a:solidFill>
            <a:srgbClr val="F7C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614" y="1027644"/>
            <a:ext cx="5506366" cy="1325563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ru-RU" sz="7200" b="1" dirty="0">
                <a:solidFill>
                  <a:srgbClr val="7BAED3"/>
                </a:solidFill>
                <a:latin typeface="+mn-lt"/>
                <a:ea typeface="+mn-ea"/>
                <a:cs typeface="+mn-cs"/>
              </a:rPr>
              <a:t>ЧТО ТАКОЕ </a:t>
            </a:r>
            <a:br>
              <a:rPr lang="ru-RU" sz="7200" b="1" dirty="0">
                <a:solidFill>
                  <a:srgbClr val="7BAED3"/>
                </a:solidFill>
                <a:latin typeface="+mn-lt"/>
                <a:ea typeface="+mn-ea"/>
                <a:cs typeface="+mn-cs"/>
              </a:rPr>
            </a:br>
            <a:r>
              <a:rPr lang="ru-RU" sz="7200" b="1" dirty="0" smtClean="0">
                <a:solidFill>
                  <a:srgbClr val="7BAED3"/>
                </a:solidFill>
                <a:latin typeface="+mn-lt"/>
                <a:ea typeface="+mn-ea"/>
                <a:cs typeface="+mn-cs"/>
              </a:rPr>
              <a:t>«ЮНА-КЛАСС»</a:t>
            </a:r>
            <a:endParaRPr lang="ru-RU" sz="7200" b="1" dirty="0">
              <a:solidFill>
                <a:srgbClr val="7BAED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3214" y="2468248"/>
            <a:ext cx="6124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Авторский </a:t>
            </a:r>
            <a:r>
              <a:rPr lang="ru-RU" sz="1600" dirty="0" smtClean="0"/>
              <a:t>образовательно-просветительский </a:t>
            </a:r>
            <a:r>
              <a:rPr lang="ru-RU" sz="1600" dirty="0"/>
              <a:t>проект Центра </a:t>
            </a:r>
            <a:r>
              <a:rPr lang="ru-RU" sz="1600" dirty="0" smtClean="0"/>
              <a:t>«Юна». </a:t>
            </a:r>
            <a:r>
              <a:rPr lang="ru-RU" sz="1600" dirty="0"/>
              <a:t>В программе - познавательная викторина, мини-лекция о проблеме бездомных животных, рассказ о деятельности Центра, творческая мастерская, общение с животными и много активных игр. </a:t>
            </a:r>
          </a:p>
        </p:txBody>
      </p:sp>
      <p:sp>
        <p:nvSpPr>
          <p:cNvPr id="18" name="object 20"/>
          <p:cNvSpPr/>
          <p:nvPr/>
        </p:nvSpPr>
        <p:spPr>
          <a:xfrm>
            <a:off x="999894" y="3916680"/>
            <a:ext cx="4411980" cy="2941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1"/>
          <p:cNvSpPr/>
          <p:nvPr/>
        </p:nvSpPr>
        <p:spPr>
          <a:xfrm>
            <a:off x="7715250" y="0"/>
            <a:ext cx="4057649" cy="270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2"/>
          <p:cNvSpPr/>
          <p:nvPr/>
        </p:nvSpPr>
        <p:spPr>
          <a:xfrm>
            <a:off x="6638924" y="3822700"/>
            <a:ext cx="4552950" cy="303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Изображение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9" r="17451"/>
          <a:stretch/>
        </p:blipFill>
        <p:spPr>
          <a:xfrm rot="10800000">
            <a:off x="-1452122" y="-922043"/>
            <a:ext cx="4086147" cy="252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00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"/>
          <a:stretch/>
        </p:blipFill>
        <p:spPr>
          <a:xfrm>
            <a:off x="0" y="0"/>
            <a:ext cx="8192987" cy="685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9" r="17451"/>
          <a:stretch/>
        </p:blipFill>
        <p:spPr>
          <a:xfrm rot="14090930">
            <a:off x="9095480" y="-793126"/>
            <a:ext cx="4086147" cy="25260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58087" y="1897440"/>
            <a:ext cx="3733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 smtClean="0"/>
              <a:t>Профилактика </a:t>
            </a:r>
            <a:r>
              <a:rPr lang="ru-RU" b="1" dirty="0"/>
              <a:t>и </a:t>
            </a:r>
            <a:r>
              <a:rPr lang="ru-RU" b="1" dirty="0" smtClean="0"/>
              <a:t>снижение </a:t>
            </a:r>
            <a:r>
              <a:rPr lang="ru-RU" b="1" dirty="0"/>
              <a:t>уровня жестокости и агрессии в подростковой среде к животным и </a:t>
            </a:r>
            <a:r>
              <a:rPr lang="ru-RU" b="1" dirty="0" smtClean="0"/>
              <a:t>сверстникам</a:t>
            </a:r>
            <a:endParaRPr lang="ru-RU" b="1" dirty="0"/>
          </a:p>
          <a:p>
            <a:endParaRPr lang="ru-RU" dirty="0"/>
          </a:p>
          <a:p>
            <a:r>
              <a:rPr lang="ru-RU" dirty="0"/>
              <a:t>Обучение в рамках курса позволит сформировать у подрастающего поколения ответственное, гуманное и этичное отношение к животным, природе и обществу, заложить базовые навыки ухода и общения с животными, развить </a:t>
            </a:r>
            <a:r>
              <a:rPr lang="ru-RU" dirty="0" err="1"/>
              <a:t>эмпатию</a:t>
            </a:r>
            <a:r>
              <a:rPr lang="ru-RU" dirty="0"/>
              <a:t> к животным и </a:t>
            </a:r>
            <a:r>
              <a:rPr lang="ru-RU" dirty="0" smtClean="0"/>
              <a:t>сверстникам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358087" y="469900"/>
            <a:ext cx="3649327" cy="16784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7200" b="1" dirty="0" smtClean="0">
                <a:solidFill>
                  <a:srgbClr val="7BAED3"/>
                </a:solidFill>
                <a:latin typeface="+mn-lt"/>
                <a:ea typeface="+mn-ea"/>
                <a:cs typeface="+mn-cs"/>
              </a:rPr>
              <a:t>ЦЕЛЬ КУРСА</a:t>
            </a:r>
            <a:endParaRPr lang="ru-RU" sz="7200" b="1" dirty="0">
              <a:solidFill>
                <a:srgbClr val="7BAED3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375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26370" y="665281"/>
            <a:ext cx="7478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</a:rPr>
              <a:t>ПРОГРАММА </a:t>
            </a:r>
          </a:p>
          <a:p>
            <a:r>
              <a:rPr lang="ru-RU" sz="7200" b="1" dirty="0" smtClean="0">
                <a:solidFill>
                  <a:schemeClr val="bg1"/>
                </a:solidFill>
              </a:rPr>
              <a:t>ВОЛОНТЕРС</a:t>
            </a:r>
            <a:r>
              <a:rPr lang="ru-RU" sz="7200" b="1" dirty="0">
                <a:solidFill>
                  <a:schemeClr val="bg1"/>
                </a:solidFill>
              </a:rPr>
              <a:t>Т</a:t>
            </a:r>
            <a:r>
              <a:rPr lang="ru-RU" sz="7200" b="1" dirty="0" smtClean="0">
                <a:solidFill>
                  <a:schemeClr val="bg1"/>
                </a:solidFill>
              </a:rPr>
              <a:t>ВА </a:t>
            </a:r>
            <a:endParaRPr lang="ru-RU" sz="72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26370" y="302536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smtClean="0"/>
              <a:t>МЫ РАССКАЖЕМ, КАК </a:t>
            </a:r>
          </a:p>
          <a:p>
            <a:r>
              <a:rPr lang="ru-RU" sz="3600" b="1" dirty="0" smtClean="0"/>
              <a:t>ПО-РАЗНОМУ МОЖНО УЧАСТВОВАТЬ В ДЕЯТЕЛЬНОСТИ ЦЕНТРА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134496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679554" y="4556761"/>
            <a:ext cx="1847489" cy="2301239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777068" y="0"/>
            <a:ext cx="3041008" cy="2299109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77068" y="4121000"/>
            <a:ext cx="3122975" cy="2851300"/>
          </a:xfrm>
          <a:prstGeom prst="rect">
            <a:avLst/>
          </a:prstGeom>
          <a:solidFill>
            <a:srgbClr val="F7C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4390" y="579751"/>
            <a:ext cx="7420744" cy="1484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300"/>
              </a:lnSpc>
            </a:pPr>
            <a:r>
              <a:rPr lang="ru-RU" sz="6000" b="1" dirty="0" smtClean="0">
                <a:solidFill>
                  <a:srgbClr val="7BAED3"/>
                </a:solidFill>
              </a:rPr>
              <a:t>КАК ПОМОЧЬ?</a:t>
            </a:r>
            <a:br>
              <a:rPr lang="ru-RU" sz="6000" b="1" dirty="0" smtClean="0">
                <a:solidFill>
                  <a:srgbClr val="7BAED3"/>
                </a:solidFill>
              </a:rPr>
            </a:br>
            <a:endParaRPr lang="ru-RU" sz="6000" b="1" dirty="0">
              <a:solidFill>
                <a:srgbClr val="7BAED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4390" y="1463100"/>
            <a:ext cx="50451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/>
          </a:p>
          <a:p>
            <a:r>
              <a:rPr lang="ru-RU" sz="1600" dirty="0"/>
              <a:t>Нам всегда необходима помощь</a:t>
            </a:r>
            <a:r>
              <a:rPr lang="ru-RU" sz="16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водителей</a:t>
            </a:r>
            <a:r>
              <a:rPr lang="en-US" sz="1600" dirty="0" smtClean="0"/>
              <a:t>;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дизайнеров</a:t>
            </a:r>
            <a:r>
              <a:rPr lang="ru-RU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иллюстраторов</a:t>
            </a:r>
            <a:r>
              <a:rPr lang="ru-RU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копирайтеров</a:t>
            </a:r>
            <a:r>
              <a:rPr lang="ru-RU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переводчиков</a:t>
            </a:r>
            <a:r>
              <a:rPr lang="ru-RU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детских </a:t>
            </a:r>
            <a:r>
              <a:rPr lang="ru-RU" sz="1600" dirty="0"/>
              <a:t>аниматоров;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декораторов;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фотографов </a:t>
            </a:r>
            <a:r>
              <a:rPr lang="ru-RU" sz="1600" dirty="0"/>
              <a:t>и видеографов;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кинологов</a:t>
            </a:r>
            <a:r>
              <a:rPr lang="ru-RU" sz="1600" dirty="0"/>
              <a:t>, </a:t>
            </a:r>
            <a:r>
              <a:rPr lang="ru-RU" sz="1600" dirty="0" err="1"/>
              <a:t>фелинологов</a:t>
            </a:r>
            <a:r>
              <a:rPr lang="ru-RU" sz="1600" dirty="0"/>
              <a:t>, </a:t>
            </a:r>
            <a:r>
              <a:rPr lang="ru-RU" sz="1600" dirty="0" smtClean="0"/>
              <a:t>зоопсихологов;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педагогов</a:t>
            </a:r>
            <a:r>
              <a:rPr lang="ru-RU" sz="1600" dirty="0"/>
              <a:t>, психологов и методистов детских образовательных </a:t>
            </a:r>
            <a:r>
              <a:rPr lang="ru-RU" sz="1600" dirty="0" smtClean="0"/>
              <a:t>программ;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</a:t>
            </a:r>
            <a:r>
              <a:rPr lang="ru-RU" sz="1600" dirty="0" smtClean="0"/>
              <a:t>-специалистов.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/>
          </a:p>
          <a:p>
            <a:r>
              <a:rPr lang="ru-RU" sz="1600" b="1" dirty="0" smtClean="0"/>
              <a:t>Кроме того, мы являемся отличной рекламной площадкой с отзывчивой аудиторией, поэтому с радостью предлагаем брендам присоединиться к нашей команде партнеров.</a:t>
            </a:r>
            <a:endParaRPr lang="ru-RU" sz="1600" b="1" dirty="0" smtClean="0"/>
          </a:p>
          <a:p>
            <a:pPr marL="285750" indent="-285750">
              <a:buFontTx/>
              <a:buChar char="-"/>
            </a:pP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r="8760"/>
          <a:stretch/>
        </p:blipFill>
        <p:spPr>
          <a:xfrm>
            <a:off x="5812344" y="1081364"/>
            <a:ext cx="5865306" cy="504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92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8327"/>
            <a:ext cx="4131827" cy="209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15167" y="871867"/>
            <a:ext cx="3220492" cy="2702366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93665" y="4083899"/>
            <a:ext cx="4130328" cy="2347209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7" t="10306" b="13802"/>
          <a:stretch/>
        </p:blipFill>
        <p:spPr>
          <a:xfrm>
            <a:off x="-378265" y="-1"/>
            <a:ext cx="5186864" cy="33386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3721" r="6822" b="8063"/>
          <a:stretch/>
        </p:blipFill>
        <p:spPr>
          <a:xfrm>
            <a:off x="8311116" y="313660"/>
            <a:ext cx="3880884" cy="60499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6" y="4029739"/>
            <a:ext cx="4336363" cy="28282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2" t="218" r="19306" b="-218"/>
          <a:stretch/>
        </p:blipFill>
        <p:spPr>
          <a:xfrm>
            <a:off x="4984846" y="1172287"/>
            <a:ext cx="3016362" cy="427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85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0" t="16122" r="15486" b="9506"/>
          <a:stretch/>
        </p:blipFill>
        <p:spPr bwMode="auto">
          <a:xfrm>
            <a:off x="629514" y="266357"/>
            <a:ext cx="10749686" cy="641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377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699209" y="0"/>
            <a:ext cx="3220492" cy="2702366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69907" y="3483683"/>
            <a:ext cx="4906097" cy="2883857"/>
          </a:xfrm>
          <a:prstGeom prst="rect">
            <a:avLst/>
          </a:prstGeom>
          <a:solidFill>
            <a:srgbClr val="F7C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8642" y="4020326"/>
            <a:ext cx="3543343" cy="2347209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3777" y="795466"/>
            <a:ext cx="7039312" cy="190670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b="1" dirty="0" smtClean="0"/>
              <a:t>ЦЕНТР </a:t>
            </a:r>
            <a:r>
              <a:rPr lang="ru-RU" sz="3200" b="1" dirty="0"/>
              <a:t>«ЮНА» ЯВЛЯЕТСЯ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ru-RU" sz="3200" b="1" dirty="0" smtClean="0"/>
              <a:t>УНИКАЛЬНЫМ </a:t>
            </a:r>
            <a:r>
              <a:rPr lang="ru-RU" sz="3200" b="1" dirty="0"/>
              <a:t>ПРОЕКТОМ, </a:t>
            </a:r>
            <a:r>
              <a:rPr lang="ru-RU" sz="3200" b="1" dirty="0" smtClean="0"/>
              <a:t>НЕ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ru-RU" sz="3200" b="1" dirty="0" smtClean="0"/>
              <a:t>ИМЕЮЩИМ </a:t>
            </a:r>
            <a:r>
              <a:rPr lang="ru-RU" sz="3200" b="1" dirty="0"/>
              <a:t>АНАЛОГОВ В </a:t>
            </a:r>
            <a:r>
              <a:rPr lang="ru-RU" sz="3200" b="1" dirty="0" smtClean="0"/>
              <a:t>РОССИИ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6546" r="19518"/>
          <a:stretch/>
        </p:blipFill>
        <p:spPr>
          <a:xfrm>
            <a:off x="8224330" y="0"/>
            <a:ext cx="3967670" cy="3073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/>
          <a:stretch/>
        </p:blipFill>
        <p:spPr>
          <a:xfrm>
            <a:off x="838820" y="4363912"/>
            <a:ext cx="3439035" cy="24940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5027" y="2411844"/>
            <a:ext cx="5624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процессе реализации проекта был проанализирован мировой опыт строительства подобных центров, в частности изучены приюты и благотворительные организации Великобритании, такие как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Mayhew</a:t>
            </a:r>
            <a:r>
              <a:rPr lang="ru-RU" sz="1600" dirty="0"/>
              <a:t> </a:t>
            </a:r>
            <a:r>
              <a:rPr lang="ru-RU" sz="1600" dirty="0" err="1"/>
              <a:t>Animal</a:t>
            </a:r>
            <a:r>
              <a:rPr lang="ru-RU" sz="1600" dirty="0"/>
              <a:t> </a:t>
            </a:r>
            <a:r>
              <a:rPr lang="ru-RU" sz="1600" dirty="0" err="1"/>
              <a:t>Home</a:t>
            </a:r>
            <a:r>
              <a:rPr lang="ru-RU" sz="1600" dirty="0"/>
              <a:t>, </a:t>
            </a:r>
            <a:r>
              <a:rPr lang="ru-RU" sz="1600" dirty="0" err="1"/>
              <a:t>Dogs</a:t>
            </a:r>
            <a:r>
              <a:rPr lang="ru-RU" sz="1600" dirty="0"/>
              <a:t> </a:t>
            </a:r>
            <a:r>
              <a:rPr lang="ru-RU" sz="1600" dirty="0" err="1"/>
              <a:t>Trust</a:t>
            </a:r>
            <a:r>
              <a:rPr lang="ru-RU" sz="1600" dirty="0"/>
              <a:t>, </a:t>
            </a:r>
            <a:r>
              <a:rPr lang="ru-RU" sz="1600" dirty="0" err="1"/>
              <a:t>WoodGreen</a:t>
            </a:r>
            <a:r>
              <a:rPr lang="ru-RU" sz="1600" dirty="0"/>
              <a:t> -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Animals</a:t>
            </a:r>
            <a:r>
              <a:rPr lang="ru-RU" sz="1600" dirty="0"/>
              <a:t> </a:t>
            </a:r>
            <a:r>
              <a:rPr lang="ru-RU" sz="1600" dirty="0" err="1"/>
              <a:t>Charity</a:t>
            </a:r>
            <a:r>
              <a:rPr lang="ru-RU" sz="1600" dirty="0"/>
              <a:t> и множество других.</a:t>
            </a:r>
          </a:p>
        </p:txBody>
      </p:sp>
      <p:sp>
        <p:nvSpPr>
          <p:cNvPr id="10" name="object 29"/>
          <p:cNvSpPr/>
          <p:nvPr/>
        </p:nvSpPr>
        <p:spPr>
          <a:xfrm>
            <a:off x="6856405" y="3808212"/>
            <a:ext cx="4419599" cy="30497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550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329360" y="2418913"/>
            <a:ext cx="2870941" cy="2980106"/>
          </a:xfrm>
          <a:prstGeom prst="rect">
            <a:avLst/>
          </a:prstGeom>
          <a:solidFill>
            <a:srgbClr val="F7C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592025" y="3908966"/>
            <a:ext cx="2390524" cy="2331318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1182" y="942530"/>
            <a:ext cx="6110968" cy="85972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ts val="5500"/>
              </a:lnSpc>
            </a:pPr>
            <a:r>
              <a:rPr lang="ru-RU" sz="7200" b="1" dirty="0" smtClean="0">
                <a:solidFill>
                  <a:srgbClr val="7BAED3"/>
                </a:solidFill>
              </a:rPr>
              <a:t>НАШ ЦЕНТР </a:t>
            </a:r>
            <a:endParaRPr lang="ru-RU" sz="7200" b="1" dirty="0">
              <a:solidFill>
                <a:srgbClr val="7BAED3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42150" y="-3175"/>
            <a:ext cx="5149851" cy="295934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30000" sy="3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R:\Фото\2018\центр июль\0\0\5P9A04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9" y="2245388"/>
            <a:ext cx="4991101" cy="332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R:\Фото\2018\центр июль\0\0\606A52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64" y="171154"/>
            <a:ext cx="3927475" cy="261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:\Фото\2018\центр июль\0\0\606A52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075" y="3030562"/>
            <a:ext cx="2403474" cy="36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R:\Фото\2018\центр июль\0\0\5P9A04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3451766"/>
            <a:ext cx="3549650" cy="236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9" r="17451"/>
          <a:stretch/>
        </p:blipFill>
        <p:spPr>
          <a:xfrm rot="14090930">
            <a:off x="-1311990" y="4651501"/>
            <a:ext cx="4086147" cy="252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34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80100" y="2508826"/>
            <a:ext cx="575945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Основной целью деятельности центра является сокращение количества бездомных животных на улицах. «Юна» ставит перед собой следующие задачи</a:t>
            </a:r>
            <a:r>
              <a:rPr lang="ru-RU" sz="1200" dirty="0" smtClean="0"/>
              <a:t>:</a:t>
            </a:r>
          </a:p>
          <a:p>
            <a:endParaRPr lang="ru-RU" sz="1200" dirty="0" smtClean="0"/>
          </a:p>
          <a:p>
            <a:pPr indent="182563">
              <a:lnSpc>
                <a:spcPct val="110000"/>
              </a:lnSpc>
              <a:buClr>
                <a:srgbClr val="7BAED3"/>
              </a:buClr>
              <a:buSzPct val="80000"/>
              <a:buFont typeface="Graublau Sans" pitchFamily="50" charset="0"/>
              <a:buChar char="●"/>
              <a:defRPr/>
            </a:pPr>
            <a:r>
              <a:rPr lang="ru-RU" sz="1200" dirty="0" smtClean="0"/>
              <a:t>помочь </a:t>
            </a:r>
            <a:r>
              <a:rPr lang="ru-RU" sz="1200" dirty="0"/>
              <a:t>каждому животному найти свой </a:t>
            </a:r>
            <a:r>
              <a:rPr lang="ru-RU" sz="1200" dirty="0" smtClean="0"/>
              <a:t>дом;</a:t>
            </a:r>
            <a:endParaRPr lang="ru-RU" sz="1200" dirty="0"/>
          </a:p>
          <a:p>
            <a:pPr indent="182563">
              <a:lnSpc>
                <a:spcPct val="110000"/>
              </a:lnSpc>
              <a:buClr>
                <a:srgbClr val="7BAED3"/>
              </a:buClr>
              <a:buSzPct val="80000"/>
              <a:buFont typeface="Graublau Sans" pitchFamily="50" charset="0"/>
              <a:buChar char="●"/>
              <a:defRPr/>
            </a:pPr>
            <a:r>
              <a:rPr lang="ru-RU" sz="1200" dirty="0" smtClean="0"/>
              <a:t>показать</a:t>
            </a:r>
            <a:r>
              <a:rPr lang="ru-RU" sz="1200" dirty="0"/>
              <a:t>, как по-разному можно помогать </a:t>
            </a:r>
            <a:r>
              <a:rPr lang="ru-RU" sz="1200" dirty="0" smtClean="0"/>
              <a:t>животным;</a:t>
            </a:r>
            <a:endParaRPr lang="ru-RU" sz="1200" dirty="0"/>
          </a:p>
          <a:p>
            <a:pPr indent="182563">
              <a:lnSpc>
                <a:spcPct val="110000"/>
              </a:lnSpc>
              <a:buClr>
                <a:srgbClr val="7BAED3"/>
              </a:buClr>
              <a:buSzPct val="80000"/>
              <a:buFont typeface="Graublau Sans" pitchFamily="50" charset="0"/>
              <a:buChar char="●"/>
              <a:defRPr/>
            </a:pPr>
            <a:r>
              <a:rPr lang="ru-RU" sz="1200" dirty="0" smtClean="0"/>
              <a:t>создать </a:t>
            </a:r>
            <a:r>
              <a:rPr lang="ru-RU" sz="1200" dirty="0"/>
              <a:t>место для общения, обмена опытом и знаниями, обучения людей, </a:t>
            </a:r>
            <a:r>
              <a:rPr lang="ru-RU" sz="1200" dirty="0" smtClean="0"/>
              <a:t>  неравнодушных </a:t>
            </a:r>
            <a:r>
              <a:rPr lang="ru-RU" sz="1200" dirty="0"/>
              <a:t>к проблеме бездомных животных</a:t>
            </a:r>
            <a:r>
              <a:rPr lang="ru-RU" sz="1200" dirty="0" smtClean="0"/>
              <a:t>;</a:t>
            </a:r>
            <a:endParaRPr lang="ru-RU" sz="1200" dirty="0"/>
          </a:p>
          <a:p>
            <a:pPr indent="182563">
              <a:lnSpc>
                <a:spcPct val="110000"/>
              </a:lnSpc>
              <a:buClr>
                <a:srgbClr val="7BAED3"/>
              </a:buClr>
              <a:buSzPct val="80000"/>
              <a:buFont typeface="Graublau Sans" pitchFamily="50" charset="0"/>
              <a:buChar char="●"/>
              <a:defRPr/>
            </a:pPr>
            <a:r>
              <a:rPr lang="ru-RU" sz="1200" dirty="0" smtClean="0"/>
              <a:t>увеличить </a:t>
            </a:r>
            <a:r>
              <a:rPr lang="ru-RU" sz="1200" dirty="0"/>
              <a:t>количество людей, лояльно настроенных к животным из приютов.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39823" y="900960"/>
            <a:ext cx="3949286" cy="1502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500"/>
              </a:lnSpc>
            </a:pPr>
            <a:r>
              <a:rPr lang="ru-RU" sz="7200" b="1" dirty="0" smtClean="0">
                <a:solidFill>
                  <a:srgbClr val="7BAED3"/>
                </a:solidFill>
              </a:rPr>
              <a:t>НАША </a:t>
            </a:r>
          </a:p>
          <a:p>
            <a:pPr>
              <a:lnSpc>
                <a:spcPts val="5500"/>
              </a:lnSpc>
            </a:pPr>
            <a:r>
              <a:rPr lang="ru-RU" sz="7200" b="1" dirty="0" smtClean="0">
                <a:solidFill>
                  <a:srgbClr val="7BAED3"/>
                </a:solidFill>
              </a:rPr>
              <a:t>МИССИЯ:</a:t>
            </a:r>
            <a:endParaRPr lang="ru-RU" sz="7200" b="1" dirty="0">
              <a:solidFill>
                <a:srgbClr val="7BAED3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0204" y="2508826"/>
            <a:ext cx="3347496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7BAED3"/>
              </a:buClr>
              <a:buSzPct val="80000"/>
              <a:defRPr/>
            </a:pPr>
            <a:r>
              <a:rPr lang="ru-RU" sz="1200" dirty="0"/>
              <a:t>Команда центра «Юна» верит, что все бездомные животные – лишь временно </a:t>
            </a:r>
            <a:r>
              <a:rPr lang="ru-RU" sz="1200" dirty="0" smtClean="0"/>
              <a:t>бездомные. Поэтому </a:t>
            </a:r>
            <a:r>
              <a:rPr lang="ru-RU" sz="1200" dirty="0"/>
              <a:t>дни, которые ваш будущий питомец проведет в центре «Юна», – это только этап его подготовки к встрече с вами и настоящим домом. </a:t>
            </a:r>
            <a:r>
              <a:rPr lang="ru-RU" sz="1200" dirty="0" smtClean="0"/>
              <a:t>Мы </a:t>
            </a:r>
            <a:r>
              <a:rPr lang="ru-RU" sz="1200" dirty="0"/>
              <a:t>стремимся восстановить глубокую природную связь между человеком и животным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88205" y="898152"/>
            <a:ext cx="2778325" cy="1502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500"/>
              </a:lnSpc>
            </a:pPr>
            <a:r>
              <a:rPr lang="ru-RU" sz="7200" b="1" dirty="0" smtClean="0">
                <a:solidFill>
                  <a:srgbClr val="7BAED3"/>
                </a:solidFill>
              </a:rPr>
              <a:t>НАШИ</a:t>
            </a:r>
          </a:p>
          <a:p>
            <a:pPr>
              <a:lnSpc>
                <a:spcPts val="5500"/>
              </a:lnSpc>
            </a:pPr>
            <a:r>
              <a:rPr lang="ru-RU" sz="7200" b="1" dirty="0" smtClean="0">
                <a:solidFill>
                  <a:srgbClr val="7BAED3"/>
                </a:solidFill>
              </a:rPr>
              <a:t>ЦЕЛИ:</a:t>
            </a:r>
            <a:endParaRPr lang="ru-RU" sz="7200" b="1" dirty="0">
              <a:solidFill>
                <a:srgbClr val="7BAED3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" y="4419600"/>
            <a:ext cx="4114799" cy="24384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tile tx="0" ty="0" sx="30000" sy="3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object 2"/>
          <p:cNvSpPr/>
          <p:nvPr/>
        </p:nvSpPr>
        <p:spPr>
          <a:xfrm>
            <a:off x="7223559" y="4340701"/>
            <a:ext cx="3126564" cy="2324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1"/>
          <p:cNvSpPr/>
          <p:nvPr/>
        </p:nvSpPr>
        <p:spPr>
          <a:xfrm>
            <a:off x="7596554" y="4683809"/>
            <a:ext cx="3242928" cy="21591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086718" y="4419600"/>
            <a:ext cx="53433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МЫ ВОСПИТЫВАЕМ И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ru-RU" sz="2800" b="1" dirty="0" smtClean="0"/>
              <a:t>ФОРМИРУЕМ НОВУЮ КУЛЬТУРУ ОТНОШЕНИЯ ЛЮДЕЙ К </a:t>
            </a:r>
          </a:p>
          <a:p>
            <a:r>
              <a:rPr lang="ru-RU" sz="2800" b="1" dirty="0" smtClean="0"/>
              <a:t>ЖИВОТНЫМ </a:t>
            </a:r>
            <a:endParaRPr lang="ru-RU" sz="2800" b="1" dirty="0"/>
          </a:p>
        </p:txBody>
      </p:sp>
      <p:pic>
        <p:nvPicPr>
          <p:cNvPr id="12" name="Изображение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9" r="17451"/>
          <a:stretch/>
        </p:blipFill>
        <p:spPr>
          <a:xfrm rot="14090930">
            <a:off x="9095480" y="-793126"/>
            <a:ext cx="4086147" cy="252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97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9" r="17451"/>
          <a:stretch/>
        </p:blipFill>
        <p:spPr>
          <a:xfrm rot="14090930">
            <a:off x="9095480" y="-793126"/>
            <a:ext cx="4086147" cy="2526053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7534624" y="0"/>
            <a:ext cx="2547260" cy="1798321"/>
          </a:xfrm>
          <a:prstGeom prst="rect">
            <a:avLst/>
          </a:prstGeom>
          <a:solidFill>
            <a:srgbClr val="F7C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991600" y="1941138"/>
            <a:ext cx="3200400" cy="4109142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7173" y="4100977"/>
            <a:ext cx="4695136" cy="2759852"/>
          </a:xfrm>
          <a:prstGeom prst="rect">
            <a:avLst/>
          </a:prstGeom>
          <a:solidFill>
            <a:srgbClr val="F7C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431" y="440055"/>
            <a:ext cx="5712469" cy="2249805"/>
          </a:xfrm>
        </p:spPr>
        <p:txBody>
          <a:bodyPr anchor="t" anchorCtr="0">
            <a:noAutofit/>
          </a:bodyPr>
          <a:lstStyle/>
          <a:p>
            <a:r>
              <a:rPr lang="ru-RU" sz="7200" b="1" dirty="0">
                <a:solidFill>
                  <a:srgbClr val="7BAED3"/>
                </a:solidFill>
                <a:latin typeface="+mn-lt"/>
                <a:ea typeface="+mn-ea"/>
                <a:cs typeface="+mn-cs"/>
              </a:rPr>
              <a:t>ЧТО ТАКОЕ </a:t>
            </a:r>
            <a:r>
              <a:rPr lang="ru-RU" sz="7200" b="1" dirty="0" smtClean="0">
                <a:solidFill>
                  <a:srgbClr val="7BAED3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7200" b="1" dirty="0" smtClean="0">
                <a:solidFill>
                  <a:srgbClr val="7BAED3"/>
                </a:solidFill>
                <a:latin typeface="+mn-lt"/>
                <a:ea typeface="+mn-ea"/>
                <a:cs typeface="+mn-cs"/>
              </a:rPr>
            </a:br>
            <a:r>
              <a:rPr lang="ru-RU" sz="7200" b="1" dirty="0" smtClean="0">
                <a:solidFill>
                  <a:srgbClr val="7BAED3"/>
                </a:solidFill>
                <a:latin typeface="+mn-lt"/>
                <a:ea typeface="+mn-ea"/>
                <a:cs typeface="+mn-cs"/>
              </a:rPr>
              <a:t>«ЮНА-ФЕСТ» </a:t>
            </a:r>
            <a:endParaRPr lang="ru-RU" sz="7200" b="1" dirty="0">
              <a:solidFill>
                <a:srgbClr val="7BAED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160" y="2446469"/>
            <a:ext cx="6860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«Юна-</a:t>
            </a:r>
            <a:r>
              <a:rPr lang="ru-RU" sz="1600" dirty="0" err="1" smtClean="0"/>
              <a:t>Фест</a:t>
            </a:r>
            <a:r>
              <a:rPr lang="ru-RU" sz="1600" dirty="0" smtClean="0"/>
              <a:t>» </a:t>
            </a:r>
            <a:r>
              <a:rPr lang="ru-RU" sz="1600" dirty="0"/>
              <a:t>- это серия выставок-</a:t>
            </a:r>
            <a:r>
              <a:rPr lang="ru-RU" sz="1600" dirty="0" err="1"/>
              <a:t>пристройств</a:t>
            </a:r>
            <a:r>
              <a:rPr lang="ru-RU" sz="1600" dirty="0"/>
              <a:t> кошек и собак из приютов, где гости могут не только подарить кому-то из животных дом, но и отлично провести время. </a:t>
            </a:r>
            <a:r>
              <a:rPr lang="ru-RU" sz="1600" dirty="0" smtClean="0"/>
              <a:t>«Юна-</a:t>
            </a:r>
            <a:r>
              <a:rPr lang="ru-RU" sz="1600" dirty="0" err="1" smtClean="0"/>
              <a:t>фест</a:t>
            </a:r>
            <a:r>
              <a:rPr lang="ru-RU" sz="1600" dirty="0" smtClean="0"/>
              <a:t>» посещают порядка 2 500 чел</a:t>
            </a:r>
            <a:r>
              <a:rPr lang="ru-RU" sz="1600" dirty="0"/>
              <a:t>.</a:t>
            </a:r>
            <a:endParaRPr lang="ru-RU" sz="1600" dirty="0" smtClean="0"/>
          </a:p>
        </p:txBody>
      </p:sp>
      <p:sp>
        <p:nvSpPr>
          <p:cNvPr id="23" name="object 24"/>
          <p:cNvSpPr/>
          <p:nvPr/>
        </p:nvSpPr>
        <p:spPr>
          <a:xfrm>
            <a:off x="9523104" y="2400750"/>
            <a:ext cx="2668896" cy="40032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5"/>
          <p:cNvSpPr/>
          <p:nvPr/>
        </p:nvSpPr>
        <p:spPr>
          <a:xfrm>
            <a:off x="0" y="3817621"/>
            <a:ext cx="4561700" cy="3040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6"/>
          <p:cNvSpPr/>
          <p:nvPr/>
        </p:nvSpPr>
        <p:spPr>
          <a:xfrm>
            <a:off x="7997216" y="0"/>
            <a:ext cx="2705716" cy="21911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7"/>
          <p:cNvSpPr/>
          <p:nvPr/>
        </p:nvSpPr>
        <p:spPr>
          <a:xfrm>
            <a:off x="5547360" y="3523687"/>
            <a:ext cx="3802714" cy="33652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833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99936" y="2988499"/>
            <a:ext cx="51994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УЧАСТНИК САМЫХ ЯРКИХ ГОРОДСКИХ СОБЫТИЙ</a:t>
            </a:r>
            <a:br>
              <a:rPr lang="ru-RU" sz="4400" b="1" dirty="0" smtClean="0"/>
            </a:br>
            <a:r>
              <a:rPr lang="ru-RU" sz="4400" b="1" dirty="0" smtClean="0"/>
              <a:t> </a:t>
            </a:r>
            <a:endParaRPr lang="ru-RU" sz="4400" b="1" dirty="0"/>
          </a:p>
        </p:txBody>
      </p:sp>
      <p:pic>
        <p:nvPicPr>
          <p:cNvPr id="5" name="Picture 3" descr="D:\Mywork\Una\una-w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9021" y="1314451"/>
            <a:ext cx="3062607" cy="167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797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16043" y="691249"/>
            <a:ext cx="1861838" cy="2452267"/>
          </a:xfrm>
          <a:prstGeom prst="rect">
            <a:avLst/>
          </a:prstGeom>
          <a:solidFill>
            <a:srgbClr val="F7C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81139" y="3198936"/>
            <a:ext cx="2752299" cy="2891221"/>
          </a:xfrm>
          <a:prstGeom prst="rect">
            <a:avLst/>
          </a:prstGeom>
          <a:solidFill>
            <a:srgbClr val="86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11180" y="4139864"/>
            <a:ext cx="4765572" cy="2718138"/>
          </a:xfrm>
          <a:prstGeom prst="rect">
            <a:avLst/>
          </a:prstGeom>
          <a:solidFill>
            <a:srgbClr val="F7C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8973" y="722503"/>
            <a:ext cx="6014606" cy="1520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300"/>
              </a:lnSpc>
            </a:pPr>
            <a:r>
              <a:rPr lang="ru-RU" sz="6000" b="1" dirty="0">
                <a:solidFill>
                  <a:srgbClr val="7BAED3"/>
                </a:solidFill>
              </a:rPr>
              <a:t>ПАСХАЛЬНЫЙ</a:t>
            </a:r>
          </a:p>
          <a:p>
            <a:pPr>
              <a:lnSpc>
                <a:spcPts val="5300"/>
              </a:lnSpc>
            </a:pPr>
            <a:r>
              <a:rPr lang="ru-RU" sz="6000" b="1" dirty="0">
                <a:solidFill>
                  <a:srgbClr val="7BAED3"/>
                </a:solidFill>
              </a:rPr>
              <a:t>ДАР</a:t>
            </a:r>
          </a:p>
        </p:txBody>
      </p:sp>
      <p:pic>
        <p:nvPicPr>
          <p:cNvPr id="8" name="Picture 2" descr="D:\Mywork\Una\презентация\material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65" y="3669292"/>
            <a:ext cx="4783065" cy="318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Mywork\Una\презентация\material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693" y="3570147"/>
            <a:ext cx="4931781" cy="328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Mywork\Una\презентация\material\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7"/>
          <a:stretch/>
        </p:blipFill>
        <p:spPr bwMode="auto">
          <a:xfrm>
            <a:off x="7365178" y="0"/>
            <a:ext cx="3968296" cy="27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1355" y="1482583"/>
            <a:ext cx="39637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 инициативе Правительства </a:t>
            </a:r>
            <a:r>
              <a:rPr lang="ru-RU" sz="1600" dirty="0" smtClean="0"/>
              <a:t>Москвы </a:t>
            </a:r>
            <a:r>
              <a:rPr lang="ru-RU" sz="1600" dirty="0"/>
              <a:t>весенний фестиваль «Пасхальный дар» был посвящен благотворительности, </a:t>
            </a:r>
            <a:r>
              <a:rPr lang="ru-RU" sz="1600" dirty="0" smtClean="0"/>
              <a:t>а Центр «Юна» стал одним из участников специального проекта «</a:t>
            </a:r>
            <a:r>
              <a:rPr lang="ru-RU" sz="1600" dirty="0"/>
              <a:t>Четвероногий друг</a:t>
            </a:r>
            <a:r>
              <a:rPr lang="ru-RU" sz="1600" dirty="0" smtClean="0"/>
              <a:t>», проходившем на Тверском бульваре.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505000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1722</TotalTime>
  <Words>845</Words>
  <Application>Microsoft Office PowerPoint</Application>
  <PresentationFormat>Произвольный</PresentationFormat>
  <Paragraphs>139</Paragraphs>
  <Slides>24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 «ЮНА-ФЕСТ»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КОЛИЧЕСТВО ПОСЕТИТЕЛЕЙ САЙТА YUNACENTER.RU  ЗА ПОСЛЕДНИЙ ГОД ВЫРОСЛО В 3 РАЗА</vt:lpstr>
      <vt:lpstr>ЗА ВРЕМЯ НАШЕЙ РАБОТЫ</vt:lpstr>
      <vt:lpstr>НАШИ ДРУЗЬЯ В СОЦИАЛЬНЫХ СЕТЯХ</vt:lpstr>
      <vt:lpstr>НАШИ ПАРТНЕРЫ </vt:lpstr>
      <vt:lpstr>ОКРЫТИЕ </vt:lpstr>
      <vt:lpstr>ЧТО ТАКОЕ  «ЮНА-КЛАСС»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Рыховская Полина Игоревна</dc:creator>
  <cp:lastModifiedBy>Крикунова Полина Борисовна</cp:lastModifiedBy>
  <cp:revision>171</cp:revision>
  <cp:lastPrinted>2018-07-16T10:23:26Z</cp:lastPrinted>
  <dcterms:created xsi:type="dcterms:W3CDTF">2018-06-14T11:56:04Z</dcterms:created>
  <dcterms:modified xsi:type="dcterms:W3CDTF">2019-03-12T08:06:33Z</dcterms:modified>
</cp:coreProperties>
</file>