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65" r:id="rId4"/>
    <p:sldId id="259" r:id="rId5"/>
    <p:sldId id="264" r:id="rId6"/>
    <p:sldId id="258" r:id="rId7"/>
    <p:sldId id="263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682DF-29C5-44B8-A962-3BBBE371E0D6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6CA2C-4F96-4731-AEEE-0C7AFD109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6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574F-A8CC-49F1-8089-BC484274B70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7B2A-4B54-4556-973F-A387A3967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8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574F-A8CC-49F1-8089-BC484274B70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7B2A-4B54-4556-973F-A387A3967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8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574F-A8CC-49F1-8089-BC484274B70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7B2A-4B54-4556-973F-A387A3967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3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574F-A8CC-49F1-8089-BC484274B70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7B2A-4B54-4556-973F-A387A3967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9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574F-A8CC-49F1-8089-BC484274B70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7B2A-4B54-4556-973F-A387A3967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2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574F-A8CC-49F1-8089-BC484274B70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7B2A-4B54-4556-973F-A387A3967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1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574F-A8CC-49F1-8089-BC484274B70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7B2A-4B54-4556-973F-A387A3967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7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574F-A8CC-49F1-8089-BC484274B70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7B2A-4B54-4556-973F-A387A3967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9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574F-A8CC-49F1-8089-BC484274B70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7B2A-4B54-4556-973F-A387A3967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0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574F-A8CC-49F1-8089-BC484274B70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7B2A-4B54-4556-973F-A387A3967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574F-A8CC-49F1-8089-BC484274B70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7B2A-4B54-4556-973F-A387A3967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8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574F-A8CC-49F1-8089-BC484274B70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7B2A-4B54-4556-973F-A387A3967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6"/>
          <a:stretch/>
        </p:blipFill>
        <p:spPr>
          <a:xfrm>
            <a:off x="668" y="-17124"/>
            <a:ext cx="12191332" cy="6845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68654" y="2235200"/>
            <a:ext cx="890584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2060"/>
              </a:solidFill>
            </a:endParaRPr>
          </a:p>
          <a:p>
            <a:pPr indent="633413" algn="just"/>
            <a:r>
              <a:rPr lang="ru-RU" sz="2400" dirty="0" smtClean="0">
                <a:solidFill>
                  <a:srgbClr val="002060"/>
                </a:solidFill>
              </a:rPr>
              <a:t>Вы задумывались над вопросом, зачем нужно сдавать макулатуру? </a:t>
            </a:r>
          </a:p>
          <a:p>
            <a:pPr indent="633413" algn="just"/>
            <a:r>
              <a:rPr lang="ru-RU" sz="2400" dirty="0" smtClean="0">
                <a:solidFill>
                  <a:srgbClr val="002060"/>
                </a:solidFill>
              </a:rPr>
              <a:t>Ежедневно в мусорные корзины летят сотни исписанных листов, прочитанных газет и разорванных упаковок – и всему этому можно дать новую жизнь! </a:t>
            </a:r>
            <a:endParaRPr lang="en-US" sz="2400" dirty="0" smtClean="0">
              <a:solidFill>
                <a:srgbClr val="002060"/>
              </a:solidFill>
            </a:endParaRPr>
          </a:p>
          <a:p>
            <a:pPr indent="633413" algn="just"/>
            <a:r>
              <a:rPr lang="ru-RU" sz="2400" dirty="0" smtClean="0">
                <a:solidFill>
                  <a:srgbClr val="002060"/>
                </a:solidFill>
              </a:rPr>
              <a:t>Бумага – это около половины отходов во всем мире. Переработка бумаги позволяет не только сохранить жизнь деревьям, но и сэкономить сотни литров воды, большое количество электроэнергии. Чем меньше вырубается лесов, тем меньше используется химии на производство. 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t="1848" r="16155" b="2078"/>
          <a:stretch/>
        </p:blipFill>
        <p:spPr>
          <a:xfrm>
            <a:off x="160604" y="142892"/>
            <a:ext cx="1078897" cy="1162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8654" y="578128"/>
            <a:ext cx="890584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</a:rPr>
              <a:t>Проект по сбору вторичных материальных ресурсов        </a:t>
            </a:r>
            <a:r>
              <a:rPr lang="ru-RU" sz="4000" dirty="0" smtClean="0">
                <a:solidFill>
                  <a:srgbClr val="002060"/>
                </a:solidFill>
              </a:rPr>
              <a:t>«СДАЙ БУМАГУ – СПАСИ ДЕРЕВО!»</a:t>
            </a:r>
          </a:p>
          <a:p>
            <a:r>
              <a:rPr lang="ru-RU" sz="2300" dirty="0">
                <a:solidFill>
                  <a:srgbClr val="002060"/>
                </a:solidFill>
              </a:rPr>
              <a:t>а</a:t>
            </a:r>
            <a:r>
              <a:rPr lang="ru-RU" sz="2300" dirty="0" smtClean="0">
                <a:solidFill>
                  <a:srgbClr val="002060"/>
                </a:solidFill>
              </a:rPr>
              <a:t>втор проекта – </a:t>
            </a:r>
            <a:r>
              <a:rPr lang="ru-RU" sz="3000" dirty="0" err="1">
                <a:solidFill>
                  <a:srgbClr val="002060"/>
                </a:solidFill>
              </a:rPr>
              <a:t>Павшок</a:t>
            </a:r>
            <a:r>
              <a:rPr lang="ru-RU" sz="3000" dirty="0">
                <a:solidFill>
                  <a:srgbClr val="002060"/>
                </a:solidFill>
              </a:rPr>
              <a:t> </a:t>
            </a:r>
            <a:r>
              <a:rPr lang="ru-RU" sz="3000" dirty="0" smtClean="0">
                <a:solidFill>
                  <a:srgbClr val="002060"/>
                </a:solidFill>
              </a:rPr>
              <a:t>Арина</a:t>
            </a:r>
            <a:r>
              <a:rPr lang="ru-RU" sz="2400" dirty="0" smtClean="0">
                <a:solidFill>
                  <a:srgbClr val="002060"/>
                </a:solidFill>
              </a:rPr>
              <a:t>,  </a:t>
            </a:r>
            <a:r>
              <a:rPr lang="ru-RU" sz="2300" dirty="0" smtClean="0">
                <a:solidFill>
                  <a:srgbClr val="002060"/>
                </a:solidFill>
              </a:rPr>
              <a:t>ученица МБОУ Гимназия № 47   г. Кургана, участник экологического отряда «Зеленый Щит»</a:t>
            </a:r>
            <a:endParaRPr lang="ru-RU" sz="3000" dirty="0" smtClean="0">
              <a:solidFill>
                <a:srgbClr val="002060"/>
              </a:solidFill>
            </a:endParaRPr>
          </a:p>
          <a:p>
            <a:endParaRPr lang="ru-RU" sz="3000" dirty="0" smtClean="0">
              <a:solidFill>
                <a:srgbClr val="002060"/>
              </a:solidFill>
            </a:endParaRPr>
          </a:p>
          <a:p>
            <a:endParaRPr lang="ru-RU" sz="3000" dirty="0" smtClean="0">
              <a:solidFill>
                <a:srgbClr val="002060"/>
              </a:solidFill>
            </a:endParaRPr>
          </a:p>
          <a:p>
            <a:endParaRPr lang="ru-RU" sz="3000" dirty="0">
              <a:solidFill>
                <a:srgbClr val="002060"/>
              </a:solidFill>
            </a:endParaRPr>
          </a:p>
          <a:p>
            <a:endParaRPr lang="ru-RU" sz="3000" dirty="0">
              <a:solidFill>
                <a:srgbClr val="002060"/>
              </a:solidFill>
            </a:endParaRPr>
          </a:p>
          <a:p>
            <a:endParaRPr lang="ru-RU" sz="3000" dirty="0" smtClean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2593" r="10694" b="12036"/>
          <a:stretch/>
        </p:blipFill>
        <p:spPr>
          <a:xfrm rot="5400000">
            <a:off x="-198414" y="3203169"/>
            <a:ext cx="3366150" cy="2648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411" y="1444745"/>
            <a:ext cx="1784179" cy="12603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54" y="142892"/>
            <a:ext cx="1172964" cy="11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6"/>
          <a:stretch/>
        </p:blipFill>
        <p:spPr>
          <a:xfrm>
            <a:off x="0" y="0"/>
            <a:ext cx="12191332" cy="6845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r="26188"/>
          <a:stretch/>
        </p:blipFill>
        <p:spPr>
          <a:xfrm>
            <a:off x="495299" y="441052"/>
            <a:ext cx="4546600" cy="5963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702299" y="3136900"/>
            <a:ext cx="572769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</a:rPr>
              <a:t>В дальнейшем планируется изготовление ЭКО БОКСОВ из картона, с нанесением на них логотипа акции и побуждающих информационных надписей, что облегчит сбор и утилизацию макулатуры, так как их можно будет сразу отвезти в пункт сбора макулатуры.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37197" y="533400"/>
            <a:ext cx="58928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</a:rPr>
              <a:t>Уже вскоре после установки ЭКО-БОКСОВ появились первые результаты акции</a:t>
            </a:r>
          </a:p>
          <a:p>
            <a:r>
              <a:rPr lang="ru-RU" sz="25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500" b="1" dirty="0" smtClean="0">
                <a:solidFill>
                  <a:srgbClr val="C00000"/>
                </a:solidFill>
              </a:rPr>
              <a:t>Это </a:t>
            </a:r>
            <a:r>
              <a:rPr lang="ru-RU" sz="2500" b="1" dirty="0">
                <a:solidFill>
                  <a:srgbClr val="C00000"/>
                </a:solidFill>
              </a:rPr>
              <a:t>говорит о том, что раздельный сбор отходов востребован в нашем обществе больше, чем кажется на первый </a:t>
            </a:r>
            <a:r>
              <a:rPr lang="ru-RU" sz="2500" b="1" dirty="0" smtClean="0">
                <a:solidFill>
                  <a:srgbClr val="C00000"/>
                </a:solidFill>
              </a:rPr>
              <a:t>взгляд</a:t>
            </a:r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3369" y="5340292"/>
            <a:ext cx="6619741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«Это </a:t>
            </a: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величайшая из ошибок, ничего не 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делать </a:t>
            </a: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потому, что вы можете сделать очень 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немного.. Делайте </a:t>
            </a: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то, что 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можете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Sydney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</a:t>
            </a:r>
            <a:endParaRPr lang="ru-RU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i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endParaRPr lang="ru-RU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6"/>
          <a:stretch/>
        </p:blipFill>
        <p:spPr>
          <a:xfrm>
            <a:off x="0" y="0"/>
            <a:ext cx="12191332" cy="6845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196850"/>
            <a:ext cx="4562027" cy="645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200" y="393701"/>
            <a:ext cx="635000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rgbClr val="002060"/>
                </a:solidFill>
              </a:rPr>
              <a:t>     Собираясь </a:t>
            </a:r>
            <a:r>
              <a:rPr lang="ru-RU" sz="2500" dirty="0">
                <a:solidFill>
                  <a:srgbClr val="002060"/>
                </a:solidFill>
              </a:rPr>
              <a:t>выбросить ненужный журнал или газету в мусор, подумайте – не лучше ли сдать на переработку? Такой жест – это не только забота о будущем всей планеты, но и способ помочь самому себе, чувствовать себя лучше, дыша воздухом, в котором достаточно кислорода</a:t>
            </a:r>
            <a:r>
              <a:rPr lang="ru-RU" sz="2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1000" dirty="0" smtClean="0">
              <a:solidFill>
                <a:srgbClr val="002060"/>
              </a:solidFill>
            </a:endParaRPr>
          </a:p>
          <a:p>
            <a:pPr algn="just"/>
            <a:r>
              <a:rPr lang="ru-RU" sz="2500" dirty="0" smtClean="0">
                <a:solidFill>
                  <a:srgbClr val="002060"/>
                </a:solidFill>
              </a:rPr>
              <a:t>      Ведь с </a:t>
            </a:r>
            <a:r>
              <a:rPr lang="ru-RU" sz="2500" dirty="0">
                <a:solidFill>
                  <a:srgbClr val="002060"/>
                </a:solidFill>
              </a:rPr>
              <a:t>каждым годом количество деревьев уменьшается, а вместе с тем </a:t>
            </a: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rgbClr val="002060"/>
                </a:solidFill>
              </a:rPr>
              <a:t>снижается качество воздуха. </a:t>
            </a:r>
            <a:endParaRPr lang="ru-RU" sz="2500" dirty="0" smtClean="0">
              <a:solidFill>
                <a:srgbClr val="002060"/>
              </a:solidFill>
            </a:endParaRPr>
          </a:p>
          <a:p>
            <a:pPr algn="just"/>
            <a:endParaRPr lang="ru-RU" sz="1000" dirty="0" smtClean="0">
              <a:solidFill>
                <a:srgbClr val="002060"/>
              </a:solidFill>
            </a:endParaRPr>
          </a:p>
          <a:p>
            <a:pPr algn="just"/>
            <a:r>
              <a:rPr lang="ru-RU" sz="2500" dirty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     Это </a:t>
            </a:r>
            <a:r>
              <a:rPr lang="ru-RU" sz="2500" dirty="0">
                <a:solidFill>
                  <a:srgbClr val="002060"/>
                </a:solidFill>
              </a:rPr>
              <a:t>заметно сказывается на здоровье – уже сейчас кислородное голодание становится типичной для городского жителя проблемой</a:t>
            </a:r>
            <a:r>
              <a:rPr lang="ru-RU" sz="2500" dirty="0" smtClean="0">
                <a:solidFill>
                  <a:srgbClr val="002060"/>
                </a:solidFill>
              </a:rPr>
              <a:t>.</a:t>
            </a:r>
          </a:p>
          <a:p>
            <a:endParaRPr lang="ru-RU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6"/>
          <a:stretch/>
        </p:blipFill>
        <p:spPr>
          <a:xfrm>
            <a:off x="-1" y="12700"/>
            <a:ext cx="12191332" cy="684530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15667" y="190928"/>
            <a:ext cx="10515599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&amp;quot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ВАЖНО СДАВАТЬ МАКУЛАТУРУ?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&amp;quot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Попробуем посмотреть на прием макулатуры с конструктивной точки зрения и сделать кое-какие сравнения. </a:t>
            </a:r>
            <a:r>
              <a:rPr lang="ru-RU" altLang="ru-RU" sz="2000" b="1" dirty="0">
                <a:solidFill>
                  <a:srgbClr val="C00000"/>
                </a:solidFill>
                <a:latin typeface="&amp;quot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уверена - выбор очевиден</a:t>
            </a:r>
            <a:r>
              <a:rPr lang="ru-RU" altLang="ru-RU" sz="2000" b="1" dirty="0" smtClean="0">
                <a:solidFill>
                  <a:srgbClr val="C00000"/>
                </a:solidFill>
                <a:latin typeface="&amp;quot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32416"/>
              </p:ext>
            </p:extLst>
          </p:nvPr>
        </p:nvGraphicFramePr>
        <p:xfrm>
          <a:off x="1066130" y="1579279"/>
          <a:ext cx="10465136" cy="49377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232568">
                  <a:extLst>
                    <a:ext uri="{9D8B030D-6E8A-4147-A177-3AD203B41FA5}">
                      <a16:colId xmlns:a16="http://schemas.microsoft.com/office/drawing/2014/main" val="2458048939"/>
                    </a:ext>
                  </a:extLst>
                </a:gridCol>
                <a:gridCol w="5232568">
                  <a:extLst>
                    <a:ext uri="{9D8B030D-6E8A-4147-A177-3AD203B41FA5}">
                      <a16:colId xmlns:a16="http://schemas.microsoft.com/office/drawing/2014/main" val="1613804358"/>
                    </a:ext>
                  </a:extLst>
                </a:gridCol>
              </a:tblGrid>
              <a:tr h="318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Непереработанная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бумага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Бумага как макулатура: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1980716"/>
                  </a:ext>
                </a:extLst>
              </a:tr>
              <a:tr h="927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Просто выброшенная =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замусоривание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 загрязнение городов;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 кг. сданной в макулатуру бумаги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жизнь 1 взрослого дерева, а более глобально – это сохраненный лес;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3824205"/>
                  </a:ext>
                </a:extLst>
              </a:tr>
              <a:tr h="10601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Свезенная на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свалку =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гниение с выделением метана, мощного парникового газа;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Макулатуру можно перерабатывать </a:t>
                      </a:r>
                      <a:endParaRPr lang="ru-RU" sz="20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 =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вклад и в экологию и экономику страны;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1391083"/>
                  </a:ext>
                </a:extLst>
              </a:tr>
              <a:tr h="927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Сожженная =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бесполезное загрязнение воздуха и сжигание кислорода;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Сбор и переработка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макулатуры =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новые рабочие места;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9711212"/>
                  </a:ext>
                </a:extLst>
              </a:tr>
              <a:tr h="10800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Непереработанная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бумага - способствует дальнейшей вырубке лесов и истощению природных ресурсов.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Переработка макулатуры – это производство широкого спектра материалов: от картона и офисной бумаги до строительных и кровельных материалов.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363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3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6"/>
          <a:stretch/>
        </p:blipFill>
        <p:spPr>
          <a:xfrm>
            <a:off x="0" y="0"/>
            <a:ext cx="12191332" cy="6845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2495654"/>
            <a:ext cx="4755485" cy="3566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3889" r="2950" b="3149"/>
          <a:stretch/>
        </p:blipFill>
        <p:spPr>
          <a:xfrm>
            <a:off x="209550" y="305009"/>
            <a:ext cx="3395064" cy="4381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4164" y="305010"/>
            <a:ext cx="837783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Я задумалась 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о таком виде отходов, 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как                          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офисная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бумага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которая в огромных количествах расходуется учреждениями и, как правило, выбрасывается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500" y="4917733"/>
            <a:ext cx="5715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Для решения этой проблемы мною были спроектированы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эко-боксы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 для сбора офисной макулатуры.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4164" y="1600201"/>
            <a:ext cx="33232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Это чудовищно неэффективное использование прекрасной бумаги высокого качества плачевно сказывается на окружающей среде, способствует вырубке лесов и увеличению количества </a:t>
            </a:r>
            <a:r>
              <a:rPr lang="ru-RU" sz="2000" b="1" i="1" dirty="0" smtClean="0">
                <a:solidFill>
                  <a:srgbClr val="C00000"/>
                </a:solidFill>
              </a:rPr>
              <a:t>мусора на свалках.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6"/>
          <a:stretch/>
        </p:blipFill>
        <p:spPr>
          <a:xfrm>
            <a:off x="0" y="0"/>
            <a:ext cx="12191332" cy="684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323850" y="-149207"/>
            <a:ext cx="70993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000" dirty="0" smtClean="0"/>
          </a:p>
          <a:p>
            <a:r>
              <a:rPr lang="ru-RU" sz="2800" dirty="0" smtClean="0">
                <a:solidFill>
                  <a:srgbClr val="002060"/>
                </a:solidFill>
              </a:rPr>
              <a:t>Оригинальные </a:t>
            </a:r>
            <a:r>
              <a:rPr lang="ru-RU" sz="2800" dirty="0">
                <a:solidFill>
                  <a:srgbClr val="002060"/>
                </a:solidFill>
              </a:rPr>
              <a:t>короба из натурального и экологически чистого </a:t>
            </a:r>
            <a:r>
              <a:rPr lang="ru-RU" sz="2800" dirty="0" smtClean="0">
                <a:solidFill>
                  <a:srgbClr val="002060"/>
                </a:solidFill>
              </a:rPr>
              <a:t>материала  </a:t>
            </a:r>
            <a:r>
              <a:rPr lang="ru-RU" sz="2800" dirty="0">
                <a:solidFill>
                  <a:srgbClr val="002060"/>
                </a:solidFill>
              </a:rPr>
              <a:t>прекрасно вписываются в любой интерьер и очень </a:t>
            </a:r>
            <a:r>
              <a:rPr lang="ru-RU" sz="2800" dirty="0" smtClean="0">
                <a:solidFill>
                  <a:srgbClr val="002060"/>
                </a:solidFill>
              </a:rPr>
              <a:t>вместительны.</a:t>
            </a:r>
          </a:p>
          <a:p>
            <a:pPr algn="just"/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endParaRPr lang="ru-RU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35" y="497366"/>
            <a:ext cx="3251197" cy="4334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6" y="2124703"/>
            <a:ext cx="3226466" cy="43019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4063440" y="1891140"/>
            <a:ext cx="300154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2060"/>
                </a:solidFill>
              </a:rPr>
              <a:t>Благодаря яркой </a:t>
            </a:r>
            <a:r>
              <a:rPr lang="ru-RU" sz="2500" dirty="0" err="1">
                <a:solidFill>
                  <a:srgbClr val="002060"/>
                </a:solidFill>
              </a:rPr>
              <a:t>инфографике</a:t>
            </a:r>
            <a:r>
              <a:rPr lang="ru-RU" sz="2500" dirty="0">
                <a:solidFill>
                  <a:srgbClr val="002060"/>
                </a:solidFill>
              </a:rPr>
              <a:t> </a:t>
            </a:r>
            <a:r>
              <a:rPr lang="ru-RU" sz="2500" b="1" dirty="0" smtClean="0">
                <a:solidFill>
                  <a:srgbClr val="002060"/>
                </a:solidFill>
              </a:rPr>
              <a:t>ЭКО БОКСЫ</a:t>
            </a: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rgbClr val="002060"/>
                </a:solidFill>
              </a:rPr>
              <a:t>привлекают внимание как сотрудников, так и посетителей учреждений. 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063440" y="4843283"/>
            <a:ext cx="7642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Таким </a:t>
            </a:r>
            <a:r>
              <a:rPr lang="ru-RU" sz="2800" dirty="0">
                <a:solidFill>
                  <a:srgbClr val="C00000"/>
                </a:solidFill>
              </a:rPr>
              <a:t>образом, </a:t>
            </a:r>
            <a:r>
              <a:rPr lang="ru-RU" sz="2800" dirty="0" smtClean="0">
                <a:solidFill>
                  <a:srgbClr val="C00000"/>
                </a:solidFill>
              </a:rPr>
              <a:t>ЭКО БОКСЫ </a:t>
            </a:r>
            <a:r>
              <a:rPr lang="ru-RU" sz="2800" dirty="0">
                <a:solidFill>
                  <a:srgbClr val="C00000"/>
                </a:solidFill>
              </a:rPr>
              <a:t>выполняют </a:t>
            </a:r>
            <a:r>
              <a:rPr lang="ru-RU" sz="2800" dirty="0" smtClean="0">
                <a:solidFill>
                  <a:srgbClr val="C00000"/>
                </a:solidFill>
              </a:rPr>
              <a:t>и просветительскую </a:t>
            </a:r>
            <a:r>
              <a:rPr lang="ru-RU" sz="2800" dirty="0">
                <a:solidFill>
                  <a:srgbClr val="C00000"/>
                </a:solidFill>
              </a:rPr>
              <a:t>функцию, способствуют повышению дисциплины в обращении с отходами. </a:t>
            </a:r>
          </a:p>
        </p:txBody>
      </p:sp>
    </p:spTree>
    <p:extLst>
      <p:ext uri="{BB962C8B-B14F-4D97-AF65-F5344CB8AC3E}">
        <p14:creationId xmlns:p14="http://schemas.microsoft.com/office/powerpoint/2010/main" val="16211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6"/>
          <a:stretch/>
        </p:blipFill>
        <p:spPr>
          <a:xfrm>
            <a:off x="0" y="12700"/>
            <a:ext cx="12191332" cy="6845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4" y="1257299"/>
            <a:ext cx="7368293" cy="4800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834928" y="1117601"/>
            <a:ext cx="370936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Основная цель моего проекта –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привлечь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внимание </a:t>
            </a:r>
            <a:r>
              <a:rPr lang="ru-RU" sz="3000" b="1" dirty="0">
                <a:solidFill>
                  <a:srgbClr val="C00000"/>
                </a:solidFill>
              </a:rPr>
              <a:t>людей </a:t>
            </a:r>
            <a:r>
              <a:rPr lang="ru-RU" sz="3000" b="1" dirty="0" smtClean="0">
                <a:solidFill>
                  <a:srgbClr val="C00000"/>
                </a:solidFill>
              </a:rPr>
              <a:t>к </a:t>
            </a:r>
            <a:r>
              <a:rPr lang="ru-RU" sz="3000" b="1" dirty="0">
                <a:solidFill>
                  <a:srgbClr val="C00000"/>
                </a:solidFill>
              </a:rPr>
              <a:t>ресурсосбережению</a:t>
            </a:r>
            <a:r>
              <a:rPr lang="ru-RU" sz="3000" dirty="0">
                <a:solidFill>
                  <a:srgbClr val="C00000"/>
                </a:solidFill>
              </a:rPr>
              <a:t>, </a:t>
            </a:r>
            <a:r>
              <a:rPr lang="ru-RU" sz="2500" dirty="0"/>
              <a:t>заставить задуматься над расточительностью использования природных ресурсов, а также внести вклад в развитие вторичной переработки отходов.</a:t>
            </a:r>
          </a:p>
        </p:txBody>
      </p:sp>
    </p:spTree>
    <p:extLst>
      <p:ext uri="{BB962C8B-B14F-4D97-AF65-F5344CB8AC3E}">
        <p14:creationId xmlns:p14="http://schemas.microsoft.com/office/powerpoint/2010/main" val="16990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6"/>
          <a:stretch/>
        </p:blipFill>
        <p:spPr>
          <a:xfrm>
            <a:off x="0" y="12700"/>
            <a:ext cx="12191332" cy="6845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5707"/>
          <a:stretch/>
        </p:blipFill>
        <p:spPr>
          <a:xfrm>
            <a:off x="5613400" y="393700"/>
            <a:ext cx="4805113" cy="3669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171701"/>
            <a:ext cx="279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Средства </a:t>
            </a:r>
            <a:r>
              <a:rPr lang="ru-RU" sz="2400" dirty="0">
                <a:solidFill>
                  <a:srgbClr val="002060"/>
                </a:solidFill>
              </a:rPr>
              <a:t>вырученные от сдачи накопленной организациями макулатуры </a:t>
            </a:r>
            <a:r>
              <a:rPr lang="ru-RU" sz="2400" dirty="0" smtClean="0">
                <a:solidFill>
                  <a:srgbClr val="002060"/>
                </a:solidFill>
              </a:rPr>
              <a:t>предполагается пустить на </a:t>
            </a:r>
            <a:r>
              <a:rPr lang="ru-RU" sz="2400" b="1" dirty="0" smtClean="0">
                <a:solidFill>
                  <a:srgbClr val="002060"/>
                </a:solidFill>
              </a:rPr>
              <a:t>приобретение саженцев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деревьев </a:t>
            </a:r>
            <a:r>
              <a:rPr lang="ru-RU" sz="2400" dirty="0">
                <a:solidFill>
                  <a:srgbClr val="002060"/>
                </a:solidFill>
              </a:rPr>
              <a:t>и </a:t>
            </a:r>
            <a:r>
              <a:rPr lang="ru-RU" sz="2400" dirty="0" smtClean="0">
                <a:solidFill>
                  <a:srgbClr val="002060"/>
                </a:solidFill>
              </a:rPr>
              <a:t>кустарников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 t="16666" r="5555" b="3519"/>
          <a:stretch/>
        </p:blipFill>
        <p:spPr>
          <a:xfrm>
            <a:off x="3086768" y="1565031"/>
            <a:ext cx="3414280" cy="4775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6845300" y="4368818"/>
            <a:ext cx="508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solidFill>
                  <a:srgbClr val="002060"/>
                </a:solidFill>
              </a:rPr>
              <a:t>В дальнейшем, организация участвующая в проекте, может высадить дерево рядом со своим офисом или мы можем высадить деревья в рамках акции в парковой или жилой зоне</a:t>
            </a:r>
            <a:endParaRPr lang="ru-RU" sz="2200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635000"/>
            <a:ext cx="52451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</a:rPr>
              <a:t>Ещё одной задачей проекта является </a:t>
            </a:r>
            <a:r>
              <a:rPr lang="ru-RU" sz="2800" b="1" dirty="0" smtClean="0">
                <a:solidFill>
                  <a:srgbClr val="002060"/>
                </a:solidFill>
              </a:rPr>
              <a:t>озеленение улиц и парков</a:t>
            </a:r>
            <a:r>
              <a:rPr lang="ru-RU" sz="2500" dirty="0" smtClean="0">
                <a:solidFill>
                  <a:srgbClr val="002060"/>
                </a:solidFill>
              </a:rPr>
              <a:t> города Кургана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3648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6"/>
          <a:stretch/>
        </p:blipFill>
        <p:spPr>
          <a:xfrm>
            <a:off x="0" y="0"/>
            <a:ext cx="1219133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1" y="657773"/>
            <a:ext cx="3778146" cy="5675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90" y="657773"/>
            <a:ext cx="3709053" cy="5726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6128" y="533400"/>
            <a:ext cx="365817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Первыми участниками акции </a:t>
            </a:r>
            <a:r>
              <a:rPr lang="ru-RU" sz="2200" dirty="0">
                <a:solidFill>
                  <a:srgbClr val="002060"/>
                </a:solidFill>
              </a:rPr>
              <a:t>по сбору вторичных материальных </a:t>
            </a:r>
            <a:r>
              <a:rPr lang="ru-RU" sz="2200" dirty="0" smtClean="0">
                <a:solidFill>
                  <a:srgbClr val="002060"/>
                </a:solidFill>
              </a:rPr>
              <a:t>ресурсов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«</a:t>
            </a:r>
            <a:r>
              <a:rPr lang="ru-RU" sz="2200" b="1" dirty="0">
                <a:solidFill>
                  <a:srgbClr val="002060"/>
                </a:solidFill>
              </a:rPr>
              <a:t>Сдай бумагу – спаси дерево</a:t>
            </a:r>
            <a:r>
              <a:rPr lang="ru-RU" sz="2200" b="1" dirty="0" smtClean="0">
                <a:solidFill>
                  <a:srgbClr val="002060"/>
                </a:solidFill>
              </a:rPr>
              <a:t>!» </a:t>
            </a:r>
            <a:r>
              <a:rPr lang="ru-RU" sz="2200" dirty="0" smtClean="0">
                <a:solidFill>
                  <a:srgbClr val="002060"/>
                </a:solidFill>
              </a:rPr>
              <a:t>стали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редакция газеты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«Курган </a:t>
            </a:r>
            <a:r>
              <a:rPr lang="ru-RU" sz="2200" dirty="0">
                <a:solidFill>
                  <a:srgbClr val="002060"/>
                </a:solidFill>
              </a:rPr>
              <a:t>и </a:t>
            </a:r>
            <a:r>
              <a:rPr lang="ru-RU" sz="2200" dirty="0" err="1" smtClean="0">
                <a:solidFill>
                  <a:srgbClr val="002060"/>
                </a:solidFill>
              </a:rPr>
              <a:t>Курганцы</a:t>
            </a:r>
            <a:r>
              <a:rPr lang="ru-RU" sz="2200" dirty="0" smtClean="0">
                <a:solidFill>
                  <a:srgbClr val="002060"/>
                </a:solidFill>
              </a:rPr>
              <a:t>» и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Курганский Дом Молодежи,</a:t>
            </a:r>
          </a:p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благодаря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неравнодушным сотрудникам этих организаций, которые 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убедили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своё руководство в необходимости установки 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ЭКО БОКСОВ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 подарок за сотрудничество они получили саженцы дубов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6"/>
          <a:stretch/>
        </p:blipFill>
        <p:spPr>
          <a:xfrm>
            <a:off x="668" y="0"/>
            <a:ext cx="12191332" cy="6845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" y="2752536"/>
            <a:ext cx="5568699" cy="37110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82" y="512485"/>
            <a:ext cx="4409104" cy="2938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706" y="481446"/>
            <a:ext cx="694636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rgbClr val="002060"/>
                </a:solidFill>
              </a:rPr>
              <a:t>18 июня </a:t>
            </a:r>
            <a:r>
              <a:rPr lang="ru-RU" sz="2500" dirty="0">
                <a:solidFill>
                  <a:srgbClr val="002060"/>
                </a:solidFill>
              </a:rPr>
              <a:t>2018 </a:t>
            </a:r>
            <a:r>
              <a:rPr lang="ru-RU" sz="2500" dirty="0" smtClean="0">
                <a:solidFill>
                  <a:srgbClr val="002060"/>
                </a:solidFill>
              </a:rPr>
              <a:t>года </a:t>
            </a:r>
            <a:r>
              <a:rPr lang="ru-RU" sz="2500" dirty="0">
                <a:solidFill>
                  <a:srgbClr val="002060"/>
                </a:solidFill>
              </a:rPr>
              <a:t>бокс для макулатуры в рамках </a:t>
            </a:r>
            <a:r>
              <a:rPr lang="ru-RU" sz="2500" dirty="0" smtClean="0">
                <a:solidFill>
                  <a:srgbClr val="002060"/>
                </a:solidFill>
              </a:rPr>
              <a:t>проекта </a:t>
            </a:r>
            <a:r>
              <a:rPr lang="ru-RU" sz="2500" dirty="0">
                <a:solidFill>
                  <a:srgbClr val="002060"/>
                </a:solidFill>
              </a:rPr>
              <a:t>по сбору вторичных материальных ресурсов </a:t>
            </a:r>
            <a:r>
              <a:rPr lang="ru-RU" sz="2500" dirty="0" smtClean="0">
                <a:solidFill>
                  <a:srgbClr val="002060"/>
                </a:solidFill>
              </a:rPr>
              <a:t>был установлен на кафедре </a:t>
            </a:r>
            <a:r>
              <a:rPr lang="ru-RU" sz="2500" dirty="0">
                <a:solidFill>
                  <a:srgbClr val="002060"/>
                </a:solidFill>
              </a:rPr>
              <a:t>экологии и защиты растений агрономического </a:t>
            </a:r>
            <a:r>
              <a:rPr lang="ru-RU" sz="2500" dirty="0" smtClean="0">
                <a:solidFill>
                  <a:srgbClr val="002060"/>
                </a:solidFill>
              </a:rPr>
              <a:t>факультета КГСХА </a:t>
            </a:r>
            <a:endParaRPr lang="ru-RU" sz="25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964766" y="3751097"/>
            <a:ext cx="58862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4513" algn="ctr"/>
            <a:r>
              <a:rPr lang="ru-RU" sz="2400" dirty="0" smtClean="0">
                <a:solidFill>
                  <a:srgbClr val="002060"/>
                </a:solidFill>
              </a:rPr>
              <a:t>Студенчество – традиционно прогрессивная </a:t>
            </a:r>
            <a:r>
              <a:rPr lang="ru-RU" sz="2400" dirty="0">
                <a:solidFill>
                  <a:srgbClr val="002060"/>
                </a:solidFill>
              </a:rPr>
              <a:t>часть общества, и </a:t>
            </a:r>
            <a:r>
              <a:rPr lang="ru-RU" sz="2400" dirty="0" smtClean="0">
                <a:solidFill>
                  <a:srgbClr val="002060"/>
                </a:solidFill>
              </a:rPr>
              <a:t>я </a:t>
            </a:r>
            <a:r>
              <a:rPr lang="ru-RU" sz="2400" dirty="0">
                <a:solidFill>
                  <a:srgbClr val="002060"/>
                </a:solidFill>
              </a:rPr>
              <a:t>очень </a:t>
            </a:r>
            <a:r>
              <a:rPr lang="ru-RU" sz="2400" dirty="0" smtClean="0">
                <a:solidFill>
                  <a:srgbClr val="002060"/>
                </a:solidFill>
              </a:rPr>
              <a:t>рада, </a:t>
            </a:r>
            <a:r>
              <a:rPr lang="ru-RU" sz="2400" dirty="0">
                <a:solidFill>
                  <a:srgbClr val="002060"/>
                </a:solidFill>
              </a:rPr>
              <a:t>что наши студенты приближают </a:t>
            </a:r>
            <a:r>
              <a:rPr lang="ru-RU" sz="2400" dirty="0" smtClean="0">
                <a:solidFill>
                  <a:srgbClr val="002060"/>
                </a:solidFill>
              </a:rPr>
              <a:t>экологически </a:t>
            </a:r>
            <a:r>
              <a:rPr lang="ru-RU" sz="2400" dirty="0">
                <a:solidFill>
                  <a:srgbClr val="002060"/>
                </a:solidFill>
              </a:rPr>
              <a:t>чистое будущее!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</a:rPr>
              <a:t>Участники акции традиционно  получили в подарок саженец дуба, как напоминание об одной из целей проекта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724</Words>
  <Application>Microsoft Office PowerPoint</Application>
  <PresentationFormat>Широкоэкранный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&amp;quot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sagunt004@mail.ru</dc:creator>
  <cp:lastModifiedBy>sagunt004@mail.ru</cp:lastModifiedBy>
  <cp:revision>75</cp:revision>
  <dcterms:created xsi:type="dcterms:W3CDTF">2018-06-25T19:51:04Z</dcterms:created>
  <dcterms:modified xsi:type="dcterms:W3CDTF">2018-06-29T18:20:55Z</dcterms:modified>
</cp:coreProperties>
</file>