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90" r:id="rId2"/>
    <p:sldId id="291" r:id="rId3"/>
    <p:sldId id="292" r:id="rId4"/>
    <p:sldId id="259" r:id="rId5"/>
    <p:sldId id="260" r:id="rId6"/>
    <p:sldId id="264" r:id="rId7"/>
    <p:sldId id="316" r:id="rId8"/>
    <p:sldId id="306" r:id="rId9"/>
    <p:sldId id="263" r:id="rId10"/>
    <p:sldId id="285" r:id="rId11"/>
    <p:sldId id="284" r:id="rId12"/>
    <p:sldId id="265" r:id="rId13"/>
    <p:sldId id="307" r:id="rId14"/>
    <p:sldId id="305" r:id="rId15"/>
    <p:sldId id="277" r:id="rId16"/>
    <p:sldId id="283" r:id="rId17"/>
    <p:sldId id="286" r:id="rId18"/>
    <p:sldId id="261" r:id="rId19"/>
    <p:sldId id="309" r:id="rId20"/>
    <p:sldId id="308" r:id="rId21"/>
    <p:sldId id="314" r:id="rId22"/>
    <p:sldId id="267" r:id="rId23"/>
    <p:sldId id="293" r:id="rId24"/>
    <p:sldId id="269" r:id="rId25"/>
    <p:sldId id="295" r:id="rId26"/>
    <p:sldId id="282" r:id="rId27"/>
    <p:sldId id="298" r:id="rId28"/>
    <p:sldId id="296" r:id="rId29"/>
    <p:sldId id="297" r:id="rId30"/>
    <p:sldId id="281" r:id="rId31"/>
    <p:sldId id="280" r:id="rId32"/>
    <p:sldId id="287" r:id="rId33"/>
    <p:sldId id="310" r:id="rId34"/>
    <p:sldId id="301" r:id="rId35"/>
    <p:sldId id="315" r:id="rId36"/>
    <p:sldId id="31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58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C90B3-4166-491A-A619-8559FB7107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73324628"/>
      </p:ext>
    </p:extLst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 spd="slow">
    <p:diamond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hyperlink" Target="http://ivgazeta.ru/img_db/photo/533_large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dirty="0" smtClean="0">
                <a:solidFill>
                  <a:schemeClr val="accent2"/>
                </a:solidFill>
              </a:rPr>
              <a:t>«Певец родной земли»</a:t>
            </a:r>
            <a:endParaRPr lang="ru-RU" sz="6600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3526302"/>
          </a:xfrm>
        </p:spPr>
        <p:txBody>
          <a:bodyPr>
            <a:normAutofit/>
          </a:bodyPr>
          <a:lstStyle/>
          <a:p>
            <a:r>
              <a:rPr lang="ru-RU" sz="3200" dirty="0" err="1" smtClean="0"/>
              <a:t>Вихрева</a:t>
            </a:r>
            <a:r>
              <a:rPr lang="ru-RU" sz="3200" dirty="0" smtClean="0"/>
              <a:t> Татьяна Сергеевна</a:t>
            </a:r>
            <a:endParaRPr lang="ru-RU" dirty="0" smtClean="0"/>
          </a:p>
          <a:p>
            <a:r>
              <a:rPr lang="ru-RU" dirty="0" smtClean="0"/>
              <a:t>обучающаяся 8 класса</a:t>
            </a:r>
          </a:p>
          <a:p>
            <a:r>
              <a:rPr lang="ru-RU" dirty="0" smtClean="0"/>
              <a:t>МКОУ Пеньковской ОШ</a:t>
            </a:r>
          </a:p>
          <a:p>
            <a:pPr algn="r"/>
            <a:r>
              <a:rPr lang="ru-RU" sz="2400" dirty="0" smtClean="0"/>
              <a:t>Научный руководитель:</a:t>
            </a:r>
          </a:p>
          <a:p>
            <a:pPr algn="r"/>
            <a:r>
              <a:rPr lang="ru-RU" dirty="0" smtClean="0"/>
              <a:t>Муратова</a:t>
            </a:r>
          </a:p>
          <a:p>
            <a:pPr algn="r"/>
            <a:r>
              <a:rPr lang="ru-RU" dirty="0" smtClean="0"/>
              <a:t> Екатерина Владимировна</a:t>
            </a:r>
            <a:endParaRPr lang="ru-RU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«Школьные годы чудесные (узелки памяти)»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4" name="Picture 4" descr="G:\DCIM\103_PANA\P10307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6643734" cy="50285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8"/>
            <a:ext cx="5757874" cy="1143000"/>
          </a:xfrm>
        </p:spPr>
        <p:txBody>
          <a:bodyPr>
            <a:noAutofit/>
          </a:bodyPr>
          <a:lstStyle/>
          <a:p>
            <a:pPr algn="l"/>
            <a:r>
              <a:rPr lang="ru-RU" sz="2000" i="1" dirty="0" smtClean="0">
                <a:solidFill>
                  <a:schemeClr val="tx1"/>
                </a:solidFill>
              </a:rPr>
              <a:t>«В сердце боль вошла как клин.</a:t>
            </a:r>
            <a:br>
              <a:rPr lang="ru-RU" sz="2000" i="1" dirty="0" smtClean="0">
                <a:solidFill>
                  <a:schemeClr val="tx1"/>
                </a:solidFill>
              </a:rPr>
            </a:br>
            <a:r>
              <a:rPr lang="ru-RU" sz="2000" i="1" dirty="0" smtClean="0">
                <a:solidFill>
                  <a:schemeClr val="tx1"/>
                </a:solidFill>
              </a:rPr>
              <a:t>За кормой вода клубится.</a:t>
            </a:r>
            <a:br>
              <a:rPr lang="ru-RU" sz="2000" i="1" dirty="0" smtClean="0">
                <a:solidFill>
                  <a:schemeClr val="tx1"/>
                </a:solidFill>
              </a:rPr>
            </a:br>
            <a:r>
              <a:rPr lang="ru-RU" sz="2000" i="1" dirty="0" smtClean="0">
                <a:solidFill>
                  <a:schemeClr val="tx1"/>
                </a:solidFill>
              </a:rPr>
              <a:t>До свиданья Сахалин,</a:t>
            </a:r>
            <a:br>
              <a:rPr lang="ru-RU" sz="2000" i="1" dirty="0" smtClean="0">
                <a:solidFill>
                  <a:schemeClr val="tx1"/>
                </a:solidFill>
              </a:rPr>
            </a:br>
            <a:r>
              <a:rPr lang="ru-RU" sz="2000" i="1" dirty="0" smtClean="0">
                <a:solidFill>
                  <a:schemeClr val="tx1"/>
                </a:solidFill>
              </a:rPr>
              <a:t>Я успел в тебя влюбиться…»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3075" name="Picture 3" descr="G:\DCIM\103_PANA\P1030704.JPG"/>
          <p:cNvPicPr>
            <a:picLocks noChangeAspect="1" noChangeArrowheads="1"/>
          </p:cNvPicPr>
          <p:nvPr/>
        </p:nvPicPr>
        <p:blipFill>
          <a:blip r:embed="rId2" cstate="print"/>
          <a:srcRect l="11328" t="14844" r="18359" b="5000"/>
          <a:stretch>
            <a:fillRect/>
          </a:stretch>
        </p:blipFill>
        <p:spPr bwMode="auto">
          <a:xfrm>
            <a:off x="214282" y="1714488"/>
            <a:ext cx="5681619" cy="4857784"/>
          </a:xfrm>
          <a:prstGeom prst="rect">
            <a:avLst/>
          </a:prstGeom>
          <a:noFill/>
        </p:spPr>
      </p:pic>
      <p:pic>
        <p:nvPicPr>
          <p:cNvPr id="7" name="Picture 2" descr="G:\DCIM\103_PANA\P10307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2405" r="15823"/>
          <a:stretch>
            <a:fillRect/>
          </a:stretch>
        </p:blipFill>
        <p:spPr bwMode="auto">
          <a:xfrm>
            <a:off x="3286116" y="3071810"/>
            <a:ext cx="5993726" cy="36097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Случай в Советской армии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9218" name="Picture 2" descr="F:\Савельев\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3635126" cy="4999724"/>
          </a:xfrm>
          <a:prstGeom prst="rect">
            <a:avLst/>
          </a:prstGeom>
          <a:noFill/>
        </p:spPr>
      </p:pic>
      <p:pic>
        <p:nvPicPr>
          <p:cNvPr id="9220" name="Picture 4" descr="F:\Савельев\bS2d2R1nKc4.jpg"/>
          <p:cNvPicPr>
            <a:picLocks noChangeAspect="1" noChangeArrowheads="1"/>
          </p:cNvPicPr>
          <p:nvPr/>
        </p:nvPicPr>
        <p:blipFill>
          <a:blip r:embed="rId3" cstate="print"/>
          <a:srcRect l="14326" t="1650" r="16475" b="9240"/>
          <a:stretch>
            <a:fillRect/>
          </a:stretch>
        </p:blipFill>
        <p:spPr bwMode="auto">
          <a:xfrm>
            <a:off x="4643438" y="1428736"/>
            <a:ext cx="4071934" cy="349020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627" y="5072074"/>
            <a:ext cx="3786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«Не стало друга у меня.</a:t>
            </a:r>
          </a:p>
          <a:p>
            <a:r>
              <a:rPr lang="ru-RU" b="1" i="1" dirty="0" smtClean="0"/>
              <a:t>Его глаза огонь расплавил.</a:t>
            </a:r>
          </a:p>
          <a:p>
            <a:r>
              <a:rPr lang="ru-RU" b="1" i="1" dirty="0" smtClean="0"/>
              <a:t>Успел я выйти из огня.</a:t>
            </a:r>
          </a:p>
          <a:p>
            <a:r>
              <a:rPr lang="ru-RU" b="1" i="1" dirty="0" smtClean="0"/>
              <a:t>А друга верного оставил…»</a:t>
            </a:r>
          </a:p>
          <a:p>
            <a:endParaRPr lang="ru-RU" b="1" i="1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142900"/>
            <a:ext cx="8229600" cy="171450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«Отчий дом»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Picture 2" descr="F:\Савельев\001.jpg"/>
          <p:cNvPicPr>
            <a:picLocks noChangeAspect="1" noChangeArrowheads="1"/>
          </p:cNvPicPr>
          <p:nvPr/>
        </p:nvPicPr>
        <p:blipFill>
          <a:blip r:embed="rId2" cstate="print"/>
          <a:srcRect l="17449" t="668" r="13673" b="65944"/>
          <a:stretch>
            <a:fillRect/>
          </a:stretch>
        </p:blipFill>
        <p:spPr bwMode="auto">
          <a:xfrm>
            <a:off x="142844" y="1285860"/>
            <a:ext cx="4286280" cy="2857520"/>
          </a:xfrm>
          <a:prstGeom prst="rect">
            <a:avLst/>
          </a:prstGeom>
          <a:noFill/>
        </p:spPr>
      </p:pic>
      <p:pic>
        <p:nvPicPr>
          <p:cNvPr id="4" name="Picture 3" descr="G:\DCIM\103_PANA\P1030709.JPG"/>
          <p:cNvPicPr>
            <a:picLocks noChangeAspect="1" noChangeArrowheads="1"/>
          </p:cNvPicPr>
          <p:nvPr/>
        </p:nvPicPr>
        <p:blipFill>
          <a:blip r:embed="rId3" cstate="print"/>
          <a:srcRect b="25946"/>
          <a:stretch>
            <a:fillRect/>
          </a:stretch>
        </p:blipFill>
        <p:spPr bwMode="auto">
          <a:xfrm>
            <a:off x="142844" y="4214818"/>
            <a:ext cx="4458869" cy="24764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4876" y="1928802"/>
            <a:ext cx="44291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r>
              <a:rPr lang="ru-RU" i="1" dirty="0" smtClean="0"/>
              <a:t>«Старею я. И дом со мной стареет.</a:t>
            </a:r>
          </a:p>
          <a:p>
            <a:endParaRPr lang="ru-RU" i="1" dirty="0" smtClean="0"/>
          </a:p>
          <a:p>
            <a:r>
              <a:rPr lang="ru-RU" i="1" dirty="0" smtClean="0"/>
              <a:t>Его построил мой покойный дед.</a:t>
            </a:r>
          </a:p>
          <a:p>
            <a:endParaRPr lang="ru-RU" i="1" dirty="0" smtClean="0"/>
          </a:p>
          <a:p>
            <a:r>
              <a:rPr lang="ru-RU" i="1" dirty="0" smtClean="0"/>
              <a:t>Ветшает крыша, печка плохо греет.</a:t>
            </a:r>
          </a:p>
          <a:p>
            <a:endParaRPr lang="ru-RU" i="1" dirty="0" smtClean="0"/>
          </a:p>
          <a:p>
            <a:r>
              <a:rPr lang="ru-RU" i="1" dirty="0" smtClean="0"/>
              <a:t>И тополям давно за сотню лет…»</a:t>
            </a:r>
            <a:endParaRPr lang="ru-RU" i="1" dirty="0"/>
          </a:p>
        </p:txBody>
      </p:sp>
      <p:pic>
        <p:nvPicPr>
          <p:cNvPr id="8" name="Picture 4" descr="F:\Савельев\2vPeY8-SAdM.jpg"/>
          <p:cNvPicPr>
            <a:picLocks noChangeAspect="1" noChangeArrowheads="1"/>
          </p:cNvPicPr>
          <p:nvPr/>
        </p:nvPicPr>
        <p:blipFill>
          <a:blip r:embed="rId4" cstate="print"/>
          <a:srcRect l="893" t="33593" r="73862" b="21456"/>
          <a:stretch>
            <a:fillRect/>
          </a:stretch>
        </p:blipFill>
        <p:spPr bwMode="auto">
          <a:xfrm>
            <a:off x="5572132" y="1142983"/>
            <a:ext cx="2214578" cy="26246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5" y="428605"/>
            <a:ext cx="2786081" cy="5000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i="1" dirty="0" smtClean="0">
                <a:solidFill>
                  <a:schemeClr val="tx1"/>
                </a:solidFill>
              </a:rPr>
              <a:t>Рождение стиха</a:t>
            </a:r>
          </a:p>
        </p:txBody>
      </p:sp>
      <p:pic>
        <p:nvPicPr>
          <p:cNvPr id="5124" name="Picture 6" descr="C:\Documents and Settings\Slava\Рабочий стол\Сорокина\18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2" y="214290"/>
            <a:ext cx="4235448" cy="3352072"/>
          </a:xfrm>
          <a:noFill/>
        </p:spPr>
      </p:pic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642910" y="1981200"/>
            <a:ext cx="331949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 dirty="0" smtClean="0">
                <a:solidFill>
                  <a:schemeClr val="tx1"/>
                </a:solidFill>
              </a:rPr>
              <a:t>«Околица, околица…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600" dirty="0" smtClean="0">
                <a:solidFill>
                  <a:schemeClr val="tx1"/>
                </a:solidFill>
              </a:rPr>
              <a:t>Сквозная синева.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600" dirty="0" smtClean="0">
                <a:solidFill>
                  <a:schemeClr val="tx1"/>
                </a:solidFill>
              </a:rPr>
              <a:t>Эх, </a:t>
            </a:r>
            <a:r>
              <a:rPr lang="ru-RU" altLang="ru-RU" sz="1600" dirty="0" err="1" smtClean="0">
                <a:solidFill>
                  <a:schemeClr val="tx1"/>
                </a:solidFill>
              </a:rPr>
              <a:t>Пашка</a:t>
            </a:r>
            <a:r>
              <a:rPr lang="ru-RU" altLang="ru-RU" sz="1600" dirty="0" smtClean="0">
                <a:solidFill>
                  <a:schemeClr val="tx1"/>
                </a:solidFill>
              </a:rPr>
              <a:t>, деревенщина,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600" dirty="0" smtClean="0">
                <a:solidFill>
                  <a:schemeClr val="tx1"/>
                </a:solidFill>
              </a:rPr>
              <a:t>Шальная голова.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600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1600" dirty="0" smtClean="0">
                <a:solidFill>
                  <a:schemeClr val="tx1"/>
                </a:solidFill>
              </a:rPr>
              <a:t>Тебе бы, лупоглазому,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600" dirty="0" smtClean="0">
                <a:solidFill>
                  <a:schemeClr val="tx1"/>
                </a:solidFill>
              </a:rPr>
              <a:t>На гульбищах плясать.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600" dirty="0" smtClean="0">
                <a:solidFill>
                  <a:schemeClr val="tx1"/>
                </a:solidFill>
              </a:rPr>
              <a:t>Какая сила дернула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600" dirty="0" smtClean="0">
                <a:solidFill>
                  <a:schemeClr val="tx1"/>
                </a:solidFill>
              </a:rPr>
              <a:t>Тебя стихи писать?...»</a:t>
            </a:r>
            <a:endParaRPr lang="ru-RU" altLang="ru-RU" sz="1600" dirty="0">
              <a:solidFill>
                <a:schemeClr val="tx1"/>
              </a:solidFill>
            </a:endParaRPr>
          </a:p>
        </p:txBody>
      </p:sp>
      <p:pic>
        <p:nvPicPr>
          <p:cNvPr id="6" name="Picture 9" descr="C:\Documents and Settings\Slava\Рабочий стол\Мои рисунки\савельев.jpg"/>
          <p:cNvPicPr>
            <a:picLocks noChangeAspect="1" noChangeArrowheads="1"/>
          </p:cNvPicPr>
          <p:nvPr/>
        </p:nvPicPr>
        <p:blipFill>
          <a:blip r:embed="rId3" cstate="print"/>
          <a:srcRect l="8670" t="8036" r="45351" b="70549"/>
          <a:stretch>
            <a:fillRect/>
          </a:stretch>
        </p:blipFill>
        <p:spPr>
          <a:xfrm>
            <a:off x="4572000" y="3786190"/>
            <a:ext cx="4286248" cy="282486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000628" y="2714620"/>
            <a:ext cx="41433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ru-RU" alt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Александр Сучков (справа)</a:t>
            </a:r>
          </a:p>
          <a:p>
            <a:pPr lvl="1">
              <a:lnSpc>
                <a:spcPct val="90000"/>
              </a:lnSpc>
            </a:pPr>
            <a:r>
              <a:rPr lang="ru-RU" altLang="ru-RU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ПавелСавельев</a:t>
            </a:r>
            <a:r>
              <a:rPr lang="ru-RU" alt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(слева)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219700" y="2500306"/>
            <a:ext cx="3810000" cy="78581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5674991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F:\Савельев\XCn2V4CECl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7405403" cy="49292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428604"/>
            <a:ext cx="6563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i="1" dirty="0" smtClean="0"/>
              <a:t>Библиотека в доме П.Савельева</a:t>
            </a:r>
            <a:endParaRPr lang="ru-RU" sz="2800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</a:rPr>
              <a:t>Начало творческого пути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2052" name="Picture 4" descr="G:\DCIM\103_PANA\P1030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602" t="1627" r="26808" b="868"/>
          <a:stretch>
            <a:fillRect/>
          </a:stretch>
        </p:blipFill>
        <p:spPr bwMode="auto">
          <a:xfrm>
            <a:off x="5572132" y="1857364"/>
            <a:ext cx="3429024" cy="4279919"/>
          </a:xfrm>
          <a:prstGeom prst="rect">
            <a:avLst/>
          </a:prstGeom>
          <a:noFill/>
        </p:spPr>
      </p:pic>
      <p:pic>
        <p:nvPicPr>
          <p:cNvPr id="2051" name="Picture 3" descr="G:\DCIM\103_PANA\P1030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000240"/>
            <a:ext cx="5206997" cy="39052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CIM\103_PANA\P1030720.JPG"/>
          <p:cNvPicPr>
            <a:picLocks noChangeAspect="1" noChangeArrowheads="1"/>
          </p:cNvPicPr>
          <p:nvPr/>
        </p:nvPicPr>
        <p:blipFill>
          <a:blip r:embed="rId2" cstate="print"/>
          <a:srcRect l="27500" t="33594" r="10625" b="27500"/>
          <a:stretch>
            <a:fillRect/>
          </a:stretch>
        </p:blipFill>
        <p:spPr bwMode="auto">
          <a:xfrm>
            <a:off x="1857356" y="1214422"/>
            <a:ext cx="5604828" cy="2643182"/>
          </a:xfrm>
          <a:prstGeom prst="rect">
            <a:avLst/>
          </a:prstGeom>
          <a:noFill/>
        </p:spPr>
      </p:pic>
      <p:pic>
        <p:nvPicPr>
          <p:cNvPr id="6150" name="Picture 6" descr="C:\Users\КОМП\Desktop\_EQM5J7ocV0.jpg"/>
          <p:cNvPicPr>
            <a:picLocks noChangeAspect="1" noChangeArrowheads="1"/>
          </p:cNvPicPr>
          <p:nvPr/>
        </p:nvPicPr>
        <p:blipFill>
          <a:blip r:embed="rId3" cstate="print"/>
          <a:srcRect l="-840" t="22409" b="23809"/>
          <a:stretch>
            <a:fillRect/>
          </a:stretch>
        </p:blipFill>
        <p:spPr bwMode="auto">
          <a:xfrm>
            <a:off x="571472" y="4071942"/>
            <a:ext cx="8572528" cy="2571768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</a:rPr>
              <a:t>Псевдоним «Ефим Босяк»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Савельев\image.jpg"/>
          <p:cNvPicPr>
            <a:picLocks noChangeAspect="1" noChangeArrowheads="1"/>
          </p:cNvPicPr>
          <p:nvPr/>
        </p:nvPicPr>
        <p:blipFill>
          <a:blip r:embed="rId2" cstate="print"/>
          <a:srcRect l="24187" r="5320" b="11999"/>
          <a:stretch>
            <a:fillRect/>
          </a:stretch>
        </p:blipFill>
        <p:spPr bwMode="auto">
          <a:xfrm>
            <a:off x="5072066" y="142852"/>
            <a:ext cx="3786214" cy="3143272"/>
          </a:xfrm>
          <a:prstGeom prst="rect">
            <a:avLst/>
          </a:prstGeom>
          <a:noFill/>
        </p:spPr>
      </p:pic>
      <p:pic>
        <p:nvPicPr>
          <p:cNvPr id="7170" name="Picture 2" descr="G:\DCIM\103_PANA\P1030700.JPG"/>
          <p:cNvPicPr>
            <a:picLocks noChangeAspect="1" noChangeArrowheads="1"/>
          </p:cNvPicPr>
          <p:nvPr/>
        </p:nvPicPr>
        <p:blipFill>
          <a:blip r:embed="rId3" cstate="print"/>
          <a:srcRect t="8281" r="33328" b="7055"/>
          <a:stretch>
            <a:fillRect/>
          </a:stretch>
        </p:blipFill>
        <p:spPr bwMode="auto">
          <a:xfrm>
            <a:off x="214282" y="2000240"/>
            <a:ext cx="4725624" cy="4500594"/>
          </a:xfrm>
          <a:prstGeom prst="rect">
            <a:avLst/>
          </a:prstGeom>
          <a:noFill/>
        </p:spPr>
      </p:pic>
      <p:pic>
        <p:nvPicPr>
          <p:cNvPr id="7171" name="Picture 3" descr="G:\DCIM\103_PANA\P1030701.JPG"/>
          <p:cNvPicPr>
            <a:picLocks noChangeAspect="1" noChangeArrowheads="1"/>
          </p:cNvPicPr>
          <p:nvPr/>
        </p:nvPicPr>
        <p:blipFill>
          <a:blip r:embed="rId4" cstate="print"/>
          <a:srcRect l="53074" t="27987"/>
          <a:stretch>
            <a:fillRect/>
          </a:stretch>
        </p:blipFill>
        <p:spPr bwMode="auto">
          <a:xfrm>
            <a:off x="5500694" y="3500438"/>
            <a:ext cx="2928958" cy="31182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785794"/>
            <a:ext cx="488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«Мой бедный край»</a:t>
            </a:r>
            <a:endParaRPr lang="ru-RU" sz="3600" b="1" i="1" dirty="0"/>
          </a:p>
        </p:txBody>
      </p:sp>
      <p:pic>
        <p:nvPicPr>
          <p:cNvPr id="2050" name="Picture 2" descr="F:\П.Савельев\image.j15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472" y="3500438"/>
            <a:ext cx="4000528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703414"/>
          </a:xfrm>
        </p:spPr>
        <p:txBody>
          <a:bodyPr>
            <a:normAutofit/>
          </a:bodyPr>
          <a:lstStyle/>
          <a:p>
            <a:r>
              <a:rPr lang="ru-RU" sz="4800" i="1" dirty="0" err="1" smtClean="0">
                <a:solidFill>
                  <a:schemeClr val="tx1"/>
                </a:solidFill>
              </a:rPr>
              <a:t>Соймицы</a:t>
            </a:r>
            <a:endParaRPr lang="ru-RU" sz="4800" i="1" dirty="0">
              <a:solidFill>
                <a:schemeClr val="tx1"/>
              </a:solidFill>
            </a:endParaRPr>
          </a:p>
        </p:txBody>
      </p:sp>
      <p:pic>
        <p:nvPicPr>
          <p:cNvPr id="3" name="Picture 11" descr="C:\Documents and Settings\Slava\Рабочий стол\Мои рисунки\паве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232"/>
          <a:stretch>
            <a:fillRect/>
          </a:stretch>
        </p:blipFill>
        <p:spPr bwMode="auto">
          <a:xfrm>
            <a:off x="3571868" y="1071546"/>
            <a:ext cx="1808165" cy="2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П.Савельев\image11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643314"/>
            <a:ext cx="3992562" cy="2994422"/>
          </a:xfrm>
          <a:prstGeom prst="rect">
            <a:avLst/>
          </a:prstGeom>
          <a:noFill/>
        </p:spPr>
      </p:pic>
      <p:pic>
        <p:nvPicPr>
          <p:cNvPr id="1027" name="Picture 3" descr="F:\П.Савельев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3314"/>
            <a:ext cx="4357718" cy="2902308"/>
          </a:xfrm>
          <a:prstGeom prst="rect">
            <a:avLst/>
          </a:prstGeom>
          <a:noFill/>
        </p:spPr>
      </p:pic>
      <p:pic>
        <p:nvPicPr>
          <p:cNvPr id="1028" name="Picture 4" descr="F:\П.Савельев\image13.jpg"/>
          <p:cNvPicPr>
            <a:picLocks noChangeAspect="1" noChangeArrowheads="1"/>
          </p:cNvPicPr>
          <p:nvPr/>
        </p:nvPicPr>
        <p:blipFill>
          <a:blip r:embed="rId5" cstate="print"/>
          <a:srcRect r="4545" b="13637"/>
          <a:stretch>
            <a:fillRect/>
          </a:stretch>
        </p:blipFill>
        <p:spPr bwMode="auto">
          <a:xfrm>
            <a:off x="5572132" y="1142984"/>
            <a:ext cx="3368895" cy="2286016"/>
          </a:xfrm>
          <a:prstGeom prst="rect">
            <a:avLst/>
          </a:prstGeom>
          <a:noFill/>
        </p:spPr>
      </p:pic>
      <p:pic>
        <p:nvPicPr>
          <p:cNvPr id="1029" name="Picture 5" descr="F:\П.Савельев\image.j12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071546"/>
            <a:ext cx="3048021" cy="2286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 fontScale="90000"/>
          </a:bodyPr>
          <a:lstStyle/>
          <a:p>
            <a:r>
              <a:rPr lang="ru-RU" sz="4900" dirty="0" smtClean="0"/>
              <a:t>Савельев Павел Алексеевич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/>
              <a:t>1946-2016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F:\Савельев\5VcHBdeAH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928802"/>
            <a:ext cx="6429420" cy="42795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Прозаические миниатюры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П.Савельев\P1030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6230942" cy="467320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Любители поэзии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КОМП\Desktop\cbxfbDhHsK4.jpg"/>
          <p:cNvPicPr>
            <a:picLocks noChangeAspect="1" noChangeArrowheads="1"/>
          </p:cNvPicPr>
          <p:nvPr/>
        </p:nvPicPr>
        <p:blipFill>
          <a:blip r:embed="rId2" cstate="print"/>
          <a:srcRect l="20344" t="8344" r="9771"/>
          <a:stretch>
            <a:fillRect/>
          </a:stretch>
        </p:blipFill>
        <p:spPr bwMode="auto">
          <a:xfrm>
            <a:off x="285720" y="2000240"/>
            <a:ext cx="4214842" cy="3493782"/>
          </a:xfrm>
          <a:prstGeom prst="rect">
            <a:avLst/>
          </a:prstGeom>
          <a:noFill/>
        </p:spPr>
      </p:pic>
      <p:pic>
        <p:nvPicPr>
          <p:cNvPr id="4" name="Picture 2" descr="F:\Савельев\019.jpg"/>
          <p:cNvPicPr>
            <a:picLocks noChangeAspect="1" noChangeArrowheads="1"/>
          </p:cNvPicPr>
          <p:nvPr/>
        </p:nvPicPr>
        <p:blipFill>
          <a:blip r:embed="rId3" cstate="print"/>
          <a:srcRect l="5798" t="8632" r="5065" b="10008"/>
          <a:stretch>
            <a:fillRect/>
          </a:stretch>
        </p:blipFill>
        <p:spPr bwMode="auto">
          <a:xfrm rot="5400000">
            <a:off x="5081186" y="1562492"/>
            <a:ext cx="3429022" cy="43045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Работа в литературных объединениях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G:\DCIM\103_PANA\P1030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357430"/>
            <a:ext cx="4786313" cy="3589735"/>
          </a:xfrm>
          <a:prstGeom prst="rect">
            <a:avLst/>
          </a:prstGeom>
          <a:noFill/>
        </p:spPr>
      </p:pic>
      <p:pic>
        <p:nvPicPr>
          <p:cNvPr id="6" name="Picture 2" descr="F:\Савельев\0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2"/>
            <a:ext cx="3423576" cy="47085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Савельев\ZQDLRkEJGy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428736"/>
            <a:ext cx="3376702" cy="5072098"/>
          </a:xfrm>
          <a:prstGeom prst="rect">
            <a:avLst/>
          </a:prstGeom>
          <a:noFill/>
        </p:spPr>
      </p:pic>
      <p:pic>
        <p:nvPicPr>
          <p:cNvPr id="4" name="Picture 5" descr="F:\Савельев\q1Z1Bw8WbF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071942"/>
            <a:ext cx="3857970" cy="2567961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Талантливый человек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талантлив во всем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http://ivgazeta.ru/img_db/photo/533_medium.jpg">
            <a:hlinkClick r:id="rId4" tooltip="&quot;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428736"/>
            <a:ext cx="328614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Савельев\nV9GI-6qRq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9074" y="3429000"/>
            <a:ext cx="4614926" cy="3071810"/>
          </a:xfrm>
          <a:prstGeom prst="rect">
            <a:avLst/>
          </a:prstGeom>
          <a:noFill/>
        </p:spPr>
      </p:pic>
      <p:pic>
        <p:nvPicPr>
          <p:cNvPr id="13316" name="Picture 4" descr="F:\Савельев\mCKyr5L03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00276" cy="2928934"/>
          </a:xfrm>
          <a:prstGeom prst="rect">
            <a:avLst/>
          </a:prstGeom>
          <a:noFill/>
        </p:spPr>
      </p:pic>
      <p:pic>
        <p:nvPicPr>
          <p:cNvPr id="2050" name="Picture 2" descr="C:\Users\КОМП\Desktop\ue6yP8pSZ4I.jpg"/>
          <p:cNvPicPr>
            <a:picLocks noChangeAspect="1" noChangeArrowheads="1"/>
          </p:cNvPicPr>
          <p:nvPr/>
        </p:nvPicPr>
        <p:blipFill>
          <a:blip r:embed="rId4" cstate="print"/>
          <a:srcRect l="2016" t="14583" r="4103" b="2777"/>
          <a:stretch>
            <a:fillRect/>
          </a:stretch>
        </p:blipFill>
        <p:spPr bwMode="auto">
          <a:xfrm>
            <a:off x="285720" y="714356"/>
            <a:ext cx="3929090" cy="51951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П.Савельев\P1030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85860"/>
            <a:ext cx="7143800" cy="535785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Вырезки из газет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П\Desktop\X_CHiYxXtX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3795729" cy="590689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86380" y="642918"/>
            <a:ext cx="32119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 smtClean="0">
              <a:solidFill>
                <a:schemeClr val="accent2"/>
              </a:solidFill>
            </a:endParaRPr>
          </a:p>
          <a:p>
            <a:r>
              <a:rPr lang="ru-RU" sz="2000" b="1" i="1" dirty="0" smtClean="0"/>
              <a:t>«Как живешь, 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Мое солнышко ясное?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Что тревожит 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Тебя в этот час?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Разгулялась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Погода ненастная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Третий день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На деревне у нас…»</a:t>
            </a:r>
            <a:endParaRPr lang="ru-RU" sz="2000" b="1" i="1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КОМП\Desktop\I-PI3u8PB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4119578" cy="577811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14876" y="1571612"/>
            <a:ext cx="44291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b="1" i="1" dirty="0" smtClean="0"/>
          </a:p>
          <a:p>
            <a:r>
              <a:rPr lang="ru-RU" b="1" i="1" dirty="0" smtClean="0"/>
              <a:t>«Я буду по тебе печалиться,</a:t>
            </a:r>
          </a:p>
          <a:p>
            <a:endParaRPr lang="ru-RU" b="1" i="1" dirty="0" smtClean="0"/>
          </a:p>
          <a:p>
            <a:r>
              <a:rPr lang="ru-RU" b="1" i="1" dirty="0" smtClean="0"/>
              <a:t>Моя деревня в два порядка.</a:t>
            </a:r>
          </a:p>
          <a:p>
            <a:endParaRPr lang="ru-RU" b="1" i="1" dirty="0" smtClean="0"/>
          </a:p>
          <a:p>
            <a:r>
              <a:rPr lang="ru-RU" b="1" i="1" dirty="0" smtClean="0"/>
              <a:t>Хоть говорят, что возвращается,</a:t>
            </a:r>
          </a:p>
          <a:p>
            <a:endParaRPr lang="ru-RU" b="1" i="1" dirty="0" smtClean="0"/>
          </a:p>
          <a:p>
            <a:r>
              <a:rPr lang="ru-RU" b="1" i="1" dirty="0" smtClean="0"/>
              <a:t>Помолодев, душа обратно….»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МП\Desktop\CPR5amkCsW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767" y="0"/>
            <a:ext cx="8874233" cy="64749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       «Народная книга»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КОМП\Desktop\iKKC6Slkbk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357298"/>
            <a:ext cx="3429024" cy="5148564"/>
          </a:xfrm>
          <a:prstGeom prst="rect">
            <a:avLst/>
          </a:prstGeom>
          <a:noFill/>
        </p:spPr>
      </p:pic>
      <p:pic>
        <p:nvPicPr>
          <p:cNvPr id="5" name="Picture 2" descr="C:\Users\КОМП\Desktop\YwN85tJZ69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928934"/>
            <a:ext cx="4961109" cy="3643314"/>
          </a:xfrm>
          <a:prstGeom prst="rect">
            <a:avLst/>
          </a:prstGeom>
          <a:noFill/>
        </p:spPr>
      </p:pic>
      <p:pic>
        <p:nvPicPr>
          <p:cNvPr id="4099" name="Picture 3" descr="C:\Users\КОМП\Desktop\dJ3XLyUgKs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85728"/>
            <a:ext cx="1714512" cy="24282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1857364"/>
            <a:ext cx="4014758" cy="3071834"/>
          </a:xfrm>
        </p:spPr>
        <p:txBody>
          <a:bodyPr>
            <a:normAutofit/>
          </a:bodyPr>
          <a:lstStyle/>
          <a:p>
            <a:pPr algn="l"/>
            <a:r>
              <a:rPr lang="ru-RU" sz="2000" i="1" dirty="0" smtClean="0">
                <a:solidFill>
                  <a:schemeClr val="tx1"/>
                </a:solidFill>
                <a:effectLst/>
              </a:rPr>
              <a:t>«… Два старших брата и сестрица,</a:t>
            </a:r>
            <a:br>
              <a:rPr lang="ru-RU" sz="2000" i="1" dirty="0" smtClean="0">
                <a:solidFill>
                  <a:schemeClr val="tx1"/>
                </a:solidFill>
                <a:effectLst/>
              </a:rPr>
            </a:br>
            <a:r>
              <a:rPr lang="ru-RU" sz="2000" i="1" dirty="0" smtClean="0">
                <a:solidFill>
                  <a:schemeClr val="tx1"/>
                </a:solidFill>
                <a:effectLst/>
              </a:rPr>
              <a:t>Да я сопливый и немой…</a:t>
            </a:r>
            <a:br>
              <a:rPr lang="ru-RU" sz="2000" i="1" dirty="0" smtClean="0">
                <a:solidFill>
                  <a:schemeClr val="tx1"/>
                </a:solidFill>
                <a:effectLst/>
              </a:rPr>
            </a:br>
            <a:r>
              <a:rPr lang="ru-RU" sz="2000" i="1" dirty="0" smtClean="0">
                <a:solidFill>
                  <a:schemeClr val="tx1"/>
                </a:solidFill>
                <a:effectLst/>
              </a:rPr>
              <a:t>Под старость лет мне часто снится</a:t>
            </a:r>
            <a:br>
              <a:rPr lang="ru-RU" sz="2000" i="1" dirty="0" smtClean="0">
                <a:solidFill>
                  <a:schemeClr val="tx1"/>
                </a:solidFill>
                <a:effectLst/>
              </a:rPr>
            </a:br>
            <a:r>
              <a:rPr lang="ru-RU" sz="2000" i="1" dirty="0" smtClean="0">
                <a:solidFill>
                  <a:schemeClr val="tx1"/>
                </a:solidFill>
                <a:effectLst/>
              </a:rPr>
              <a:t>Тот тесный круг семьи живой…»</a:t>
            </a:r>
            <a:endParaRPr lang="ru-RU" sz="2000" i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 descr="F:\Савельев\46.jpg"/>
          <p:cNvPicPr>
            <a:picLocks noChangeAspect="1" noChangeArrowheads="1"/>
          </p:cNvPicPr>
          <p:nvPr/>
        </p:nvPicPr>
        <p:blipFill>
          <a:blip r:embed="rId2" cstate="print"/>
          <a:srcRect l="34045" t="2606" r="28327" b="59612"/>
          <a:stretch>
            <a:fillRect/>
          </a:stretch>
        </p:blipFill>
        <p:spPr bwMode="auto">
          <a:xfrm>
            <a:off x="285720" y="428604"/>
            <a:ext cx="4436546" cy="61266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МП\Desktop\HGrI1X8CnQ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3844560" cy="562618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929190" y="1357298"/>
            <a:ext cx="54184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«Звени, мой колокол, звени,</a:t>
            </a:r>
          </a:p>
          <a:p>
            <a:r>
              <a:rPr lang="ru-RU" i="1" dirty="0" smtClean="0"/>
              <a:t>Быть может кто-то отзовется.</a:t>
            </a:r>
          </a:p>
          <a:p>
            <a:r>
              <a:rPr lang="ru-RU" i="1" dirty="0" smtClean="0"/>
              <a:t>Уже не годы. Только дни</a:t>
            </a:r>
          </a:p>
          <a:p>
            <a:r>
              <a:rPr lang="ru-RU" i="1" dirty="0" smtClean="0"/>
              <a:t>Мне звон твой слышать остается.</a:t>
            </a:r>
          </a:p>
          <a:p>
            <a:endParaRPr lang="ru-RU" i="1" dirty="0" smtClean="0"/>
          </a:p>
          <a:p>
            <a:r>
              <a:rPr lang="ru-RU" i="1" dirty="0" smtClean="0"/>
              <a:t>Я книгу жизни  дочитал,</a:t>
            </a:r>
          </a:p>
          <a:p>
            <a:r>
              <a:rPr lang="ru-RU" i="1" dirty="0" smtClean="0"/>
              <a:t>Погладил переплет рукою.</a:t>
            </a:r>
          </a:p>
          <a:p>
            <a:r>
              <a:rPr lang="ru-RU" i="1" dirty="0" smtClean="0"/>
              <a:t>Не все сбылось о чем мечтал,</a:t>
            </a:r>
          </a:p>
          <a:p>
            <a:r>
              <a:rPr lang="ru-RU" i="1" dirty="0" smtClean="0"/>
              <a:t>Но в данный миг хочу покоя.</a:t>
            </a:r>
          </a:p>
          <a:p>
            <a:endParaRPr lang="ru-RU" i="1" dirty="0" smtClean="0"/>
          </a:p>
          <a:p>
            <a:r>
              <a:rPr lang="ru-RU" i="1" dirty="0" smtClean="0"/>
              <a:t>Пора прервать свои страданья,</a:t>
            </a:r>
          </a:p>
          <a:p>
            <a:r>
              <a:rPr lang="ru-RU" i="1" dirty="0" smtClean="0"/>
              <a:t>Судьбы своей закончить строчку,</a:t>
            </a:r>
          </a:p>
          <a:p>
            <a:r>
              <a:rPr lang="ru-RU" i="1" dirty="0" smtClean="0"/>
              <a:t>Забыв все знаки </a:t>
            </a:r>
            <a:r>
              <a:rPr lang="ru-RU" i="1" dirty="0" err="1" smtClean="0"/>
              <a:t>препинанья</a:t>
            </a:r>
            <a:r>
              <a:rPr lang="ru-RU" i="1" dirty="0" smtClean="0"/>
              <a:t>.</a:t>
            </a:r>
          </a:p>
          <a:p>
            <a:r>
              <a:rPr lang="ru-RU" i="1" dirty="0" smtClean="0"/>
              <a:t>Поставить главный – это точку.»</a:t>
            </a:r>
            <a:endParaRPr lang="ru-RU" i="1" dirty="0"/>
          </a:p>
        </p:txBody>
      </p:sp>
      <p:pic>
        <p:nvPicPr>
          <p:cNvPr id="4" name="Picture 2" descr="C:\Users\КОМП\Desktop\index.jpg"/>
          <p:cNvPicPr>
            <a:picLocks noChangeAspect="1" noChangeArrowheads="1"/>
          </p:cNvPicPr>
          <p:nvPr/>
        </p:nvPicPr>
        <p:blipFill>
          <a:blip r:embed="rId3" cstate="print"/>
          <a:srcRect l="37684" t="-1818" r="20459" b="1818"/>
          <a:stretch>
            <a:fillRect/>
          </a:stretch>
        </p:blipFill>
        <p:spPr bwMode="auto">
          <a:xfrm>
            <a:off x="4643438" y="571480"/>
            <a:ext cx="4170712" cy="55985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Савельев\Q6hyzOH4Tw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2"/>
            <a:ext cx="5044260" cy="335758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Зинаида Константиновна 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Павел Алексеевич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9255" y="2214554"/>
            <a:ext cx="37147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  <a:p>
            <a:r>
              <a:rPr lang="ru-RU" sz="2000" b="1" i="1" dirty="0" smtClean="0"/>
              <a:t>«…Доживай же спокойно свой век,</a:t>
            </a:r>
          </a:p>
          <a:p>
            <a:r>
              <a:rPr lang="ru-RU" sz="2000" b="1" i="1" dirty="0" smtClean="0"/>
              <a:t>Не страшись ни болезней, ни гроба,</a:t>
            </a:r>
          </a:p>
          <a:p>
            <a:r>
              <a:rPr lang="ru-RU" sz="2000" b="1" i="1" dirty="0" smtClean="0"/>
              <a:t>Только помни, что жил человек,</a:t>
            </a:r>
          </a:p>
          <a:p>
            <a:r>
              <a:rPr lang="ru-RU" sz="2000" b="1" i="1" dirty="0" smtClean="0"/>
              <a:t>Что тобой дорожил особо.»</a:t>
            </a:r>
            <a:endParaRPr lang="ru-RU" sz="2000" b="1" i="1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КОМП\Desktop\_sam_7007.jpg"/>
          <p:cNvPicPr>
            <a:picLocks noChangeAspect="1" noChangeArrowheads="1"/>
          </p:cNvPicPr>
          <p:nvPr/>
        </p:nvPicPr>
        <p:blipFill>
          <a:blip r:embed="rId2" cstate="print"/>
          <a:srcRect l="16245" t="5000" r="7278"/>
          <a:stretch>
            <a:fillRect/>
          </a:stretch>
        </p:blipFill>
        <p:spPr bwMode="auto">
          <a:xfrm>
            <a:off x="571472" y="642918"/>
            <a:ext cx="8075546" cy="56435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714356"/>
            <a:ext cx="88582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/>
              <a:t>        «Человек рождается на свет не для того, чтобы бесследно исчезнуть никому не известной пылинкой. </a:t>
            </a:r>
          </a:p>
          <a:p>
            <a:r>
              <a:rPr lang="ru-RU" sz="4400" b="1" i="1" dirty="0" smtClean="0"/>
              <a:t>Человек рождается на свет, чтобы оставить после себя след вечный…»</a:t>
            </a:r>
          </a:p>
          <a:p>
            <a:r>
              <a:rPr lang="ru-RU" sz="4400" b="1" i="1" dirty="0" smtClean="0"/>
              <a:t>                  В.А.Сухомлинский</a:t>
            </a:r>
          </a:p>
          <a:p>
            <a:endParaRPr lang="ru-RU" sz="44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П\Desktop\kC4JT4jKNb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571480"/>
            <a:ext cx="3899440" cy="5857296"/>
          </a:xfrm>
          <a:prstGeom prst="rect">
            <a:avLst/>
          </a:prstGeom>
          <a:noFill/>
        </p:spPr>
      </p:pic>
      <p:pic>
        <p:nvPicPr>
          <p:cNvPr id="2051" name="Picture 3" descr="C:\Users\КОМП\Desktop\SWaI8RXRxf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649" y="571480"/>
            <a:ext cx="8800590" cy="58578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</a:rPr>
              <a:t>Спасибо за внимание!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F:\Савельев\45.jpg"/>
          <p:cNvPicPr>
            <a:picLocks noChangeAspect="1" noChangeArrowheads="1"/>
          </p:cNvPicPr>
          <p:nvPr/>
        </p:nvPicPr>
        <p:blipFill>
          <a:blip r:embed="rId2" cstate="print"/>
          <a:srcRect l="21123" t="3339" r="10917" b="63273"/>
          <a:stretch>
            <a:fillRect/>
          </a:stretch>
        </p:blipFill>
        <p:spPr bwMode="auto">
          <a:xfrm>
            <a:off x="343690" y="620688"/>
            <a:ext cx="8800310" cy="59461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Савельев\xwbTMnnjgxI.jpg"/>
          <p:cNvPicPr>
            <a:picLocks noChangeAspect="1" noChangeArrowheads="1"/>
          </p:cNvPicPr>
          <p:nvPr/>
        </p:nvPicPr>
        <p:blipFill>
          <a:blip r:embed="rId2" cstate="print"/>
          <a:srcRect l="25391" t="5105" r="25391" b="7746"/>
          <a:stretch>
            <a:fillRect/>
          </a:stretch>
        </p:blipFill>
        <p:spPr bwMode="auto">
          <a:xfrm>
            <a:off x="285720" y="1428736"/>
            <a:ext cx="4071966" cy="4799087"/>
          </a:xfrm>
          <a:prstGeom prst="rect">
            <a:avLst/>
          </a:prstGeom>
          <a:noFill/>
        </p:spPr>
      </p:pic>
      <p:pic>
        <p:nvPicPr>
          <p:cNvPr id="5" name="Picture 4" descr="F:\Савельев\2vPeY8-SAdM.jpg"/>
          <p:cNvPicPr>
            <a:picLocks noChangeAspect="1" noChangeArrowheads="1"/>
          </p:cNvPicPr>
          <p:nvPr/>
        </p:nvPicPr>
        <p:blipFill>
          <a:blip r:embed="rId3" cstate="print"/>
          <a:srcRect l="66344" t="25165" r="-977" b="13028"/>
          <a:stretch>
            <a:fillRect/>
          </a:stretch>
        </p:blipFill>
        <p:spPr bwMode="auto">
          <a:xfrm>
            <a:off x="4748775" y="1428736"/>
            <a:ext cx="4180943" cy="4966524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</a:rPr>
              <a:t>Родители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6309320"/>
            <a:ext cx="3158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Алексей Николаевич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724128" y="630932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Анна Васильевна</a:t>
            </a:r>
            <a:endParaRPr lang="ru-RU" sz="2400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авельев\003.jpg"/>
          <p:cNvPicPr>
            <a:picLocks noChangeAspect="1" noChangeArrowheads="1"/>
          </p:cNvPicPr>
          <p:nvPr/>
        </p:nvPicPr>
        <p:blipFill>
          <a:blip r:embed="rId2" cstate="print"/>
          <a:srcRect l="26122" t="8592" r="20613" b="66034"/>
          <a:stretch>
            <a:fillRect/>
          </a:stretch>
        </p:blipFill>
        <p:spPr bwMode="auto">
          <a:xfrm>
            <a:off x="357158" y="3929066"/>
            <a:ext cx="4143404" cy="2714644"/>
          </a:xfrm>
          <a:prstGeom prst="rect">
            <a:avLst/>
          </a:prstGeom>
          <a:noFill/>
        </p:spPr>
      </p:pic>
      <p:pic>
        <p:nvPicPr>
          <p:cNvPr id="4099" name="Picture 3" descr="F:\Савельев\image.jpg"/>
          <p:cNvPicPr>
            <a:picLocks noChangeAspect="1" noChangeArrowheads="1"/>
          </p:cNvPicPr>
          <p:nvPr/>
        </p:nvPicPr>
        <p:blipFill>
          <a:blip r:embed="rId3" cstate="print"/>
          <a:srcRect l="9095" t="9872" r="4614"/>
          <a:stretch>
            <a:fillRect/>
          </a:stretch>
        </p:blipFill>
        <p:spPr bwMode="auto">
          <a:xfrm>
            <a:off x="214282" y="928670"/>
            <a:ext cx="4411289" cy="278605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57356" y="285728"/>
            <a:ext cx="5650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/>
              <a:t>Соймицкая</a:t>
            </a:r>
            <a:r>
              <a:rPr lang="ru-RU" sz="3200" dirty="0" smtClean="0"/>
              <a:t> начальная школа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929190" y="4572008"/>
            <a:ext cx="3857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«Любовь к русскому слову пришла ко мне, когда я открыл дверь начальной школы.»</a:t>
            </a:r>
            <a:endParaRPr lang="ru-RU" dirty="0"/>
          </a:p>
        </p:txBody>
      </p:sp>
      <p:pic>
        <p:nvPicPr>
          <p:cNvPr id="7" name="Рисунок 4" descr="пионеры.jpg"/>
          <p:cNvPicPr>
            <a:picLocks noChangeAspect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435" t="19560" r="42433" b="52342"/>
          <a:stretch>
            <a:fillRect/>
          </a:stretch>
        </p:blipFill>
        <p:spPr bwMode="auto">
          <a:xfrm>
            <a:off x="4857752" y="1000108"/>
            <a:ext cx="1857375" cy="27860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58016" y="928670"/>
            <a:ext cx="20002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 smtClean="0">
              <a:solidFill>
                <a:srgbClr val="002060"/>
              </a:solidFill>
            </a:endParaRPr>
          </a:p>
          <a:p>
            <a:endParaRPr lang="ru-RU" altLang="ru-RU" dirty="0" smtClean="0">
              <a:solidFill>
                <a:srgbClr val="002060"/>
              </a:solidFill>
            </a:endParaRPr>
          </a:p>
          <a:p>
            <a:endParaRPr lang="ru-RU" altLang="ru-RU" dirty="0" smtClean="0">
              <a:solidFill>
                <a:srgbClr val="002060"/>
              </a:solidFill>
            </a:endParaRPr>
          </a:p>
          <a:p>
            <a:r>
              <a:rPr lang="ru-RU" altLang="ru-RU" dirty="0" smtClean="0">
                <a:solidFill>
                  <a:srgbClr val="002060"/>
                </a:solidFill>
              </a:rPr>
              <a:t>Первая учительница  Сорокина Лидия Алексеевна</a:t>
            </a:r>
            <a:endParaRPr lang="ru-RU" alt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F:\Савельев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092" t="4738" r="24723" b="59107"/>
          <a:stretch>
            <a:fillRect/>
          </a:stretch>
        </p:blipFill>
        <p:spPr bwMode="auto">
          <a:xfrm>
            <a:off x="500034" y="1785926"/>
            <a:ext cx="4094525" cy="4714908"/>
          </a:xfrm>
          <a:prstGeom prst="rect">
            <a:avLst/>
          </a:prstGeom>
          <a:noFill/>
        </p:spPr>
      </p:pic>
      <p:pic>
        <p:nvPicPr>
          <p:cNvPr id="6" name="Picture 2" descr="F:\Савельев\013.jpg"/>
          <p:cNvPicPr>
            <a:picLocks noChangeAspect="1" noChangeArrowheads="1"/>
          </p:cNvPicPr>
          <p:nvPr/>
        </p:nvPicPr>
        <p:blipFill>
          <a:blip r:embed="rId3" cstate="print"/>
          <a:srcRect l="5510" r="816" b="50586"/>
          <a:stretch>
            <a:fillRect/>
          </a:stretch>
        </p:blipFill>
        <p:spPr bwMode="auto">
          <a:xfrm rot="5400000">
            <a:off x="4405311" y="2381243"/>
            <a:ext cx="4857784" cy="35242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0398" y="500042"/>
            <a:ext cx="865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Клен, посаженный Пашей Савельевым</a:t>
            </a:r>
            <a:endParaRPr lang="ru-RU" sz="2800" b="1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Пеньковская средняя школа</a:t>
            </a:r>
            <a:endParaRPr lang="ru-RU" dirty="0"/>
          </a:p>
        </p:txBody>
      </p:sp>
      <p:pic>
        <p:nvPicPr>
          <p:cNvPr id="1026" name="Picture 2" descr="C:\Users\КОМП\Desktop\img569.jpg&amp;AuthResend1908BC2350124b5095AB75012FA405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841082" cy="4925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143000" y="857250"/>
            <a:ext cx="7772400" cy="785813"/>
          </a:xfrm>
        </p:spPr>
        <p:txBody>
          <a:bodyPr/>
          <a:lstStyle/>
          <a:p>
            <a:r>
              <a:rPr lang="ru-RU" altLang="ru-RU" b="1" i="1" dirty="0" err="1" smtClean="0">
                <a:solidFill>
                  <a:schemeClr val="tx1"/>
                </a:solidFill>
              </a:rPr>
              <a:t>Мытская</a:t>
            </a:r>
            <a:r>
              <a:rPr lang="ru-RU" altLang="ru-RU" b="1" i="1" dirty="0" smtClean="0">
                <a:solidFill>
                  <a:schemeClr val="tx1"/>
                </a:solidFill>
              </a:rPr>
              <a:t> средняя школа</a:t>
            </a:r>
          </a:p>
        </p:txBody>
      </p:sp>
      <p:pic>
        <p:nvPicPr>
          <p:cNvPr id="8195" name="Рисунок 2" descr="мытская школ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1785938"/>
            <a:ext cx="5380038" cy="3429000"/>
          </a:xfrm>
          <a:prstGeom prst="rect">
            <a:avLst/>
          </a:prstGeom>
          <a:noFill/>
          <a:ln w="63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img097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13281" t="8927" r="75000" b="69610"/>
          <a:stretch>
            <a:fillRect/>
          </a:stretch>
        </p:blipFill>
        <p:spPr>
          <a:xfrm>
            <a:off x="642910" y="1857364"/>
            <a:ext cx="2071687" cy="2814638"/>
          </a:xfrm>
          <a:prstGeom prst="rect">
            <a:avLst/>
          </a:prstGeom>
          <a:ln w="6350">
            <a:solidFill>
              <a:schemeClr val="accent6">
                <a:lumMod val="50000"/>
              </a:schemeClr>
            </a:solidFill>
          </a:ln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571472" y="4857750"/>
            <a:ext cx="45005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defRPr sz="2800" b="1" i="1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dirty="0">
                <a:solidFill>
                  <a:schemeClr val="tx1"/>
                </a:solidFill>
              </a:rPr>
              <a:t>Учитель </a:t>
            </a:r>
          </a:p>
          <a:p>
            <a:pPr eaLnBrk="1" hangingPunct="1"/>
            <a:r>
              <a:rPr lang="ru-RU" altLang="ru-RU" sz="1800" dirty="0">
                <a:solidFill>
                  <a:schemeClr val="tx1"/>
                </a:solidFill>
              </a:rPr>
              <a:t>литературы </a:t>
            </a:r>
          </a:p>
          <a:p>
            <a:pPr eaLnBrk="1" hangingPunct="1"/>
            <a:r>
              <a:rPr lang="ru-RU" altLang="ru-RU" sz="1800" dirty="0">
                <a:solidFill>
                  <a:schemeClr val="tx1"/>
                </a:solidFill>
              </a:rPr>
              <a:t>Локтева Галина Васильевна</a:t>
            </a:r>
          </a:p>
        </p:txBody>
      </p:sp>
    </p:spTree>
    <p:extLst>
      <p:ext uri="{BB962C8B-B14F-4D97-AF65-F5344CB8AC3E}">
        <p14:creationId xmlns="" xmlns:p14="http://schemas.microsoft.com/office/powerpoint/2010/main" val="7840035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Савельев\b7vB0ztAq6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185662" cy="2786082"/>
          </a:xfrm>
          <a:prstGeom prst="rect">
            <a:avLst/>
          </a:prstGeom>
          <a:noFill/>
        </p:spPr>
      </p:pic>
      <p:pic>
        <p:nvPicPr>
          <p:cNvPr id="7171" name="Picture 3" descr="F:\Савельев\I23leYQ_N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14752"/>
            <a:ext cx="4179626" cy="2782064"/>
          </a:xfrm>
          <a:prstGeom prst="rect">
            <a:avLst/>
          </a:prstGeom>
          <a:noFill/>
        </p:spPr>
      </p:pic>
      <p:pic>
        <p:nvPicPr>
          <p:cNvPr id="5" name="Picture 2" descr="F:\Савельев\oQXHYoOSyNw.jpg"/>
          <p:cNvPicPr>
            <a:picLocks noChangeAspect="1" noChangeArrowheads="1"/>
          </p:cNvPicPr>
          <p:nvPr/>
        </p:nvPicPr>
        <p:blipFill>
          <a:blip r:embed="rId4" cstate="print"/>
          <a:srcRect l="4702" t="5353" r="5948" b="2221"/>
          <a:stretch>
            <a:fillRect/>
          </a:stretch>
        </p:blipFill>
        <p:spPr bwMode="auto">
          <a:xfrm rot="16200000">
            <a:off x="3686684" y="1456798"/>
            <a:ext cx="6143645" cy="42301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901</TotalTime>
  <Words>417</Words>
  <Application>Microsoft Office PowerPoint</Application>
  <PresentationFormat>Экран (4:3)</PresentationFormat>
  <Paragraphs>120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Апекс</vt:lpstr>
      <vt:lpstr>«Певец родной земли»</vt:lpstr>
      <vt:lpstr>Савельев Павел Алексеевич 1946-2016  </vt:lpstr>
      <vt:lpstr>«… Два старших брата и сестрица, Да я сопливый и немой… Под старость лет мне часто снится Тот тесный круг семьи живой…»</vt:lpstr>
      <vt:lpstr>Родители</vt:lpstr>
      <vt:lpstr>Слайд 5</vt:lpstr>
      <vt:lpstr>Слайд 6</vt:lpstr>
      <vt:lpstr>Пеньковская средняя школа</vt:lpstr>
      <vt:lpstr>Мытская средняя школа</vt:lpstr>
      <vt:lpstr>Слайд 9</vt:lpstr>
      <vt:lpstr>«Школьные годы чудесные (узелки памяти)»</vt:lpstr>
      <vt:lpstr>«В сердце боль вошла как клин. За кормой вода клубится. До свиданья Сахалин, Я успел в тебя влюбиться…»</vt:lpstr>
      <vt:lpstr>Случай в Советской армии</vt:lpstr>
      <vt:lpstr>«Отчий дом»</vt:lpstr>
      <vt:lpstr>Рождение стиха</vt:lpstr>
      <vt:lpstr>Слайд 15</vt:lpstr>
      <vt:lpstr>Начало творческого пути</vt:lpstr>
      <vt:lpstr>Псевдоним «Ефим Босяк»</vt:lpstr>
      <vt:lpstr>Слайд 18</vt:lpstr>
      <vt:lpstr>Соймицы</vt:lpstr>
      <vt:lpstr>Прозаические миниатюры</vt:lpstr>
      <vt:lpstr>Любители поэзии</vt:lpstr>
      <vt:lpstr>Работа в литературных объединениях</vt:lpstr>
      <vt:lpstr>Талантливый человек  талантлив во всем</vt:lpstr>
      <vt:lpstr>Слайд 24</vt:lpstr>
      <vt:lpstr>Вырезки из газет</vt:lpstr>
      <vt:lpstr>Слайд 26</vt:lpstr>
      <vt:lpstr>Слайд 27</vt:lpstr>
      <vt:lpstr>Слайд 28</vt:lpstr>
      <vt:lpstr>        «Народная книга»</vt:lpstr>
      <vt:lpstr>Слайд 30</vt:lpstr>
      <vt:lpstr>Зинаида Константиновна и  Павел Алексеевич</vt:lpstr>
      <vt:lpstr>Слайд 32</vt:lpstr>
      <vt:lpstr>Слайд 33</vt:lpstr>
      <vt:lpstr>Слайд 34</vt:lpstr>
      <vt:lpstr>Спасибо за внимание!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</dc:creator>
  <cp:lastModifiedBy>Пользователь</cp:lastModifiedBy>
  <cp:revision>78</cp:revision>
  <dcterms:created xsi:type="dcterms:W3CDTF">2016-12-02T18:33:50Z</dcterms:created>
  <dcterms:modified xsi:type="dcterms:W3CDTF">2018-07-26T08:44:44Z</dcterms:modified>
</cp:coreProperties>
</file>