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63" r:id="rId2"/>
    <p:sldId id="259" r:id="rId3"/>
    <p:sldId id="256" r:id="rId4"/>
    <p:sldId id="258" r:id="rId5"/>
    <p:sldId id="260" r:id="rId6"/>
    <p:sldId id="261" r:id="rId7"/>
    <p:sldId id="264" r:id="rId8"/>
    <p:sldId id="270" r:id="rId9"/>
    <p:sldId id="262" r:id="rId10"/>
    <p:sldId id="266" r:id="rId11"/>
    <p:sldId id="268" r:id="rId12"/>
    <p:sldId id="267" r:id="rId13"/>
    <p:sldId id="265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0000CC"/>
    <a:srgbClr val="66FF3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-1476" y="-4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A5F292-733A-4905-A951-3F5AD6B925D7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4C4BF0-C163-44CB-9D36-5537E2186A7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5076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4C4BF0-C163-44CB-9D36-5537E2186A7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8986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87401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59308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44535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4581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3764436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19097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24076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8853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242632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6661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971967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007096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1559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20194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3963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4695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0A498F-FEDD-40A0-A948-D6C15AF7D7DB}" type="datetimeFigureOut">
              <a:rPr lang="ru-RU" smtClean="0"/>
              <a:pPr/>
              <a:t>19.03.2017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FB50B59-EE03-433D-B286-AEDCAD1041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0626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5.jpeg"/><Relationship Id="rId7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5" Type="http://schemas.openxmlformats.org/officeDocument/2006/relationships/image" Target="../media/image22.jpeg"/><Relationship Id="rId10" Type="http://schemas.openxmlformats.org/officeDocument/2006/relationships/image" Target="../media/image27.jpeg"/><Relationship Id="rId4" Type="http://schemas.openxmlformats.org/officeDocument/2006/relationships/image" Target="../media/image4.jpe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6389" y="323534"/>
            <a:ext cx="9144000" cy="2580953"/>
          </a:xfrm>
        </p:spPr>
        <p:txBody>
          <a:bodyPr/>
          <a:lstStyle/>
          <a:p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Культурно-познавательный маршрут по памятным местам </a:t>
            </a:r>
            <a:r>
              <a:rPr lang="ru-RU" sz="4400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Новоаганска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 и </a:t>
            </a:r>
            <a:r>
              <a:rPr lang="ru-RU" sz="4400" dirty="0" err="1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Варьегана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5429250" y="3088386"/>
            <a:ext cx="6419850" cy="32369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00000"/>
              </a:lnSpc>
              <a:defRPr/>
            </a:pPr>
            <a:r>
              <a:rPr lang="ru-RU" b="1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Выполнила:</a:t>
            </a:r>
          </a:p>
          <a:p>
            <a:pPr algn="r">
              <a:lnSpc>
                <a:spcPct val="100000"/>
              </a:lnSpc>
              <a:defRPr/>
            </a:pPr>
            <a:r>
              <a:rPr lang="ru-RU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ученица 7А класса</a:t>
            </a:r>
          </a:p>
          <a:p>
            <a:pPr algn="r">
              <a:lnSpc>
                <a:spcPct val="100000"/>
              </a:lnSpc>
              <a:defRPr/>
            </a:pPr>
            <a:r>
              <a:rPr lang="ru-RU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 Школьная Анна</a:t>
            </a:r>
          </a:p>
          <a:p>
            <a:pPr algn="r">
              <a:lnSpc>
                <a:spcPct val="100000"/>
              </a:lnSpc>
            </a:pPr>
            <a:r>
              <a:rPr lang="ru-RU" b="1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Научный руководитель: </a:t>
            </a:r>
          </a:p>
          <a:p>
            <a:pPr algn="r">
              <a:lnSpc>
                <a:spcPct val="100000"/>
              </a:lnSpc>
            </a:pPr>
            <a:r>
              <a:rPr lang="ru-RU" dirty="0" err="1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Коротаева</a:t>
            </a:r>
            <a:r>
              <a:rPr lang="ru-RU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 Наталья Егоровна </a:t>
            </a:r>
          </a:p>
          <a:p>
            <a:pPr algn="r">
              <a:lnSpc>
                <a:spcPct val="100000"/>
              </a:lnSpc>
            </a:pPr>
            <a:r>
              <a:rPr lang="ru-RU" dirty="0" smtClean="0">
                <a:solidFill>
                  <a:srgbClr val="000066"/>
                </a:solidFill>
                <a:latin typeface="Arial Black" pitchFamily="34" charset="0"/>
                <a:cs typeface="Times New Roman" pitchFamily="18" charset="0"/>
              </a:rPr>
              <a:t>МБОУ«Новоаганская ОСШ №1»</a:t>
            </a:r>
            <a:endParaRPr lang="ru-RU" dirty="0">
              <a:solidFill>
                <a:srgbClr val="000066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8194" name="Picture 2" descr="http://ic.pics.livejournal.com/kao_numi_torum/66966476/18388/18388_9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4414199"/>
            <a:ext cx="2953601" cy="2215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https://im1-tub-ru.yandex.net/i?id=552ba0488f7d44041024c263501edf1d&amp;n=33&amp;h=215&amp;w=28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27576" y="2181627"/>
            <a:ext cx="2969594" cy="22246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8" name="Picture 6" descr="http://gp-novoagansk.ru/media/cache/5e/15/ce/38/45/3d/5e15ce38453d0076c2c82c8287513a6c.jpg"/>
          <p:cNvPicPr>
            <a:picLocks noChangeAspect="1" noChangeArrowheads="1"/>
          </p:cNvPicPr>
          <p:nvPr/>
        </p:nvPicPr>
        <p:blipFill>
          <a:blip r:embed="rId6" cstate="print"/>
          <a:srcRect l="12466" t="10225" r="34519" b="7441"/>
          <a:stretch>
            <a:fillRect/>
          </a:stretch>
        </p:blipFill>
        <p:spPr bwMode="auto">
          <a:xfrm>
            <a:off x="0" y="1204698"/>
            <a:ext cx="3056036" cy="3179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200" name="Picture 8" descr="https://mw2.google.com/mw-panoramio/photos/medium/90790584.jpg"/>
          <p:cNvPicPr>
            <a:picLocks noChangeAspect="1" noChangeArrowheads="1"/>
          </p:cNvPicPr>
          <p:nvPr/>
        </p:nvPicPr>
        <p:blipFill>
          <a:blip r:embed="rId7" cstate="print"/>
          <a:srcRect l="21933" t="9067" r="20467" b="13067"/>
          <a:stretch>
            <a:fillRect/>
          </a:stretch>
        </p:blipFill>
        <p:spPr bwMode="auto">
          <a:xfrm>
            <a:off x="3100192" y="4438650"/>
            <a:ext cx="2386208" cy="2419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61213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6591301" y="152400"/>
          <a:ext cx="5372099" cy="6705600"/>
        </p:xfrm>
        <a:graphic>
          <a:graphicData uri="http://schemas.openxmlformats.org/drawingml/2006/table">
            <a:tbl>
              <a:tblPr/>
              <a:tblGrid>
                <a:gridCol w="1551838"/>
                <a:gridCol w="3820261"/>
              </a:tblGrid>
              <a:tr h="284226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день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продолжительность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часов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10:00 Сбор и отправление от администрации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гп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Новоаганск ул.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М-Карамова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16, тел. 8(34668) 51 - 034.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10:20 Прибытие к Церкви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Гермогена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Тобольского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Новомучеников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исповедников Церкви Русской.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10:25 Экскурсия по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Новоаганску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11:30 Отправление от администрации в с.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Варьеган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12:00 Экскурсия по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Варьегану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13:00 Посещение этнографического парка-музея под открытым небом.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14:00 Обед на территории парка-музея.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16:00 Отправление в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пгт.Новоаганск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Дополнительные услуги: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строгонину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потауху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национальные песни и танцы.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 l="22694" t="25260" r="25183" b="11979"/>
          <a:stretch>
            <a:fillRect/>
          </a:stretch>
        </p:blipFill>
        <p:spPr bwMode="auto">
          <a:xfrm>
            <a:off x="0" y="1123950"/>
            <a:ext cx="6387837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361950" y="5657671"/>
            <a:ext cx="5448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Культурно-познавательный маршрут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0" y="1060960"/>
          <a:ext cx="5610860" cy="4976368"/>
        </p:xfrm>
        <a:graphic>
          <a:graphicData uri="http://schemas.openxmlformats.org/drawingml/2006/table">
            <a:tbl>
              <a:tblPr/>
              <a:tblGrid>
                <a:gridCol w="1869896"/>
                <a:gridCol w="1870482"/>
                <a:gridCol w="1870482"/>
              </a:tblGrid>
              <a:tr h="219964"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endParaRPr lang="ru-RU" sz="2000" dirty="0">
                        <a:solidFill>
                          <a:srgbClr val="000000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Стоимость (руб.)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913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группу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человека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1978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Питание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Экскурсии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Посещения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Услуги экскурсовода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Аренда автобуса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Услуги руководителя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6 000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1 000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1 000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000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 500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 </a:t>
                      </a:r>
                      <a:r>
                        <a:rPr lang="ru-RU" sz="20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75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50"/>
                        </a:spcAft>
                      </a:pPr>
                      <a:endParaRPr lang="ru-RU" sz="2000" dirty="0" smtClean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 </a:t>
                      </a: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Реклама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6300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315 р.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Всего: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17 300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865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Прибыль 15%.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2 595 р.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130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964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Цена путевки:</a:t>
                      </a:r>
                      <a:endParaRPr lang="ru-RU" sz="20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19 895 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45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995 р.</a:t>
                      </a:r>
                      <a:endParaRPr lang="ru-RU" sz="2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1009650" y="300395"/>
            <a:ext cx="27813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алькуляция тура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23426" t="21875" r="21230" b="14063"/>
          <a:stretch>
            <a:fillRect/>
          </a:stretch>
        </p:blipFill>
        <p:spPr bwMode="auto">
          <a:xfrm>
            <a:off x="5810716" y="1181100"/>
            <a:ext cx="6381284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5791200" y="247650"/>
            <a:ext cx="601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Культурно-познавательный маршрут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8923" r="44443" b="4309"/>
          <a:stretch/>
        </p:blipFill>
        <p:spPr bwMode="auto">
          <a:xfrm>
            <a:off x="8003558" y="1080446"/>
            <a:ext cx="3731241" cy="3624904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001000" y="5067300"/>
            <a:ext cx="3886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http://memory-map.prosv.ru/#/type=map&amp;center=61.987839052946825,76.72286279351651&amp;zoom=12</a:t>
            </a:r>
            <a:endParaRPr lang="ru-RU" sz="2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66750" y="6229350"/>
            <a:ext cx="6572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https://sites.google.com/view/letopis-novoaganska/</a:t>
            </a:r>
            <a:endParaRPr lang="ru-RU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 t="11458" r="6296" b="6250"/>
          <a:stretch>
            <a:fillRect/>
          </a:stretch>
        </p:blipFill>
        <p:spPr bwMode="auto">
          <a:xfrm>
            <a:off x="323850" y="666749"/>
            <a:ext cx="7372350" cy="524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441938" y="1053568"/>
            <a:ext cx="8707902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Нет дороже нам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места.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Дом нам она и семья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Родина юности, детства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Малая наша земля.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А. Красильников.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1289538" y="1219184"/>
            <a:ext cx="8707902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  <a:t>Спасибо </a:t>
            </a:r>
            <a:br>
              <a:rPr kumimoji="0" lang="ru-RU" sz="7200" b="1" i="0" u="none" strike="noStrike" cap="none" normalizeH="0" baseline="0" dirty="0" smtClean="0">
                <a:ln>
                  <a:noFill/>
                </a:ln>
                <a:solidFill>
                  <a:srgbClr val="4B0082"/>
                </a:solidFill>
                <a:effectLst/>
                <a:latin typeface="Arial Black" pitchFamily="34" charset="0"/>
                <a:cs typeface="Arial" panose="020B0604020202020204" pitchFamily="34" charset="0"/>
              </a:rPr>
            </a:br>
            <a:r>
              <a:rPr lang="ru-RU" sz="7200" b="1" dirty="0" smtClean="0">
                <a:solidFill>
                  <a:srgbClr val="4B0082"/>
                </a:solidFill>
                <a:latin typeface="Arial Black" pitchFamily="34" charset="0"/>
                <a:cs typeface="Arial" panose="020B0604020202020204" pitchFamily="34" charset="0"/>
              </a:rPr>
              <a:t>за</a:t>
            </a:r>
            <a:br>
              <a:rPr lang="ru-RU" sz="7200" b="1" dirty="0" smtClean="0">
                <a:solidFill>
                  <a:srgbClr val="4B0082"/>
                </a:solidFill>
                <a:latin typeface="Arial Black" pitchFamily="34" charset="0"/>
                <a:cs typeface="Arial" panose="020B0604020202020204" pitchFamily="34" charset="0"/>
              </a:rPr>
            </a:br>
            <a:r>
              <a:rPr lang="ru-RU" sz="7200" b="1" dirty="0" smtClean="0">
                <a:solidFill>
                  <a:srgbClr val="4B0082"/>
                </a:solidFill>
                <a:latin typeface="Arial Black" pitchFamily="34" charset="0"/>
                <a:cs typeface="Arial" panose="020B0604020202020204" pitchFamily="34" charset="0"/>
              </a:rPr>
              <a:t>внимание!</a:t>
            </a:r>
            <a:endParaRPr kumimoji="0" lang="ru-RU" sz="7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2229" y="337849"/>
            <a:ext cx="11683106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Объект: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памятные места городского поселения Новоаганск, села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Предмет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письменные первоисточники, документы, устные воспоминания старожил для использования в составлении культурно-познавательного маршрута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составить культурно-познавательный маршрут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культурно-познавательный маршрут обхватит все памятные места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расширит возможности развития туризма в Нижневартовском районе.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 rotWithShape="1">
          <a:blip r:embed="rId3" cstate="print"/>
          <a:srcRect l="18158" t="16345" r="15530" b="7651"/>
          <a:stretch/>
        </p:blipFill>
        <p:spPr bwMode="auto">
          <a:xfrm>
            <a:off x="1475349" y="3559126"/>
            <a:ext cx="5106573" cy="304310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5="http://schemas.microsoft.com/office/word/2012/wordml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/>
            </a:ext>
          </a:extLst>
        </p:spPr>
      </p:pic>
      <p:pic>
        <p:nvPicPr>
          <p:cNvPr id="4098" name="Picture 2" descr="http://nv-ex-press.ru/image/cache/data/product/Akr_magnit/NG/MA-NG-O1-03-600x600.png"/>
          <p:cNvPicPr>
            <a:picLocks noChangeAspect="1" noChangeArrowheads="1"/>
          </p:cNvPicPr>
          <p:nvPr/>
        </p:nvPicPr>
        <p:blipFill>
          <a:blip r:embed="rId4" cstate="print"/>
          <a:srcRect l="1749" t="15626" r="1973" b="17080"/>
          <a:stretch>
            <a:fillRect/>
          </a:stretch>
        </p:blipFill>
        <p:spPr bwMode="auto">
          <a:xfrm>
            <a:off x="6915442" y="3564061"/>
            <a:ext cx="4712677" cy="329393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21780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228600" y="1"/>
            <a:ext cx="11963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1. посетить архив, краеведческий музей, библиотеку для подборки материала об истории создания памятников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2. изучить и проанализировать историю возникновения памятных мест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определить значимость изучения темы «Памятные места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 через анкетирование жителей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4. разработать культурно-познавательный маршрут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s3.netangels.ru/inova-media/cache/98/45/43/9a/23/03/9845439a23031f2bf3a30750a4f33ea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5253" t="1693" r="5836" b="18490"/>
          <a:stretch/>
        </p:blipFill>
        <p:spPr bwMode="auto">
          <a:xfrm>
            <a:off x="1962150" y="3051021"/>
            <a:ext cx="2276914" cy="380697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8" name="Рисунок 7" descr="http://to-world-travel.ru/img/2015/042614/2414301"/>
          <p:cNvPicPr/>
          <p:nvPr/>
        </p:nvPicPr>
        <p:blipFill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991100" y="3133285"/>
            <a:ext cx="6869372" cy="338181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19893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43254" y="444996"/>
            <a:ext cx="696350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Продукт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 создание буклета, сайта о памятных местах городского поселения Новоаганск и села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Новизна данной работы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заключается в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изучении памятных мест городского поселения Новоаганск и села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создание культурно-познавательного маршрута по памятным местам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zavede\Desktop\Презентации для школы\Исследовательский проект реки\Фото для проекта\Беседа с Айпиным П.Я.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26" t="17520" r="29048"/>
          <a:stretch>
            <a:fillRect/>
          </a:stretch>
        </p:blipFill>
        <p:spPr bwMode="auto">
          <a:xfrm>
            <a:off x="7596553" y="0"/>
            <a:ext cx="4318781" cy="3179297"/>
          </a:xfrm>
          <a:prstGeom prst="rect">
            <a:avLst/>
          </a:prstGeom>
          <a:noFill/>
          <a:ln w="25400" cmpd="thickThin">
            <a:solidFill>
              <a:schemeClr val="tx2">
                <a:lumMod val="50000"/>
              </a:schemeClr>
            </a:solidFill>
          </a:ln>
        </p:spPr>
      </p:pic>
      <p:pic>
        <p:nvPicPr>
          <p:cNvPr id="7" name="Рисунок 6" descr="C:\Users\zavede\Desktop\Презентации для школы\Фото для проекта\Этнографический музей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518" t="15715" r="7910"/>
          <a:stretch>
            <a:fillRect/>
          </a:stretch>
        </p:blipFill>
        <p:spPr bwMode="auto">
          <a:xfrm>
            <a:off x="7554351" y="3358415"/>
            <a:ext cx="4459458" cy="3197129"/>
          </a:xfrm>
          <a:prstGeom prst="rect">
            <a:avLst/>
          </a:prstGeom>
          <a:noFill/>
          <a:ln w="25400" cmpd="thickThin">
            <a:solidFill>
              <a:schemeClr val="tx2"/>
            </a:solidFill>
          </a:ln>
        </p:spPr>
      </p:pic>
      <p:pic>
        <p:nvPicPr>
          <p:cNvPr id="5122" name="Picture 2" descr="https://im3-tub-ru.yandex.net/i?id=7b7e700de6fb4054b884e21e0fd698b5-l&amp;n=13"/>
          <p:cNvPicPr>
            <a:picLocks noChangeAspect="1" noChangeArrowheads="1"/>
          </p:cNvPicPr>
          <p:nvPr/>
        </p:nvPicPr>
        <p:blipFill>
          <a:blip r:embed="rId5" cstate="print"/>
          <a:srcRect l="4140" t="4193" r="3552" b="1041"/>
          <a:stretch>
            <a:fillRect/>
          </a:stretch>
        </p:blipFill>
        <p:spPr bwMode="auto">
          <a:xfrm>
            <a:off x="3137096" y="3798277"/>
            <a:ext cx="4246849" cy="2813537"/>
          </a:xfrm>
          <a:prstGeom prst="rect">
            <a:avLst/>
          </a:prstGeom>
          <a:noFill/>
        </p:spPr>
      </p:pic>
      <p:pic>
        <p:nvPicPr>
          <p:cNvPr id="5124" name="Picture 4" descr="http://s3.docme.ru/store/data/000659577_1-47e50fb95f87ceb9b8c8b50e53ab4843-150x200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3046" y="3713871"/>
            <a:ext cx="2230608" cy="2974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1663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7181556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319314" y="333559"/>
            <a:ext cx="1146941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определению академика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Сигурда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Оттовича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Шмидта: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Памятниковедение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это наука о памятниках, их выявлении, изучении, сохранении и использовании». 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Словарю музейных терминов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Памятниковедение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область знаний о памятниках истории и культуры».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Users\Dr. Who\Desktop\Подвиг Ваш вечен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23255" t="7897" r="11994" b="4198"/>
          <a:stretch/>
        </p:blipFill>
        <p:spPr bwMode="auto">
          <a:xfrm>
            <a:off x="4476751" y="2757266"/>
            <a:ext cx="3907594" cy="410073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7" name="Рисунок 6" descr="http://agansk.ru/files/node996-0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t="-416" r="38437" b="-1"/>
          <a:stretch/>
        </p:blipFill>
        <p:spPr bwMode="auto">
          <a:xfrm>
            <a:off x="8827065" y="2659919"/>
            <a:ext cx="3364935" cy="419808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  <p:pic>
        <p:nvPicPr>
          <p:cNvPr id="8" name="Рисунок 7" descr="C:\Users\Dr. Who\Desktop\Памятник первопроходцам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 val="0"/>
              </a:ext>
            </a:extLst>
          </a:blip>
          <a:srcRect l="3481" t="1487" r="18800" b="3594"/>
          <a:stretch/>
        </p:blipFill>
        <p:spPr bwMode="auto">
          <a:xfrm>
            <a:off x="0" y="2837796"/>
            <a:ext cx="4262511" cy="40202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="" xmlns:wpc="http://schemas.microsoft.com/office/word/2010/wordprocessingCanvas" xmlns:mc="http://schemas.openxmlformats.org/markup-compatibility/2006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15="http://schemas.microsoft.com/office/word/2012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a14="http://schemas.microsoft.com/office/drawing/2010/main" xmlns:pic="http://schemas.openxmlformats.org/drawingml/2006/picture" xmlns:lc="http://schemas.openxmlformats.org/drawingml/2006/lockedCanvas"/>
            </a:ext>
          </a:extLst>
        </p:spPr>
      </p:pic>
    </p:spTree>
    <p:extLst>
      <p:ext uri="{BB962C8B-B14F-4D97-AF65-F5344CB8AC3E}">
        <p14:creationId xmlns:p14="http://schemas.microsoft.com/office/powerpoint/2010/main" xmlns="" val="135102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37392" y="295422"/>
            <a:ext cx="61616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В Ханты-Мансийском автономном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округе-Югре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на землях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Нижневартовского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района раскинулся поселок городского типа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Новоаганск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в состав городского поселения Новоаганск входит национальное село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расположенное в семи километрах.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img2.fedpress.ru/thumbs/605x362/2010/12/noname/novoagansk_199179.JPG"/>
          <p:cNvPicPr>
            <a:picLocks noChangeAspect="1" noChangeArrowheads="1"/>
          </p:cNvPicPr>
          <p:nvPr/>
        </p:nvPicPr>
        <p:blipFill>
          <a:blip r:embed="rId3" cstate="print"/>
          <a:srcRect l="4835" t="8783"/>
          <a:stretch>
            <a:fillRect/>
          </a:stretch>
        </p:blipFill>
        <p:spPr bwMode="auto">
          <a:xfrm>
            <a:off x="233374" y="2433711"/>
            <a:ext cx="6711765" cy="4186972"/>
          </a:xfrm>
          <a:prstGeom prst="rect">
            <a:avLst/>
          </a:prstGeom>
          <a:noFill/>
        </p:spPr>
      </p:pic>
      <p:pic>
        <p:nvPicPr>
          <p:cNvPr id="2054" name="Picture 6" descr="http://photos.wikimapia.org/p/00/03/44/75/07_big.jpg"/>
          <p:cNvPicPr>
            <a:picLocks noChangeAspect="1" noChangeArrowheads="1"/>
          </p:cNvPicPr>
          <p:nvPr/>
        </p:nvPicPr>
        <p:blipFill>
          <a:blip r:embed="rId4" cstate="print"/>
          <a:srcRect l="1464" r="7599" b="22498"/>
          <a:stretch>
            <a:fillRect/>
          </a:stretch>
        </p:blipFill>
        <p:spPr bwMode="auto">
          <a:xfrm>
            <a:off x="6525573" y="253217"/>
            <a:ext cx="5595298" cy="2813540"/>
          </a:xfrm>
          <a:prstGeom prst="rect">
            <a:avLst/>
          </a:prstGeom>
          <a:noFill/>
        </p:spPr>
      </p:pic>
      <p:pic>
        <p:nvPicPr>
          <p:cNvPr id="2056" name="Picture 8" descr="http://cdn.ruvr.ru/2014/03/21/1501660630/9RIAN_00387260.LR.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18251" y="3446585"/>
            <a:ext cx="4904211" cy="28573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3224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Подзаголовок 2"/>
          <p:cNvSpPr txBox="1">
            <a:spLocks/>
          </p:cNvSpPr>
          <p:nvPr/>
        </p:nvSpPr>
        <p:spPr>
          <a:xfrm>
            <a:off x="0" y="0"/>
            <a:ext cx="6118023" cy="64623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Arial Black" pitchFamily="34" charset="0"/>
                <a:cs typeface="Times New Roman" pitchFamily="18" charset="0"/>
              </a:rPr>
              <a:t>Социологический опрос</a:t>
            </a:r>
            <a:endParaRPr lang="ru-RU" sz="2000" dirty="0">
              <a:solidFill>
                <a:srgbClr val="002060"/>
              </a:solidFill>
              <a:latin typeface="Arial Black" pitchFamily="34" charset="0"/>
              <a:cs typeface="Times New Roman" pitchFamily="18" charset="0"/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 l="26720" t="42708" r="40776" b="18750"/>
          <a:stretch>
            <a:fillRect/>
          </a:stretch>
        </p:blipFill>
        <p:spPr bwMode="auto">
          <a:xfrm>
            <a:off x="6162676" y="2457450"/>
            <a:ext cx="5743574" cy="382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4" cstate="print"/>
          <a:srcRect l="29795" t="23698" r="32430" b="30990"/>
          <a:stretch>
            <a:fillRect/>
          </a:stretch>
        </p:blipFill>
        <p:spPr bwMode="auto">
          <a:xfrm>
            <a:off x="535368" y="866110"/>
            <a:ext cx="5494941" cy="3705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381000" y="762000"/>
            <a:ext cx="6000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800100" y="4610040"/>
            <a:ext cx="455295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524125" algn="l"/>
              </a:tabLst>
            </a:pPr>
            <a:r>
              <a:rPr kumimoji="0" lang="ru-RU" sz="280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Есть желание узнать происхождение памятных мест?</a:t>
            </a:r>
            <a:endParaRPr kumimoji="0" lang="ru-RU" sz="280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91350" y="534085"/>
            <a:ext cx="46101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Как вы считаете, нуждаются ли памятники в охране и защите?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5760" y="251268"/>
            <a:ext cx="655755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Памятные места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Новоаганска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Варьегана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Памятник геологам-первопроходцам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Церковь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Гермогена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Тобольского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Новомучеников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исповедников Церкви Русской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Мемориал погибшим геологам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Скульптура «Любовь и Согласие»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Памятник маршалу Советского Союза Георгию Жукову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Памятник воинам-интернационалистам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Этнографический парк-музей с.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под открытым небом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Памятный знак «Подвиг Ваш вечен» с.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Варьеган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Дом-музей Юрия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Вэллы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7" name="Picture 8" descr="https://mw2.google.com/mw-panoramio/photos/medium/90790584.jpg"/>
          <p:cNvPicPr>
            <a:picLocks noChangeAspect="1" noChangeArrowheads="1"/>
          </p:cNvPicPr>
          <p:nvPr/>
        </p:nvPicPr>
        <p:blipFill>
          <a:blip r:embed="rId3" cstate="print"/>
          <a:srcRect l="21933" t="9067" r="20467" b="13067"/>
          <a:stretch>
            <a:fillRect/>
          </a:stretch>
        </p:blipFill>
        <p:spPr bwMode="auto">
          <a:xfrm>
            <a:off x="6414892" y="4800600"/>
            <a:ext cx="2029217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6" descr="http://gp-novoagansk.ru/media/cache/5e/15/ce/38/45/3d/5e15ce38453d0076c2c82c8287513a6c.jpg"/>
          <p:cNvPicPr>
            <a:picLocks noChangeAspect="1" noChangeArrowheads="1"/>
          </p:cNvPicPr>
          <p:nvPr/>
        </p:nvPicPr>
        <p:blipFill>
          <a:blip r:embed="rId4" cstate="print"/>
          <a:srcRect l="12466" t="10225" r="34519" b="7441"/>
          <a:stretch>
            <a:fillRect/>
          </a:stretch>
        </p:blipFill>
        <p:spPr bwMode="auto">
          <a:xfrm>
            <a:off x="4400550" y="4740323"/>
            <a:ext cx="2035170" cy="2117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D:\Мои документы\проекты16-17\Школьная\1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10150"/>
            <a:ext cx="2458535" cy="1847850"/>
          </a:xfrm>
          <a:prstGeom prst="rect">
            <a:avLst/>
          </a:prstGeom>
          <a:noFill/>
        </p:spPr>
      </p:pic>
      <p:pic>
        <p:nvPicPr>
          <p:cNvPr id="1028" name="Picture 4" descr="D:\Мои документы\проекты16-17\Школьная\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40000" y="4629150"/>
            <a:ext cx="1808731" cy="2228850"/>
          </a:xfrm>
          <a:prstGeom prst="rect">
            <a:avLst/>
          </a:prstGeom>
          <a:noFill/>
        </p:spPr>
      </p:pic>
      <p:pic>
        <p:nvPicPr>
          <p:cNvPr id="2" name="Picture 5" descr="D:\Мои документы\проекты16-17\Школьная\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353675" y="0"/>
            <a:ext cx="1838325" cy="2593696"/>
          </a:xfrm>
          <a:prstGeom prst="rect">
            <a:avLst/>
          </a:prstGeom>
          <a:noFill/>
        </p:spPr>
      </p:pic>
      <p:pic>
        <p:nvPicPr>
          <p:cNvPr id="3" name="Picture 6" descr="D:\Мои документы\проекты16-17\Школьная\6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853363" y="0"/>
            <a:ext cx="2262187" cy="2864559"/>
          </a:xfrm>
          <a:prstGeom prst="rect">
            <a:avLst/>
          </a:prstGeom>
          <a:noFill/>
        </p:spPr>
      </p:pic>
      <p:pic>
        <p:nvPicPr>
          <p:cNvPr id="1031" name="Picture 7" descr="D:\Мои документы\проекты16-17\Школьная\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86688" y="2872435"/>
            <a:ext cx="4405312" cy="1945627"/>
          </a:xfrm>
          <a:prstGeom prst="rect">
            <a:avLst/>
          </a:prstGeom>
          <a:noFill/>
        </p:spPr>
      </p:pic>
      <p:pic>
        <p:nvPicPr>
          <p:cNvPr id="1032" name="Picture 8" descr="D:\Мои документы\проекты16-17\Школьная\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24863" y="5012065"/>
            <a:ext cx="2014537" cy="1598285"/>
          </a:xfrm>
          <a:prstGeom prst="rect">
            <a:avLst/>
          </a:prstGeom>
          <a:noFill/>
        </p:spPr>
      </p:pic>
      <p:pic>
        <p:nvPicPr>
          <p:cNvPr id="1033" name="Picture 9" descr="D:\Мои документы\проекты16-17\Школьная\1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040712" y="4910137"/>
            <a:ext cx="2151288" cy="19478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2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65760" y="251268"/>
            <a:ext cx="655755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Разработанный нами маршрут рассчитан на широкий круг людей: молодежь, людей среднего и пожилого возраста. И представляет собой наиболее удобный путь следования экскурсионной группы, способствующий раскрытию темы.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7" descr="C:\Users\Анна\Desktop\фото ВСЕ!!\фото весна 2013\DSCN8475.JPG"/>
          <p:cNvPicPr>
            <a:picLocks noChangeAspect="1" noChangeArrowheads="1"/>
          </p:cNvPicPr>
          <p:nvPr/>
        </p:nvPicPr>
        <p:blipFill>
          <a:blip r:embed="rId3" cstate="print"/>
          <a:srcRect l="29159" t="27289" r="19484" b="13430"/>
          <a:stretch>
            <a:fillRect/>
          </a:stretch>
        </p:blipFill>
        <p:spPr bwMode="auto">
          <a:xfrm>
            <a:off x="7338647" y="0"/>
            <a:ext cx="4853353" cy="42017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H:\ФОТО-2013\В Варьеганском музее-2013\DSCN8472.JPG"/>
          <p:cNvPicPr>
            <a:picLocks noChangeAspect="1" noChangeArrowheads="1"/>
          </p:cNvPicPr>
          <p:nvPr/>
        </p:nvPicPr>
        <p:blipFill>
          <a:blip r:embed="rId4" cstate="print"/>
          <a:srcRect l="21641" t="6769" r="14205" b="21026"/>
          <a:stretch>
            <a:fillRect/>
          </a:stretch>
        </p:blipFill>
        <p:spPr bwMode="auto">
          <a:xfrm>
            <a:off x="5133145" y="3294743"/>
            <a:ext cx="3935952" cy="3322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H:\ФОТО-2013\В Варьеганском музее-2013\DSCN8480.JPG"/>
          <p:cNvPicPr>
            <a:picLocks noChangeAspect="1" noChangeArrowheads="1"/>
          </p:cNvPicPr>
          <p:nvPr/>
        </p:nvPicPr>
        <p:blipFill>
          <a:blip r:embed="rId5" cstate="print"/>
          <a:srcRect l="7595" t="9261"/>
          <a:stretch>
            <a:fillRect/>
          </a:stretch>
        </p:blipFill>
        <p:spPr bwMode="auto">
          <a:xfrm>
            <a:off x="195608" y="2859314"/>
            <a:ext cx="4865803" cy="38012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740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490</TotalTime>
  <Words>579</Words>
  <Application>Microsoft Office PowerPoint</Application>
  <PresentationFormat>Произвольный</PresentationFormat>
  <Paragraphs>102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Грань</vt:lpstr>
      <vt:lpstr>Культурно-познавательный маршрут по памятным местам Новоаганска и Варьегана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Нет дороже нам места. Дом нам она и семья Родина юности, детства Малая наша земля. А. Красильников.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Dr. Who</dc:creator>
  <cp:lastModifiedBy>1</cp:lastModifiedBy>
  <cp:revision>57</cp:revision>
  <dcterms:created xsi:type="dcterms:W3CDTF">2017-03-10T13:30:15Z</dcterms:created>
  <dcterms:modified xsi:type="dcterms:W3CDTF">2017-03-19T11:45:31Z</dcterms:modified>
</cp:coreProperties>
</file>