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kir_tv\лого кир молод\Backgrounds_Blue_background_on_your_desktop_082106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F:\kir_tv\лого\лого канал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4287" y="1357298"/>
            <a:ext cx="7838241" cy="40290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kir_tv\лого кир молод\Backgrounds_Blue_background_on_your_desktop_082106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" y="-24"/>
            <a:ext cx="9144000" cy="6858024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214282" y="2130425"/>
            <a:ext cx="8715436" cy="1470025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Цель проекта: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создание инициативной группой творческой молодежи города Кириллова 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ноябре 2018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года видеостудии для развития личностного потенциала подростков с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девиантным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поведением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F:\kir_tv\лого\лого канал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43256" y="428604"/>
            <a:ext cx="3057504" cy="1571636"/>
          </a:xfrm>
          <a:prstGeom prst="rect">
            <a:avLst/>
          </a:prstGeom>
          <a:noFill/>
        </p:spPr>
      </p:pic>
      <p:pic>
        <p:nvPicPr>
          <p:cNvPr id="2050" name="Picture 2" descr="F:\фото первый молодежный\ITv2Le6B__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4146952"/>
            <a:ext cx="3429024" cy="2282444"/>
          </a:xfrm>
          <a:prstGeom prst="rect">
            <a:avLst/>
          </a:prstGeom>
          <a:noFill/>
        </p:spPr>
      </p:pic>
      <p:pic>
        <p:nvPicPr>
          <p:cNvPr id="2051" name="Picture 3" descr="F:\фото первый молодежный\PdLRLqK932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77886" y="4162488"/>
            <a:ext cx="3508890" cy="2266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kir_tv\лого кир молод\Backgrounds_Blue_background_on_your_desktop_082106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0"/>
            <a:ext cx="9144000" cy="6858024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285720" y="-428652"/>
            <a:ext cx="8643998" cy="6286544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Методы реализации проекта: </a:t>
            </a:r>
            <a:br>
              <a:rPr lang="ru-RU" sz="36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F:\kir_tv\лого\лого канал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5214950"/>
            <a:ext cx="3057504" cy="1571636"/>
          </a:xfrm>
          <a:prstGeom prst="rect">
            <a:avLst/>
          </a:prstGeom>
          <a:noFill/>
        </p:spPr>
      </p:pic>
      <p:sp>
        <p:nvSpPr>
          <p:cNvPr id="7" name="Овал 6"/>
          <p:cNvSpPr/>
          <p:nvPr/>
        </p:nvSpPr>
        <p:spPr>
          <a:xfrm>
            <a:off x="204006" y="2786058"/>
            <a:ext cx="2214578" cy="21431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Первый этап: </a:t>
            </a:r>
            <a:r>
              <a:rPr lang="ru-RU" sz="1600" dirty="0" smtClean="0"/>
              <a:t>«Организационный»</a:t>
            </a:r>
            <a:endParaRPr lang="ru-RU" sz="1600" dirty="0"/>
          </a:p>
        </p:txBody>
      </p:sp>
      <p:sp>
        <p:nvSpPr>
          <p:cNvPr id="8" name="Овал 7"/>
          <p:cNvSpPr/>
          <p:nvPr/>
        </p:nvSpPr>
        <p:spPr>
          <a:xfrm>
            <a:off x="3000364" y="2428868"/>
            <a:ext cx="3026590" cy="29289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Второй этап: </a:t>
            </a:r>
            <a:r>
              <a:rPr lang="ru-RU" sz="2000" dirty="0" smtClean="0"/>
              <a:t>«Практический»</a:t>
            </a:r>
            <a:endParaRPr lang="ru-RU" sz="2000" dirty="0"/>
          </a:p>
        </p:txBody>
      </p:sp>
      <p:sp>
        <p:nvSpPr>
          <p:cNvPr id="10" name="Овал 9"/>
          <p:cNvSpPr/>
          <p:nvPr/>
        </p:nvSpPr>
        <p:spPr>
          <a:xfrm>
            <a:off x="6715140" y="2643182"/>
            <a:ext cx="2214578" cy="21431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Третий этап: </a:t>
            </a:r>
            <a:r>
              <a:rPr lang="ru-RU" sz="1600" dirty="0" smtClean="0"/>
              <a:t>«Подведение итогов»</a:t>
            </a:r>
            <a:endParaRPr lang="ru-RU" sz="1600" dirty="0"/>
          </a:p>
        </p:txBody>
      </p:sp>
      <p:sp>
        <p:nvSpPr>
          <p:cNvPr id="11" name="Стрелка вниз 10"/>
          <p:cNvSpPr/>
          <p:nvPr/>
        </p:nvSpPr>
        <p:spPr>
          <a:xfrm rot="1728248">
            <a:off x="1841857" y="2000659"/>
            <a:ext cx="500066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19099593">
            <a:off x="6770230" y="1924180"/>
            <a:ext cx="500066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286248" y="1714488"/>
            <a:ext cx="500066" cy="5668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kir_tv\лого кир молод\Backgrounds_Blue_background_on_your_desktop_082106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" y="0"/>
            <a:ext cx="9144000" cy="6858024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857224" y="357166"/>
            <a:ext cx="8072494" cy="5572164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УЧАСТНИКИ ПРОЕКТА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>Школьники </a:t>
            </a:r>
            <a:br>
              <a:rPr lang="ru-RU" sz="2800" dirty="0" smtClean="0"/>
            </a:br>
            <a:r>
              <a:rPr lang="ru-RU" sz="2800" dirty="0" smtClean="0"/>
              <a:t>Студенты областного колледжа культуры и туризма</a:t>
            </a:r>
            <a:br>
              <a:rPr lang="ru-RU" sz="2800" dirty="0" smtClean="0"/>
            </a:br>
            <a:r>
              <a:rPr lang="ru-RU" sz="2800" dirty="0" smtClean="0"/>
              <a:t>Представители предприятий и учреждений города    и района</a:t>
            </a:r>
            <a:br>
              <a:rPr lang="ru-RU" sz="2800" dirty="0" smtClean="0"/>
            </a:br>
            <a:r>
              <a:rPr lang="ru-RU" sz="2800" dirty="0" smtClean="0"/>
              <a:t>Члены общественных организаций </a:t>
            </a:r>
            <a:br>
              <a:rPr lang="ru-RU" sz="2800" dirty="0" smtClean="0"/>
            </a:br>
            <a:r>
              <a:rPr lang="ru-RU" sz="2800" dirty="0" smtClean="0"/>
              <a:t>Жители города и района 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F:\kir_tv\лого\лого канал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4714884"/>
            <a:ext cx="3057504" cy="1571636"/>
          </a:xfrm>
          <a:prstGeom prst="rect">
            <a:avLst/>
          </a:prstGeom>
          <a:noFill/>
        </p:spPr>
      </p:pic>
      <p:cxnSp>
        <p:nvCxnSpPr>
          <p:cNvPr id="10" name="Прямая со стрелкой 9"/>
          <p:cNvCxnSpPr/>
          <p:nvPr/>
        </p:nvCxnSpPr>
        <p:spPr>
          <a:xfrm>
            <a:off x="285720" y="214311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85720" y="257174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85720" y="299878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85720" y="385762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85720" y="428466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kir_tv\лого кир молод\Backgrounds_Blue_background_on_your_desktop_082106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071538" y="1928802"/>
            <a:ext cx="8072462" cy="4929198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Официальная публичная страница в социальной сети «ВКОНТАКТЕ»: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vk.com/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kir_molod_tv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Видеохостинг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YouTube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»: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Первый молодежный канал</a:t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Официальный сайт районной газеты «Новая жизнь»: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kirsmi.ru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F:\kir_tv\лого\лого канал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5214950"/>
            <a:ext cx="3057504" cy="1571636"/>
          </a:xfrm>
          <a:prstGeom prst="rect">
            <a:avLst/>
          </a:prstGeom>
          <a:noFill/>
        </p:spPr>
      </p:pic>
      <p:sp>
        <p:nvSpPr>
          <p:cNvPr id="15" name="Заголовок 5"/>
          <p:cNvSpPr txBox="1">
            <a:spLocks/>
          </p:cNvSpPr>
          <p:nvPr/>
        </p:nvSpPr>
        <p:spPr>
          <a:xfrm>
            <a:off x="0" y="-357214"/>
            <a:ext cx="9144000" cy="72152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ИНФОРМАЦИОННЫЕ ПЛОЩАДКИ ПРОЕКТА</a:t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3074" name="Picture 2" descr="C:\Documents and Settings\Admin\Рабочий стол\13022011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000240"/>
            <a:ext cx="571504" cy="606597"/>
          </a:xfrm>
          <a:prstGeom prst="rect">
            <a:avLst/>
          </a:prstGeom>
          <a:noFill/>
        </p:spPr>
      </p:pic>
      <p:pic>
        <p:nvPicPr>
          <p:cNvPr id="3075" name="Picture 3" descr="C:\Documents and Settings\Admin\Рабочий стол\скачанные файлы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3286124"/>
            <a:ext cx="571505" cy="571504"/>
          </a:xfrm>
          <a:prstGeom prst="rect">
            <a:avLst/>
          </a:prstGeom>
          <a:noFill/>
        </p:spPr>
      </p:pic>
      <p:pic>
        <p:nvPicPr>
          <p:cNvPr id="3076" name="Picture 4" descr="C:\Documents and Settings\Admin\Рабочий стол\logo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8491" y="4643446"/>
            <a:ext cx="974485" cy="3476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kir_tv\лого кир молод\Backgrounds_Blue_background_on_your_desktop_082106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noFill/>
        </p:spPr>
      </p:pic>
      <p:pic>
        <p:nvPicPr>
          <p:cNvPr id="1027" name="Picture 3" descr="F:\kir_tv\лого\лого канал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5143512"/>
            <a:ext cx="3057504" cy="1571636"/>
          </a:xfrm>
          <a:prstGeom prst="rect">
            <a:avLst/>
          </a:prstGeom>
          <a:noFill/>
        </p:spPr>
      </p:pic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28739" y="1428737"/>
          <a:ext cx="8772417" cy="3857651"/>
        </p:xfrm>
        <a:graphic>
          <a:graphicData uri="http://schemas.openxmlformats.org/drawingml/2006/table">
            <a:tbl>
              <a:tblPr/>
              <a:tblGrid>
                <a:gridCol w="521079"/>
                <a:gridCol w="4097490"/>
                <a:gridCol w="1496715"/>
                <a:gridCol w="1478238"/>
                <a:gridCol w="1178895"/>
              </a:tblGrid>
              <a:tr h="13716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317" marR="85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>
                          <a:latin typeface="Times New Roman"/>
                          <a:ea typeface="Times New Roman"/>
                          <a:cs typeface="Times New Roman"/>
                        </a:rPr>
                        <a:t>Статья расходов</a:t>
                      </a:r>
                      <a:endParaRPr lang="ru-RU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317" marR="85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Times New Roman"/>
                          <a:cs typeface="Times New Roman"/>
                        </a:rPr>
                        <a:t>Запрашиваемые средства (руб.)</a:t>
                      </a:r>
                      <a:endParaRPr lang="ru-RU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317" marR="85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>
                          <a:latin typeface="Times New Roman"/>
                          <a:ea typeface="Times New Roman"/>
                          <a:cs typeface="Times New Roman"/>
                        </a:rPr>
                        <a:t>Имеющиеся средства (руб.)</a:t>
                      </a:r>
                      <a:endParaRPr lang="ru-RU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317" marR="85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>
                          <a:latin typeface="Times New Roman"/>
                          <a:ea typeface="Times New Roman"/>
                          <a:cs typeface="Times New Roman"/>
                        </a:rPr>
                        <a:t>Всего, </a:t>
                      </a:r>
                      <a:endParaRPr lang="ru-RU" sz="15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>
                          <a:latin typeface="Times New Roman"/>
                          <a:ea typeface="Times New Roman"/>
                          <a:cs typeface="Times New Roman"/>
                        </a:rPr>
                        <a:t>руб.</a:t>
                      </a:r>
                      <a:endParaRPr lang="ru-RU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317" marR="85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551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Calibri"/>
                        </a:rPr>
                        <a:t>1.</a:t>
                      </a:r>
                      <a:endParaRPr lang="ru-RU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317" marR="85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Calibri"/>
                        </a:rPr>
                        <a:t>Фотоаппарат (1шт)</a:t>
                      </a:r>
                      <a:endParaRPr lang="ru-RU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317" marR="85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Calibri"/>
                        </a:rPr>
                        <a:t>40000</a:t>
                      </a:r>
                      <a:endParaRPr lang="ru-RU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317" marR="85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Calibri"/>
                        </a:rPr>
                        <a:t>30500</a:t>
                      </a:r>
                      <a:endParaRPr lang="ru-RU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317" marR="85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Calibri"/>
                        </a:rPr>
                        <a:t>70500</a:t>
                      </a:r>
                      <a:endParaRPr lang="ru-RU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317" marR="85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1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Calibri"/>
                        </a:rPr>
                        <a:t>2.</a:t>
                      </a:r>
                      <a:endParaRPr lang="ru-RU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317" marR="85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Calibri"/>
                        </a:rPr>
                        <a:t>Микрофон (2шт)</a:t>
                      </a:r>
                      <a:endParaRPr lang="ru-RU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317" marR="85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Calibri"/>
                        </a:rPr>
                        <a:t>18000</a:t>
                      </a:r>
                      <a:endParaRPr lang="ru-RU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317" marR="85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Calibri"/>
                        </a:rPr>
                        <a:t>-</a:t>
                      </a:r>
                      <a:endParaRPr lang="ru-RU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317" marR="85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Calibri"/>
                        </a:rPr>
                        <a:t>18000</a:t>
                      </a:r>
                      <a:endParaRPr lang="ru-RU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317" marR="85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1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Calibri"/>
                        </a:rPr>
                        <a:t>3.</a:t>
                      </a:r>
                      <a:endParaRPr lang="ru-RU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317" marR="85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Calibri"/>
                        </a:rPr>
                        <a:t>Штатив (2шт)</a:t>
                      </a:r>
                      <a:endParaRPr lang="ru-RU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317" marR="85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Calibri"/>
                        </a:rPr>
                        <a:t>2000</a:t>
                      </a:r>
                      <a:endParaRPr lang="ru-RU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317" marR="85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Calibri"/>
                        </a:rPr>
                        <a:t>2000</a:t>
                      </a:r>
                      <a:endParaRPr lang="ru-RU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317" marR="85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Calibri"/>
                        </a:rPr>
                        <a:t>4000</a:t>
                      </a:r>
                      <a:endParaRPr lang="ru-RU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317" marR="85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1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Calibri"/>
                        </a:rPr>
                        <a:t>4.</a:t>
                      </a:r>
                      <a:endParaRPr lang="ru-RU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317" marR="85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Calibri"/>
                        </a:rPr>
                        <a:t>Световое оборудование</a:t>
                      </a:r>
                      <a:r>
                        <a:rPr lang="ru-RU" sz="1700" b="1">
                          <a:latin typeface="Times New Roman"/>
                          <a:ea typeface="Calibri"/>
                          <a:cs typeface="Calibri"/>
                        </a:rPr>
                        <a:t>*</a:t>
                      </a:r>
                      <a:r>
                        <a:rPr lang="ru-RU" sz="1700">
                          <a:latin typeface="Times New Roman"/>
                          <a:ea typeface="Calibri"/>
                          <a:cs typeface="Calibri"/>
                        </a:rPr>
                        <a:t> </a:t>
                      </a:r>
                      <a:endParaRPr lang="ru-RU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317" marR="85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Calibri"/>
                        </a:rPr>
                        <a:t>25000</a:t>
                      </a:r>
                      <a:endParaRPr lang="ru-RU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317" marR="85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Calibri"/>
                        </a:rPr>
                        <a:t>-</a:t>
                      </a:r>
                      <a:endParaRPr lang="ru-RU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317" marR="85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Calibri"/>
                        </a:rPr>
                        <a:t>25000</a:t>
                      </a:r>
                      <a:endParaRPr lang="ru-RU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317" marR="85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1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Calibri"/>
                        </a:rPr>
                        <a:t>5.</a:t>
                      </a:r>
                      <a:endParaRPr lang="ru-RU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317" marR="85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Calibri"/>
                        </a:rPr>
                        <a:t>Аренда помещения (12 месяцев)**</a:t>
                      </a:r>
                      <a:endParaRPr lang="ru-RU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317" marR="85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Calibri"/>
                        </a:rPr>
                        <a:t>-</a:t>
                      </a:r>
                      <a:endParaRPr lang="ru-RU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317" marR="85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Calibri"/>
                        </a:rPr>
                        <a:t>60000</a:t>
                      </a:r>
                      <a:endParaRPr lang="ru-RU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317" marR="85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Calibri"/>
                        </a:rPr>
                        <a:t>60000</a:t>
                      </a:r>
                      <a:endParaRPr lang="ru-RU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317" marR="85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1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Calibri"/>
                        </a:rPr>
                        <a:t>6.</a:t>
                      </a:r>
                      <a:endParaRPr lang="ru-RU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317" marR="85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Calibri"/>
                        </a:rPr>
                        <a:t>Имиджевая продукция</a:t>
                      </a:r>
                      <a:r>
                        <a:rPr lang="ru-RU" sz="1700" b="1">
                          <a:latin typeface="Times New Roman"/>
                          <a:ea typeface="Calibri"/>
                          <a:cs typeface="Calibri"/>
                        </a:rPr>
                        <a:t>***</a:t>
                      </a:r>
                      <a:endParaRPr lang="ru-RU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317" marR="85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Calibri"/>
                        </a:rPr>
                        <a:t>7000</a:t>
                      </a:r>
                      <a:endParaRPr lang="ru-RU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317" marR="85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Calibri"/>
                        </a:rPr>
                        <a:t>-</a:t>
                      </a:r>
                      <a:endParaRPr lang="ru-RU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317" marR="85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Calibri"/>
                        </a:rPr>
                        <a:t>7000</a:t>
                      </a:r>
                      <a:endParaRPr lang="ru-RU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317" marR="85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149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Calibri"/>
                        </a:rPr>
                        <a:t>ИТОГО:</a:t>
                      </a:r>
                      <a:endParaRPr lang="ru-RU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317" marR="85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>
                          <a:latin typeface="Times New Roman"/>
                          <a:ea typeface="Calibri"/>
                          <a:cs typeface="Calibri"/>
                        </a:rPr>
                        <a:t>92000</a:t>
                      </a:r>
                      <a:endParaRPr lang="ru-RU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317" marR="85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Calibri"/>
                        </a:rPr>
                        <a:t>92500</a:t>
                      </a:r>
                      <a:endParaRPr lang="ru-RU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317" marR="85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Calibri"/>
                        </a:rPr>
                        <a:t>184500</a:t>
                      </a:r>
                      <a:endParaRPr lang="ru-RU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317" marR="85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6" name="Заголовок 5"/>
          <p:cNvSpPr>
            <a:spLocks noGrp="1"/>
          </p:cNvSpPr>
          <p:nvPr>
            <p:ph type="ctrTitle"/>
          </p:nvPr>
        </p:nvSpPr>
        <p:spPr>
          <a:xfrm>
            <a:off x="0" y="285728"/>
            <a:ext cx="9144000" cy="657227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Детализированная смета расходов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kirsmi.ru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133</Words>
  <Application>Microsoft Office PowerPoint</Application>
  <PresentationFormat>Экран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Цель проекта: создание инициативной группой творческой молодежи города Кириллова в ноябре 2018 года видеостудии для развития личностного потенциала подростков с девиантным поведением</vt:lpstr>
      <vt:lpstr>Методы реализации проекта:        </vt:lpstr>
      <vt:lpstr>     УЧАСТНИКИ ПРОЕКТА  Школьники  Студенты областного колледжа культуры и туризма Представители предприятий и учреждений города    и района Члены общественных организаций  Жители города и района    </vt:lpstr>
      <vt:lpstr>   Официальная публичная страница в социальной сети «ВКОНТАКТЕ»: vk.com/kir_molod_tv   Видеохостинг «YouTube»: Первый молодежный канал    Официальный сайт районной газеты «Новая жизнь»: kirsmi.ru       </vt:lpstr>
      <vt:lpstr>Детализированная смета расходов     kirsmi.ru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12</cp:revision>
  <dcterms:modified xsi:type="dcterms:W3CDTF">2018-06-27T05:52:38Z</dcterms:modified>
</cp:coreProperties>
</file>