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78" r:id="rId6"/>
    <p:sldId id="279" r:id="rId7"/>
    <p:sldId id="280" r:id="rId8"/>
    <p:sldId id="281" r:id="rId9"/>
    <p:sldId id="282" r:id="rId10"/>
    <p:sldId id="271" r:id="rId11"/>
    <p:sldId id="275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9DC60-93D7-4120-96A0-21D5578E77F5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DFEB4-F252-48FE-B937-F026F04D26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DFEB4-F252-48FE-B937-F026F04D26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6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5.jpeg"/><Relationship Id="rId9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6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9695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Поисково-Спасательный Отряд «ЮК-СПАС»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712968" cy="36724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Руководитель </a:t>
            </a:r>
          </a:p>
          <a:p>
            <a:pPr algn="ctr"/>
            <a:r>
              <a:rPr lang="ru-RU" sz="3600" dirty="0" smtClean="0"/>
              <a:t>Громов Александр Владимирович</a:t>
            </a:r>
          </a:p>
          <a:p>
            <a:pPr algn="ctr"/>
            <a:endParaRPr lang="ru-RU" sz="3600" dirty="0" smtClean="0"/>
          </a:p>
          <a:p>
            <a:r>
              <a:rPr lang="ru-RU" sz="3000" dirty="0" smtClean="0">
                <a:latin typeface="+mj-lt"/>
              </a:rPr>
              <a:t>Телефоны: 8-921-123-88-80</a:t>
            </a:r>
          </a:p>
          <a:p>
            <a:r>
              <a:rPr lang="ru-RU" sz="3000" dirty="0" smtClean="0">
                <a:latin typeface="+mj-lt"/>
              </a:rPr>
              <a:t>8-921-06-06-656</a:t>
            </a:r>
            <a:endParaRPr lang="ru-RU" sz="3000" dirty="0">
              <a:latin typeface="+mj-lt"/>
            </a:endParaRPr>
          </a:p>
        </p:txBody>
      </p:sp>
      <p:pic>
        <p:nvPicPr>
          <p:cNvPr id="7" name="Рисунок 6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5229200"/>
            <a:ext cx="1441515" cy="1445400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5229200"/>
            <a:ext cx="1296144" cy="1500443"/>
          </a:xfrm>
          <a:prstGeom prst="rect">
            <a:avLst/>
          </a:prstGeom>
        </p:spPr>
      </p:pic>
      <p:pic>
        <p:nvPicPr>
          <p:cNvPr id="1026" name="Picture 2" descr="F:\Проекты на доброволец\Фото для презентации по  ПСП\r2k0tSZNWC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5229200"/>
            <a:ext cx="1438991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 за 6 лет</a:t>
            </a:r>
            <a:endParaRPr lang="ru-RU" sz="3200" b="1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5" name="Рисунок 4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400</a:t>
            </a:r>
            <a:r>
              <a:rPr lang="ru-RU" sz="2800" dirty="0" smtClean="0"/>
              <a:t> ПСР, силами волонтёров найдено </a:t>
            </a:r>
            <a:r>
              <a:rPr lang="ru-RU" sz="2800" b="1" dirty="0" smtClean="0">
                <a:solidFill>
                  <a:srgbClr val="C00000"/>
                </a:solidFill>
              </a:rPr>
              <a:t>142</a:t>
            </a:r>
            <a:r>
              <a:rPr lang="ru-RU" sz="2800" dirty="0" smtClean="0"/>
              <a:t> пропавших на территории Вологодской обл.</a:t>
            </a:r>
          </a:p>
        </p:txBody>
      </p:sp>
      <p:pic>
        <p:nvPicPr>
          <p:cNvPr id="3075" name="Picture 3" descr="F:\Проекты на доброволец\Фото для презентации\ELVXoCe3z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060848"/>
            <a:ext cx="2267744" cy="302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Проекты на доброволец\Фото для презентации\BR7AdP1fky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2861040" cy="2145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Проекты на доброволец\Фото для презентации\7OZKuBi410Q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8104" y="4812808"/>
            <a:ext cx="3635896" cy="204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F:\Проекты на доброволец\Фото для презентации\GDf8JSRPtwg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2060848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F:\Проекты на доброволец\Фото для презентации\JRFQC7wmDM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132856"/>
            <a:ext cx="308090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 descr="F:\Проекты на доброволец\Фото для презентации\6-tt73OzsQA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71800" y="4725144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7524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Результаты проекта за 6 лет</a:t>
            </a:r>
            <a:endParaRPr lang="ru-RU" sz="3200" b="1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5" name="Рисунок 4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2" y="1124744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</a:rPr>
              <a:t>Налажено взаимодействие с органами власти, МЧС, АСС, МВД, СМИ, общественными организациями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050" name="Picture 2" descr="F:\Проекты на доброволец\Фото для презентации\XSqBV7lGW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550" y="2474921"/>
            <a:ext cx="3051298" cy="203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Проекты на доброволец\Фото для презентации\bs1w5H6cfU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3640" y="2348880"/>
            <a:ext cx="32403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F:\Проекты на доброволец\Фото для презентации\jgpKj1LdB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4581128"/>
            <a:ext cx="3076855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Проекты на доброволец\Фото для презентации\Npt-8Of-zp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23615" y="2708920"/>
            <a:ext cx="271653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  <a:solidFill>
            <a:srgbClr val="FFC000"/>
          </a:solidFill>
        </p:spPr>
        <p:txBody>
          <a:bodyPr/>
          <a:lstStyle/>
          <a:p>
            <a:pPr lvl="0" algn="ctr"/>
            <a:r>
              <a:rPr lang="ru-RU" sz="2400" b="1" dirty="0" smtClean="0">
                <a:solidFill>
                  <a:schemeClr val="bg2"/>
                </a:solidFill>
              </a:rPr>
              <a:t>Экономическое обоснование применения общественных (добровольных) организаций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1224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Возьмём проблему потерявшихся людей в лесу, которая не теряет своей актуальности. Особенно остро она стоит, в сезон ягод и грибов.</a:t>
            </a:r>
          </a:p>
          <a:p>
            <a:pPr>
              <a:buNone/>
            </a:pPr>
            <a:r>
              <a:rPr lang="ru-RU" b="1" dirty="0" smtClean="0">
                <a:solidFill>
                  <a:srgbClr val="FFC000"/>
                </a:solidFill>
              </a:rPr>
              <a:t>  Государственные силы на поисках                    Силы волонтёров на поисках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492896"/>
            <a:ext cx="1872208" cy="140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3933056"/>
            <a:ext cx="187220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f047f37b8aad9e0673aa61571c8127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2954" y="2492896"/>
            <a:ext cx="2053031" cy="1368152"/>
          </a:xfrm>
          <a:prstGeom prst="rect">
            <a:avLst/>
          </a:prstGeom>
        </p:spPr>
      </p:pic>
      <p:pic>
        <p:nvPicPr>
          <p:cNvPr id="10" name="Рисунок 9" descr="1498906938_671005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1" y="5183814"/>
            <a:ext cx="1884717" cy="1413538"/>
          </a:xfrm>
          <a:prstGeom prst="rect">
            <a:avLst/>
          </a:prstGeom>
        </p:spPr>
      </p:pic>
      <p:pic>
        <p:nvPicPr>
          <p:cNvPr id="11" name="Рисунок 10" descr="786605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3968" y="5301208"/>
            <a:ext cx="2016224" cy="1343624"/>
          </a:xfrm>
          <a:prstGeom prst="rect">
            <a:avLst/>
          </a:prstGeom>
        </p:spPr>
      </p:pic>
      <p:pic>
        <p:nvPicPr>
          <p:cNvPr id="12" name="Рисунок 11" descr="bwk-RvqE9o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3398" y="3898609"/>
            <a:ext cx="1996794" cy="13305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51720" y="2492896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Стоимость 1 ч. 70 т. р. на 10 часов полёта 700 т. р.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23729" y="39330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Примерно 150 л топлива на 2 внедорожника в день 6,5 т. р.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23728" y="5301208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200 чел л/с на каждого 2 т.р. за  10 ч работы </a:t>
            </a:r>
          </a:p>
          <a:p>
            <a:r>
              <a:rPr lang="ru-RU" b="1" dirty="0" smtClean="0"/>
              <a:t>400 т. р.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2276872"/>
            <a:ext cx="2592288" cy="6209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Длительное время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Безвозмездно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Большое количество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Опыт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Оснащение и оборудование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Мгновенное реагирование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ru-RU" sz="1700" b="1" dirty="0" smtClean="0"/>
              <a:t>Интернет пространство</a:t>
            </a:r>
          </a:p>
          <a:p>
            <a:pPr marL="342900" indent="-342900">
              <a:lnSpc>
                <a:spcPct val="150000"/>
              </a:lnSpc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332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179388"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«Поиск пропавших людей»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Описание проекта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dirty="0" smtClean="0"/>
              <a:t>В 2011 г. в городе Сокол Вологодская обл. добровольцами был создан ПСОБР ЮК-СПАС. За годы работы отрядом проведено более 400 ПСР, спасены десятки заблудившихся и попавших в ЧС детей и взрослых. Найдены и переданы родным десятки погибших. Поиски проводятся волонтерами в свое свободное время, на свои средства, на личных автомобилях. Их труд никак не оплачивается и единственным вознаграждением является благодарность спасенных ими людей. НЕОБХОДИМО вдохнуть в деятельность отряда вторую жизнь, обновить снаряжение, усилить мотивацию, создать условия для проведения поисков на качественно новом уровне. Повысить мобильность, оснащённость, отряда, увеличить охват и приток волонтеров, повысить эффективность поисков, значительно увеличить количество спасенных жизней.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1124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поддержке правительства </a:t>
            </a:r>
          </a:p>
          <a:p>
            <a:pPr algn="ctr">
              <a:buNone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Вологодской области и молодёжного центра «Содружество»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Юк-Спас_шеврон_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908" y="0"/>
            <a:ext cx="978092" cy="980728"/>
          </a:xfrm>
          <a:prstGeom prst="rect">
            <a:avLst/>
          </a:prstGeom>
        </p:spPr>
      </p:pic>
      <p:pic>
        <p:nvPicPr>
          <p:cNvPr id="5" name="Рисунок 4" descr="1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1041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12" name="Рисунок 11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95536" y="1124744"/>
            <a:ext cx="8748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Повышение безопасности населения Вологодской обл. путем дальнейшего развития ПСОБР "ЮК-СПАС", совершенствования его материально-технической базы, повышения эффективности массовых ПСР с привлечением добровольцев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05800" cy="5040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Цель: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256490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Объединить население, в том числе органы власти, силовые структуры, волонтёров в решении общих задач связанных с проблемами пропавших;</a:t>
            </a:r>
          </a:p>
          <a:p>
            <a:pPr marL="342900" indent="-342900"/>
            <a:endParaRPr lang="ru-RU" dirty="0" smtClean="0"/>
          </a:p>
          <a:p>
            <a:r>
              <a:rPr lang="ru-RU" dirty="0" smtClean="0"/>
              <a:t>2.   Привлечение волонтеров, обладающих необходимыми навыками и  </a:t>
            </a:r>
          </a:p>
          <a:p>
            <a:r>
              <a:rPr lang="ru-RU" dirty="0" smtClean="0"/>
              <a:t>      возможностями для проведения поисково-спасательных мероприятий;</a:t>
            </a:r>
          </a:p>
          <a:p>
            <a:endParaRPr lang="ru-RU" dirty="0" smtClean="0"/>
          </a:p>
          <a:p>
            <a:pPr marL="342900" indent="-342900">
              <a:buAutoNum type="arabicPeriod" startAt="3"/>
            </a:pPr>
            <a:r>
              <a:rPr lang="ru-RU" dirty="0" smtClean="0"/>
              <a:t>Обучение добровольцев основам связи, навигации, пилотированию </a:t>
            </a:r>
            <a:r>
              <a:rPr lang="ru-RU" dirty="0" err="1" smtClean="0"/>
              <a:t>дронами</a:t>
            </a:r>
            <a:r>
              <a:rPr lang="ru-RU" dirty="0" smtClean="0"/>
              <a:t>, </a:t>
            </a:r>
          </a:p>
          <a:p>
            <a:pPr marL="342900" indent="-342900"/>
            <a:r>
              <a:rPr lang="ru-RU" dirty="0" smtClean="0"/>
              <a:t>      первой медицинской помощи. Проведение тренировок и учений;</a:t>
            </a:r>
          </a:p>
          <a:p>
            <a:endParaRPr lang="ru-RU" dirty="0" smtClean="0"/>
          </a:p>
          <a:p>
            <a:r>
              <a:rPr lang="ru-RU" dirty="0" smtClean="0"/>
              <a:t>4.   Информационная компания в СМИ по информированию населения и  </a:t>
            </a:r>
          </a:p>
          <a:p>
            <a:r>
              <a:rPr lang="ru-RU" dirty="0" smtClean="0"/>
              <a:t>      привлечению добровольцев в ряды волонтеров отряда;</a:t>
            </a:r>
          </a:p>
          <a:p>
            <a:endParaRPr lang="ru-RU" dirty="0" smtClean="0"/>
          </a:p>
          <a:p>
            <a:r>
              <a:rPr lang="ru-RU" dirty="0" smtClean="0"/>
              <a:t>5.   Ведение оперативных поисков пропавших в городской и природной среде на  </a:t>
            </a:r>
          </a:p>
          <a:p>
            <a:r>
              <a:rPr lang="ru-RU" dirty="0" smtClean="0"/>
              <a:t>      территории Вологодской обл. и ближайших регионов.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9512" y="2132856"/>
            <a:ext cx="4631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endParaRPr lang="ru-RU" sz="24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43204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Целевая аудитория</a:t>
            </a:r>
            <a:endParaRPr lang="ru-RU" sz="3200" b="1" spc="50" dirty="0">
              <a:ln w="11430"/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x_68147e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1923" y="0"/>
            <a:ext cx="1042077" cy="980728"/>
          </a:xfrm>
          <a:prstGeom prst="rect">
            <a:avLst/>
          </a:prstGeom>
        </p:spPr>
      </p:pic>
      <p:pic>
        <p:nvPicPr>
          <p:cNvPr id="12" name="Рисунок 11" descr="Юк-Спас_шеврон_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2279" y="0"/>
            <a:ext cx="1121721" cy="1124744"/>
          </a:xfrm>
          <a:prstGeom prst="rect">
            <a:avLst/>
          </a:prstGeom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374441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Дети и подростки                         Лица, пострадавшие от катастроф и ЧС</a:t>
            </a:r>
          </a:p>
          <a:p>
            <a:pPr>
              <a:buNone/>
            </a:pPr>
            <a:r>
              <a:rPr lang="ru-RU" sz="2000" dirty="0" smtClean="0"/>
              <a:t>Молодежь и студенты         Люди с ограниченными возможностями здоровья</a:t>
            </a:r>
          </a:p>
          <a:p>
            <a:pPr>
              <a:buNone/>
            </a:pPr>
            <a:r>
              <a:rPr lang="ru-RU" sz="2000" dirty="0" smtClean="0"/>
              <a:t>Пенсионеры                         Лица, попавшие в трудную жизненную ситуацию</a:t>
            </a:r>
          </a:p>
          <a:p>
            <a:pPr>
              <a:buNone/>
            </a:pPr>
            <a:r>
              <a:rPr lang="ru-RU" sz="2000" dirty="0" smtClean="0"/>
              <a:t>Заблудившиеся в лесу                        Добровольцы и волонтёры</a:t>
            </a:r>
          </a:p>
          <a:p>
            <a:pPr>
              <a:buNone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4098" name="Picture 2" descr="F:\Проекты на доброволец\Фото для презентации\p7qxG8uNor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4208" y="2708920"/>
            <a:ext cx="3057804" cy="414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F:\Проекты на доброволец\Фото для презентации\ASCyrXYFv5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830241"/>
            <a:ext cx="3096344" cy="202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F:\Проекты на доброволец\Фото для презентации\Xx-pQjcNoT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08920"/>
            <a:ext cx="3192355" cy="212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F:\Проекты на доброволец\Фото для презентации\yqefOcqksj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35742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F:\Проекты на доброволец\Фото для презентации\1nkU5mHIeR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2708920"/>
            <a:ext cx="2976331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-468560" y="1988840"/>
            <a:ext cx="9612560" cy="4869160"/>
          </a:xfrm>
        </p:spPr>
        <p:txBody>
          <a:bodyPr>
            <a:normAutofit/>
          </a:bodyPr>
          <a:lstStyle/>
          <a:p>
            <a:pPr marL="811213" indent="-457200">
              <a:buNone/>
              <a:defRPr/>
            </a:pPr>
            <a:r>
              <a:rPr lang="ru-RU" sz="2000" dirty="0" smtClean="0"/>
              <a:t>       </a:t>
            </a:r>
            <a:endParaRPr lang="ru-RU" sz="1600" dirty="0" smtClean="0"/>
          </a:p>
          <a:p>
            <a:pPr marL="811213" indent="-457200">
              <a:buNone/>
              <a:defRPr/>
            </a:pPr>
            <a:endParaRPr lang="ru-RU" sz="20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0648"/>
            <a:ext cx="9144000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bg2"/>
                </a:solidFill>
                <a:cs typeface="Arial" charset="0"/>
              </a:rPr>
              <a:t>Начало работы по поиску пропавших на месте </a:t>
            </a:r>
            <a:endParaRPr lang="ru-RU" sz="2800" b="1" dirty="0">
              <a:solidFill>
                <a:schemeClr val="bg2"/>
              </a:solidFill>
              <a:cs typeface="Arial" charset="0"/>
            </a:endParaRPr>
          </a:p>
        </p:txBody>
      </p:sp>
      <p:pic>
        <p:nvPicPr>
          <p:cNvPr id="9" name="Picture 5" descr="C:\Users\Lisarion\Downloads\загруженное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4176464" cy="4194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0" y="141277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C000"/>
                </a:solidFill>
              </a:rPr>
              <a:t>Принимаем заявку. Создаем ориентировку, обязательно есть фотография ребенка, указываются приметы и в чем был одет. </a:t>
            </a:r>
          </a:p>
          <a:p>
            <a:pPr algn="ctr"/>
            <a:r>
              <a:rPr lang="ru-RU" altLang="ru-RU" b="1" dirty="0" smtClean="0">
                <a:solidFill>
                  <a:srgbClr val="FFC000"/>
                </a:solidFill>
              </a:rPr>
              <a:t>Указываются телефоны полиции и волонтеров.</a:t>
            </a:r>
            <a:endParaRPr lang="ru-RU" altLang="ru-RU" b="1" dirty="0">
              <a:solidFill>
                <a:srgbClr val="FFC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7984" y="11967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C000"/>
                </a:solidFill>
              </a:rPr>
              <a:t>Распространяем в сети интернет. В </a:t>
            </a:r>
            <a:r>
              <a:rPr lang="ru-RU" altLang="ru-RU" b="1" dirty="0" err="1" smtClean="0">
                <a:solidFill>
                  <a:srgbClr val="FFC000"/>
                </a:solidFill>
              </a:rPr>
              <a:t>соц-сетях</a:t>
            </a:r>
            <a:r>
              <a:rPr lang="ru-RU" altLang="ru-RU" b="1" dirty="0" smtClean="0">
                <a:solidFill>
                  <a:srgbClr val="FFC000"/>
                </a:solidFill>
              </a:rPr>
              <a:t>, интернет сайтах и порталах, оповещаем местные СМИ</a:t>
            </a:r>
            <a:endParaRPr lang="ru-RU" altLang="ru-RU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Александр\Desktop\InkedПропали ДЕТИ_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4294967295"/>
          </p:nvPr>
        </p:nvSpPr>
        <p:spPr>
          <a:xfrm>
            <a:off x="-324544" y="2060848"/>
            <a:ext cx="9468544" cy="5184576"/>
          </a:xfrm>
        </p:spPr>
        <p:txBody>
          <a:bodyPr>
            <a:normAutofit fontScale="92500" lnSpcReduction="20000"/>
          </a:bodyPr>
          <a:lstStyle/>
          <a:p>
            <a:pPr marL="811213" lvl="1" indent="-457200">
              <a:buNone/>
              <a:defRPr/>
            </a:pPr>
            <a:r>
              <a:rPr lang="ru-RU" sz="2900" b="1" dirty="0" smtClean="0">
                <a:solidFill>
                  <a:srgbClr val="FFC000"/>
                </a:solidFill>
              </a:rPr>
              <a:t>Поиск в лесном массиве</a:t>
            </a:r>
          </a:p>
          <a:p>
            <a:pPr marL="811213" lvl="1" indent="-457200">
              <a:buNone/>
              <a:defRPr/>
            </a:pPr>
            <a:endParaRPr lang="ru-RU" sz="2000" b="1" dirty="0" smtClean="0">
              <a:effectLst/>
            </a:endParaRPr>
          </a:p>
          <a:p>
            <a:pPr marL="627063" indent="-27305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2000" b="1" dirty="0" smtClean="0">
                <a:effectLst/>
              </a:rPr>
              <a:t>Сплошное прочёсывание цепью</a:t>
            </a:r>
          </a:p>
          <a:p>
            <a:pPr marL="811213" indent="-45720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endParaRPr lang="ru-RU" sz="2000" b="1" dirty="0" smtClean="0">
              <a:effectLst/>
            </a:endParaRPr>
          </a:p>
          <a:p>
            <a:pPr marL="627063" indent="-27305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2000" b="1" dirty="0" smtClean="0"/>
              <a:t>Поиск по следам</a:t>
            </a:r>
          </a:p>
          <a:p>
            <a:pPr marL="811213" indent="-45720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endParaRPr lang="ru-RU" sz="2000" b="1" dirty="0" smtClean="0"/>
          </a:p>
          <a:p>
            <a:pPr marL="627063" indent="-27305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2000" b="1" dirty="0" smtClean="0"/>
              <a:t>Поиск малыми группами</a:t>
            </a:r>
          </a:p>
          <a:p>
            <a:pPr marL="811213" indent="-45720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endParaRPr lang="ru-RU" sz="2000" b="1" dirty="0" smtClean="0"/>
          </a:p>
          <a:p>
            <a:pPr marL="627063" indent="-273050">
              <a:lnSpc>
                <a:spcPct val="160000"/>
              </a:lnSpc>
              <a:buFont typeface="Wingdings" panose="05000000000000000000" pitchFamily="2" charset="2"/>
              <a:buAutoNum type="arabicPeriod"/>
              <a:defRPr/>
            </a:pPr>
            <a:r>
              <a:rPr lang="ru-RU" sz="2000" b="1" dirty="0" smtClean="0"/>
              <a:t>Транспортировка и </a:t>
            </a:r>
          </a:p>
          <a:p>
            <a:pPr marL="627063" indent="-273050">
              <a:lnSpc>
                <a:spcPct val="160000"/>
              </a:lnSpc>
              <a:buNone/>
              <a:defRPr/>
            </a:pPr>
            <a:r>
              <a:rPr lang="ru-RU" sz="2000" b="1" dirty="0" smtClean="0"/>
              <a:t>     помощь пострадавшему</a:t>
            </a:r>
          </a:p>
          <a:p>
            <a:pPr marL="811213" indent="-457200">
              <a:buFont typeface="Wingdings" panose="05000000000000000000" pitchFamily="2" charset="2"/>
              <a:buAutoNum type="arabicPeriod"/>
              <a:defRPr/>
            </a:pPr>
            <a:endParaRPr lang="ru-RU" sz="2000" dirty="0" smtClean="0"/>
          </a:p>
          <a:p>
            <a:pPr marL="811213" indent="-457200">
              <a:buNone/>
              <a:defRPr/>
            </a:pPr>
            <a:r>
              <a:rPr lang="ru-RU" sz="2000" dirty="0" smtClean="0"/>
              <a:t> </a:t>
            </a:r>
          </a:p>
          <a:p>
            <a:pPr marL="811213" indent="-457200">
              <a:buFont typeface="Wingdings" panose="05000000000000000000" pitchFamily="2" charset="2"/>
              <a:buAutoNum type="arabicPeriod"/>
              <a:defRPr/>
            </a:pPr>
            <a:endParaRPr lang="ru-RU" sz="2000" dirty="0" smtClean="0">
              <a:effectLst/>
            </a:endParaRPr>
          </a:p>
          <a:p>
            <a:pPr marL="811213" indent="-457200">
              <a:buFont typeface="Wingdings" panose="05000000000000000000" pitchFamily="2" charset="2"/>
              <a:buAutoNum type="arabicPeriod"/>
              <a:defRPr/>
            </a:pPr>
            <a:endParaRPr lang="ru-RU" sz="2000" dirty="0" smtClean="0"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88641"/>
            <a:ext cx="9144000" cy="89255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marL="88900" lvl="0"/>
            <a:r>
              <a:rPr lang="ru-RU" sz="2600" b="1" dirty="0" smtClean="0">
                <a:solidFill>
                  <a:schemeClr val="bg2"/>
                </a:solidFill>
              </a:rPr>
              <a:t>Анализ существующего опыта ведения и повышение эффективности ПСР путём развития организации</a:t>
            </a:r>
            <a:endParaRPr lang="ru-RU" sz="2600" b="1" dirty="0">
              <a:solidFill>
                <a:schemeClr val="bg2"/>
              </a:solidFill>
            </a:endParaRPr>
          </a:p>
        </p:txBody>
      </p:sp>
      <p:pic>
        <p:nvPicPr>
          <p:cNvPr id="7" name="Рисунок 6" descr="sledi_na_snegu_2_12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1656184" cy="1324947"/>
          </a:xfrm>
          <a:prstGeom prst="rect">
            <a:avLst/>
          </a:prstGeom>
        </p:spPr>
      </p:pic>
      <p:pic>
        <p:nvPicPr>
          <p:cNvPr id="6" name="Рисунок 5" descr="1497519576_big134929untitled2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573016"/>
            <a:ext cx="2269671" cy="1512168"/>
          </a:xfrm>
          <a:prstGeom prst="rect">
            <a:avLst/>
          </a:prstGeom>
        </p:spPr>
      </p:pic>
      <p:pic>
        <p:nvPicPr>
          <p:cNvPr id="9" name="Рисунок 8" descr="bk_info_orig_70697_14705469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5274814"/>
            <a:ext cx="2376264" cy="1583186"/>
          </a:xfrm>
          <a:prstGeom prst="rect">
            <a:avLst/>
          </a:prstGeom>
        </p:spPr>
      </p:pic>
      <p:pic>
        <p:nvPicPr>
          <p:cNvPr id="8" name="Рисунок 7" descr="e43e254da010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5229200"/>
            <a:ext cx="2639616" cy="1484784"/>
          </a:xfrm>
          <a:prstGeom prst="rect">
            <a:avLst/>
          </a:prstGeom>
        </p:spPr>
      </p:pic>
      <p:pic>
        <p:nvPicPr>
          <p:cNvPr id="11" name="Рисунок 10" descr="fa1759453ba3a078ea59265dadd7e5c3_w1280_h960_2e97d3a_7ca2f_59885f5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1961456"/>
            <a:ext cx="2952328" cy="2214246"/>
          </a:xfrm>
          <a:prstGeom prst="rect">
            <a:avLst/>
          </a:prstGeom>
        </p:spPr>
      </p:pic>
      <p:pic>
        <p:nvPicPr>
          <p:cNvPr id="10" name="Рисунок 9" descr="b62f6ed9b7589899376bf0de6a932e9602575fe2_1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789040"/>
            <a:ext cx="2662029" cy="1772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3"/>
            <a:ext cx="9144000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</a:rPr>
              <a:t>Поиск городской среде</a:t>
            </a:r>
            <a:endParaRPr lang="ru-RU" sz="2800" b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5" name="Picture 3" descr="E:\Последние загрузки\4x5dUNortD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024336" cy="217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E:\Последние загрузки\z_b9eb38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3051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C000"/>
                </a:solidFill>
              </a:rPr>
              <a:t>Распространяем по району поиска ориентировки</a:t>
            </a:r>
            <a:endParaRPr lang="ru-RU" altLang="ru-RU" b="1" dirty="0">
              <a:solidFill>
                <a:srgbClr val="FFC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60932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/>
              <a:t>Опрашиваем местных жителей</a:t>
            </a:r>
          </a:p>
          <a:p>
            <a:pPr algn="ctr"/>
            <a:r>
              <a:rPr lang="ru-RU" altLang="ru-RU" b="1" dirty="0" smtClean="0"/>
              <a:t>и возможных свидетелей</a:t>
            </a:r>
            <a:endParaRPr lang="ru-RU" b="1" dirty="0"/>
          </a:p>
        </p:txBody>
      </p:sp>
      <p:pic>
        <p:nvPicPr>
          <p:cNvPr id="9" name="Picture 6" descr="E:\Последние загрузки\z_305534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21088"/>
            <a:ext cx="23987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E:\Последние загрузки\fRmMXtIYdF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21088"/>
            <a:ext cx="23987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7544" y="3068960"/>
            <a:ext cx="2574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/>
              <a:t>Разворачиваем штаб</a:t>
            </a:r>
            <a:endParaRPr lang="ru-RU" b="1" dirty="0"/>
          </a:p>
        </p:txBody>
      </p:sp>
      <p:pic>
        <p:nvPicPr>
          <p:cNvPr id="13" name="Picture 7" descr="E:\Последние загрузки\x_1f0ea66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566" y="476672"/>
            <a:ext cx="291043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E:\Последние загрузки\x_b9b93aa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620688"/>
            <a:ext cx="2189038" cy="357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084168" y="2564905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C000"/>
                </a:solidFill>
              </a:rPr>
              <a:t>Заброшенные строения, подвалы, чердаки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3"/>
            <a:ext cx="9144000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C000"/>
                </a:solidFill>
                <a:cs typeface="Arial" charset="0"/>
              </a:rPr>
              <a:t>Поиск на акваториях</a:t>
            </a:r>
            <a:endParaRPr lang="ru-RU" sz="2800" b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16" name="Рисунок 15" descr="PInPIhdUG_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836712"/>
            <a:ext cx="2625756" cy="350100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3528" y="3429000"/>
            <a:ext cx="2574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Загораживается по возможности устье реки</a:t>
            </a:r>
            <a:endParaRPr lang="ru-RU" b="1" dirty="0"/>
          </a:p>
        </p:txBody>
      </p:sp>
      <p:pic>
        <p:nvPicPr>
          <p:cNvPr id="19" name="Рисунок 18" descr="-X98i2blTL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862318" cy="3816424"/>
          </a:xfrm>
          <a:prstGeom prst="rect">
            <a:avLst/>
          </a:prstGeom>
        </p:spPr>
      </p:pic>
      <p:pic>
        <p:nvPicPr>
          <p:cNvPr id="17" name="Рисунок 16" descr="fNxV8zhOZj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620688"/>
            <a:ext cx="3078342" cy="41044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55776" y="4005064"/>
            <a:ext cx="4067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Баграми проверяется </a:t>
            </a:r>
          </a:p>
          <a:p>
            <a:pPr algn="ctr"/>
            <a:r>
              <a:rPr lang="ru-RU" altLang="ru-RU" b="1" dirty="0" smtClean="0"/>
              <a:t>каждая майна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328498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Делаются пропилы в шахматном порядке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7251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b="1" dirty="0" smtClean="0"/>
              <a:t>-Дикий морозный холод</a:t>
            </a:r>
          </a:p>
          <a:p>
            <a:r>
              <a:rPr lang="ru-RU" b="1" dirty="0" smtClean="0"/>
              <a:t>-Быстрое течение</a:t>
            </a:r>
          </a:p>
          <a:p>
            <a:r>
              <a:rPr lang="ru-RU" b="1" dirty="0" smtClean="0"/>
              <a:t>-Большая глубина</a:t>
            </a:r>
          </a:p>
          <a:p>
            <a:r>
              <a:rPr lang="ru-RU" b="1" dirty="0" smtClean="0"/>
              <a:t>-Толщина льда</a:t>
            </a:r>
          </a:p>
          <a:p>
            <a:r>
              <a:rPr lang="ru-RU" b="1" dirty="0" smtClean="0"/>
              <a:t>-Короткий световой день</a:t>
            </a:r>
          </a:p>
          <a:p>
            <a:r>
              <a:rPr lang="ru-RU" b="1" dirty="0" smtClean="0"/>
              <a:t>-Повышенная опасность провалится</a:t>
            </a:r>
          </a:p>
          <a:p>
            <a:r>
              <a:rPr lang="ru-RU" b="1" dirty="0" smtClean="0"/>
              <a:t>-Низкая эффективность поиска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21" name="Рисунок 20" descr="xjtpSMlRk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149080"/>
            <a:ext cx="1872208" cy="24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2" descr="E:\Последние загрузки\XjjSq_8Gsf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19" y="2996952"/>
            <a:ext cx="2470865" cy="188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 descr="E:\Последние загрузки\oF3OUTuFUA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2" y="4941168"/>
            <a:ext cx="2556350" cy="1703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26035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>
            <a:spAutoFit/>
          </a:bodyPr>
          <a:lstStyle/>
          <a:p>
            <a:pPr marL="88900">
              <a:defRPr/>
            </a:pPr>
            <a:r>
              <a:rPr lang="ru-RU" sz="2400" dirty="0" smtClean="0"/>
              <a:t>Взаимодействие общественных (добровольных) организаций на территории Российской Федерации</a:t>
            </a:r>
            <a:endParaRPr lang="ru-RU" sz="2400" b="1" dirty="0">
              <a:solidFill>
                <a:schemeClr val="tx1">
                  <a:lumMod val="95000"/>
                </a:schemeClr>
              </a:solidFill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24744"/>
            <a:ext cx="8568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Создан алгоритм взаимодействия и помощи между существующих ПСО. Созданы коммуникационные каналы и чаты в социальных сетях (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, </a:t>
            </a:r>
            <a:r>
              <a:rPr lang="ru-RU" b="1" dirty="0" err="1" smtClean="0"/>
              <a:t>инстаграмм</a:t>
            </a:r>
            <a:r>
              <a:rPr lang="ru-RU" b="1" dirty="0" smtClean="0"/>
              <a:t>, телеграмм). Большую роль во взаимодействии общественных ПСО играют  ежегодные,  Всероссийские и межрегиональные  сборы и слёты.</a:t>
            </a:r>
            <a:endParaRPr lang="ru-RU" b="1" dirty="0"/>
          </a:p>
        </p:txBody>
      </p:sp>
      <p:pic>
        <p:nvPicPr>
          <p:cNvPr id="8" name="Рисунок 7" descr="qZPlwplCDY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4941168"/>
            <a:ext cx="2556516" cy="1704677"/>
          </a:xfrm>
          <a:prstGeom prst="rect">
            <a:avLst/>
          </a:prstGeom>
        </p:spPr>
      </p:pic>
      <p:pic>
        <p:nvPicPr>
          <p:cNvPr id="9" name="Рисунок 8" descr="cZdmW3TgUr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293096"/>
            <a:ext cx="3600400" cy="2400736"/>
          </a:xfrm>
          <a:prstGeom prst="rect">
            <a:avLst/>
          </a:prstGeom>
        </p:spPr>
      </p:pic>
      <p:pic>
        <p:nvPicPr>
          <p:cNvPr id="11" name="Рисунок 10" descr="KxxA_iL5xC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924944"/>
            <a:ext cx="2520279" cy="1890209"/>
          </a:xfrm>
          <a:prstGeom prst="rect">
            <a:avLst/>
          </a:prstGeom>
        </p:spPr>
      </p:pic>
      <p:pic>
        <p:nvPicPr>
          <p:cNvPr id="12" name="Рисунок 11" descr="policiya-mozhet-poluchit-dostup-k-dannym-telefonov-propavshih-detey-bez-suda_1_1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75856" y="2780928"/>
            <a:ext cx="2592288" cy="1441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525</Words>
  <Application>Microsoft Office PowerPoint</Application>
  <PresentationFormat>Экран (4:3)</PresentationFormat>
  <Paragraphs>101</Paragraphs>
  <Slides>12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Поисково-Спасательный Отряд «ЮК-СПАС»</vt:lpstr>
      <vt:lpstr> «Поиск пропавших людей» Описание проекта В 2011 г. в городе Сокол Вологодская обл. добровольцами был создан ПСОБР ЮК-СПАС. За годы работы отрядом проведено более 400 ПСР, спасены десятки заблудившихся и попавших в ЧС детей и взрослых. Найдены и переданы родным десятки погибших. Поиски проводятся волонтерами в свое свободное время, на свои средства, на личных автомобилях. Их труд никак не оплачивается и единственным вознаграждением является благодарность спасенных ими людей. НЕОБХОДИМО вдохнуть в деятельность отряда вторую жизнь, обновить снаряжение, усилить мотивацию, создать условия для проведения поисков на качественно новом уровне. Повысить мобильность, оснащённость, отряда, увеличить охват и приток волонтеров, повысить эффективность поисков, значительно увеличить количество спасенных жизней.</vt:lpstr>
      <vt:lpstr>Цель:</vt:lpstr>
      <vt:lpstr>Целевая аудитория</vt:lpstr>
      <vt:lpstr>Слайд 5</vt:lpstr>
      <vt:lpstr>Слайд 6</vt:lpstr>
      <vt:lpstr>Слайд 7</vt:lpstr>
      <vt:lpstr>Слайд 8</vt:lpstr>
      <vt:lpstr>Слайд 9</vt:lpstr>
      <vt:lpstr>Результаты проекта за 6 лет</vt:lpstr>
      <vt:lpstr>Результаты проекта за 6 лет</vt:lpstr>
      <vt:lpstr>Экономическое обоснование применения общественных (добровольных) организаций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Вологодская региональная общественная организация «ЮК-Помощь Детям»</dc:title>
  <dc:creator>Александр</dc:creator>
  <cp:lastModifiedBy>Александр</cp:lastModifiedBy>
  <cp:revision>54</cp:revision>
  <dcterms:created xsi:type="dcterms:W3CDTF">2015-07-07T10:52:03Z</dcterms:created>
  <dcterms:modified xsi:type="dcterms:W3CDTF">2018-10-01T17:58:54Z</dcterms:modified>
</cp:coreProperties>
</file>