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embeddedFontLst>
    <p:embeddedFont>
      <p:font typeface="Shadows Into Light" charset="0"/>
      <p:regular r:id="rId7"/>
    </p:embeddedFont>
    <p:embeddedFont>
      <p:font typeface="Varela Round" charset="0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0828CC-1C9C-4A8A-A2F4-D424B8131E44}">
  <a:tblStyle styleId="{590828CC-1C9C-4A8A-A2F4-D424B8131E44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24315602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742727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02896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2746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34552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yellow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gree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magenta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blu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650450" y="1830109"/>
            <a:ext cx="58431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800"/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650450" y="3505725"/>
            <a:ext cx="58431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979CB8"/>
              </a:buClr>
              <a:buNone/>
              <a:defRPr>
                <a:solidFill>
                  <a:srgbClr val="979CB8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1404600" y="2882400"/>
            <a:ext cx="6334799" cy="1093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/>
          <p:nvPr/>
        </p:nvSpPr>
        <p:spPr>
          <a:xfrm>
            <a:off x="3593400" y="1651425"/>
            <a:ext cx="1957200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9600">
                <a:solidFill>
                  <a:srgbClr val="979CB8"/>
                </a:solidFill>
                <a:latin typeface="Varela Round"/>
                <a:ea typeface="Varela Round"/>
                <a:cs typeface="Varela Round"/>
                <a:sym typeface="Varela Round"/>
              </a:rPr>
              <a:t>“</a:t>
            </a:r>
          </a:p>
        </p:txBody>
      </p:sp>
      <p:sp>
        <p:nvSpPr>
          <p:cNvPr id="22" name="Shape 22"/>
          <p:cNvSpPr/>
          <p:nvPr/>
        </p:nvSpPr>
        <p:spPr>
          <a:xfrm>
            <a:off x="3950607" y="1571221"/>
            <a:ext cx="1308410" cy="1159078"/>
          </a:xfrm>
          <a:custGeom>
            <a:avLst/>
            <a:gdLst/>
            <a:ahLst/>
            <a:cxnLst/>
            <a:rect l="0" t="0" r="0" b="0"/>
            <a:pathLst>
              <a:path w="59251" h="52447" extrusionOk="0">
                <a:moveTo>
                  <a:pt x="31417" y="954"/>
                </a:moveTo>
                <a:cubicBezTo>
                  <a:pt x="25372" y="536"/>
                  <a:pt x="17283" y="-1744"/>
                  <a:pt x="13340" y="2856"/>
                </a:cubicBezTo>
                <a:cubicBezTo>
                  <a:pt x="3770" y="14019"/>
                  <a:pt x="374" y="37628"/>
                  <a:pt x="11755" y="46938"/>
                </a:cubicBezTo>
                <a:cubicBezTo>
                  <a:pt x="19207" y="53034"/>
                  <a:pt x="30838" y="53180"/>
                  <a:pt x="40297" y="51378"/>
                </a:cubicBezTo>
                <a:cubicBezTo>
                  <a:pt x="46480" y="50199"/>
                  <a:pt x="49933" y="42778"/>
                  <a:pt x="52665" y="37107"/>
                </a:cubicBezTo>
                <a:cubicBezTo>
                  <a:pt x="55247" y="31744"/>
                  <a:pt x="60978" y="25793"/>
                  <a:pt x="58690" y="20299"/>
                </a:cubicBezTo>
                <a:cubicBezTo>
                  <a:pt x="57278" y="16911"/>
                  <a:pt x="53473" y="15077"/>
                  <a:pt x="50445" y="13005"/>
                </a:cubicBezTo>
                <a:cubicBezTo>
                  <a:pt x="41917" y="7170"/>
                  <a:pt x="31006" y="-916"/>
                  <a:pt x="21269" y="2539"/>
                </a:cubicBezTo>
                <a:cubicBezTo>
                  <a:pt x="13737" y="5211"/>
                  <a:pt x="5208" y="9706"/>
                  <a:pt x="2241" y="17127"/>
                </a:cubicBezTo>
                <a:cubicBezTo>
                  <a:pt x="-1024" y="25295"/>
                  <a:pt x="-738" y="36131"/>
                  <a:pt x="4144" y="43449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23" name="Shape 23"/>
          <p:cNvSpPr/>
          <p:nvPr/>
        </p:nvSpPr>
        <p:spPr>
          <a:xfrm>
            <a:off x="3874667" y="1485125"/>
            <a:ext cx="1394664" cy="1302551"/>
          </a:xfrm>
          <a:custGeom>
            <a:avLst/>
            <a:gdLst/>
            <a:ahLst/>
            <a:cxnLst/>
            <a:rect l="0" t="0" r="0" b="0"/>
            <a:pathLst>
              <a:path w="63157" h="58939" extrusionOk="0">
                <a:moveTo>
                  <a:pt x="20826" y="0"/>
                </a:moveTo>
                <a:cubicBezTo>
                  <a:pt x="13565" y="0"/>
                  <a:pt x="6296" y="7516"/>
                  <a:pt x="4652" y="14588"/>
                </a:cubicBezTo>
                <a:cubicBezTo>
                  <a:pt x="2363" y="24428"/>
                  <a:pt x="5707" y="35896"/>
                  <a:pt x="11629" y="44082"/>
                </a:cubicBezTo>
                <a:cubicBezTo>
                  <a:pt x="17781" y="52586"/>
                  <a:pt x="29172" y="60332"/>
                  <a:pt x="39537" y="58670"/>
                </a:cubicBezTo>
                <a:cubicBezTo>
                  <a:pt x="49203" y="57119"/>
                  <a:pt x="49748" y="56659"/>
                  <a:pt x="57296" y="50424"/>
                </a:cubicBezTo>
                <a:cubicBezTo>
                  <a:pt x="62555" y="46079"/>
                  <a:pt x="64679" y="36599"/>
                  <a:pt x="61736" y="30445"/>
                </a:cubicBezTo>
                <a:cubicBezTo>
                  <a:pt x="58298" y="23257"/>
                  <a:pt x="56272" y="24643"/>
                  <a:pt x="50954" y="18711"/>
                </a:cubicBezTo>
                <a:cubicBezTo>
                  <a:pt x="47260" y="14590"/>
                  <a:pt x="44103" y="9184"/>
                  <a:pt x="38903" y="7294"/>
                </a:cubicBezTo>
                <a:cubicBezTo>
                  <a:pt x="33438" y="5307"/>
                  <a:pt x="26890" y="5217"/>
                  <a:pt x="21460" y="7294"/>
                </a:cubicBezTo>
                <a:cubicBezTo>
                  <a:pt x="9148" y="12000"/>
                  <a:pt x="-3826" y="29029"/>
                  <a:pt x="1164" y="41228"/>
                </a:cubicBezTo>
                <a:cubicBezTo>
                  <a:pt x="8128" y="58253"/>
                  <a:pt x="49341" y="57602"/>
                  <a:pt x="56345" y="40593"/>
                </a:cubicBezTo>
                <a:cubicBezTo>
                  <a:pt x="58881" y="34431"/>
                  <a:pt x="60566" y="26228"/>
                  <a:pt x="56979" y="20614"/>
                </a:cubicBezTo>
                <a:cubicBezTo>
                  <a:pt x="53070" y="14496"/>
                  <a:pt x="47109" y="9628"/>
                  <a:pt x="40806" y="6026"/>
                </a:cubicBezTo>
                <a:cubicBezTo>
                  <a:pt x="32309" y="1169"/>
                  <a:pt x="17818" y="3588"/>
                  <a:pt x="11946" y="11417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24550" y="689775"/>
            <a:ext cx="7547699" cy="910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070325" y="1918650"/>
            <a:ext cx="7056299" cy="408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505670"/>
              </a:buClr>
              <a:buSzPct val="100000"/>
              <a:buFont typeface="Varela Round"/>
              <a:buChar char="▧"/>
              <a:defRPr sz="24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480"/>
              </a:spcBef>
              <a:buClr>
                <a:srgbClr val="505670"/>
              </a:buClr>
              <a:buSzPct val="100000"/>
              <a:buFont typeface="Varela Round"/>
              <a:defRPr sz="20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480"/>
              </a:spcBef>
              <a:buClr>
                <a:srgbClr val="505670"/>
              </a:buClr>
              <a:buSzPct val="100000"/>
              <a:buFont typeface="Varela Round"/>
              <a:defRPr sz="20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9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ctrTitle"/>
          </p:nvPr>
        </p:nvSpPr>
        <p:spPr>
          <a:xfrm>
            <a:off x="1630650" y="1052423"/>
            <a:ext cx="5882699" cy="437359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sz="2400" i="1" dirty="0" smtClean="0"/>
              <a:t>Новгородская региональная общественная организация «Творческий центр «Территория успеха»</a:t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Почувствуй   перемены! </a:t>
            </a:r>
            <a:endParaRPr lang="en" sz="2400" i="1" dirty="0"/>
          </a:p>
        </p:txBody>
      </p:sp>
      <p:sp>
        <p:nvSpPr>
          <p:cNvPr id="106" name="Shape 106"/>
          <p:cNvSpPr/>
          <p:nvPr/>
        </p:nvSpPr>
        <p:spPr>
          <a:xfrm rot="-4140551">
            <a:off x="2226167" y="2833202"/>
            <a:ext cx="402308" cy="1167266"/>
          </a:xfrm>
          <a:custGeom>
            <a:avLst/>
            <a:gdLst/>
            <a:ahLst/>
            <a:cxnLst/>
            <a:rect l="0" t="0" r="0" b="0"/>
            <a:pathLst>
              <a:path w="30959" h="89819" extrusionOk="0">
                <a:moveTo>
                  <a:pt x="0" y="0"/>
                </a:moveTo>
                <a:cubicBezTo>
                  <a:pt x="5134" y="6917"/>
                  <a:pt x="29561" y="26535"/>
                  <a:pt x="30804" y="41505"/>
                </a:cubicBezTo>
                <a:cubicBezTo>
                  <a:pt x="32047" y="56474"/>
                  <a:pt x="11349" y="81766"/>
                  <a:pt x="7458" y="89819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dash"/>
            <a:round/>
            <a:headEnd type="none" w="lg" len="lg"/>
            <a:tailEnd type="stealth" w="lg" len="lg"/>
          </a:ln>
        </p:spPr>
      </p:sp>
      <p:sp>
        <p:nvSpPr>
          <p:cNvPr id="107" name="Shape 107"/>
          <p:cNvSpPr/>
          <p:nvPr/>
        </p:nvSpPr>
        <p:spPr>
          <a:xfrm>
            <a:off x="3255899" y="3591617"/>
            <a:ext cx="3153375" cy="34500"/>
          </a:xfrm>
          <a:custGeom>
            <a:avLst/>
            <a:gdLst/>
            <a:ahLst/>
            <a:cxnLst/>
            <a:rect l="0" t="0" r="0" b="0"/>
            <a:pathLst>
              <a:path w="126135" h="1380" extrusionOk="0">
                <a:moveTo>
                  <a:pt x="0" y="973"/>
                </a:moveTo>
                <a:cubicBezTo>
                  <a:pt x="29074" y="973"/>
                  <a:pt x="58157" y="273"/>
                  <a:pt x="87224" y="973"/>
                </a:cubicBezTo>
                <a:cubicBezTo>
                  <a:pt x="100194" y="1285"/>
                  <a:pt x="113311" y="1974"/>
                  <a:pt x="126135" y="0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108" name="Shape 108"/>
          <p:cNvSpPr/>
          <p:nvPr/>
        </p:nvSpPr>
        <p:spPr>
          <a:xfrm>
            <a:off x="2372042" y="5097233"/>
            <a:ext cx="3177700" cy="41425"/>
          </a:xfrm>
          <a:custGeom>
            <a:avLst/>
            <a:gdLst/>
            <a:ahLst/>
            <a:cxnLst/>
            <a:rect l="0" t="0" r="0" b="0"/>
            <a:pathLst>
              <a:path w="127108" h="1657" extrusionOk="0">
                <a:moveTo>
                  <a:pt x="0" y="1657"/>
                </a:moveTo>
                <a:cubicBezTo>
                  <a:pt x="42249" y="-1531"/>
                  <a:pt x="84738" y="1008"/>
                  <a:pt x="127108" y="1008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sp>
      <p:cxnSp>
        <p:nvCxnSpPr>
          <p:cNvPr id="109" name="Shape 109"/>
          <p:cNvCxnSpPr/>
          <p:nvPr/>
        </p:nvCxnSpPr>
        <p:spPr>
          <a:xfrm rot="10800000" flipH="1">
            <a:off x="7412583" y="3935091"/>
            <a:ext cx="291900" cy="542999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dash"/>
            <a:round/>
            <a:headEnd type="stealth" w="lg" len="lg"/>
            <a:tailEnd type="none" w="lg" len="lg"/>
          </a:ln>
        </p:spPr>
      </p:cxnSp>
      <p:sp>
        <p:nvSpPr>
          <p:cNvPr id="110" name="Shape 110"/>
          <p:cNvSpPr/>
          <p:nvPr/>
        </p:nvSpPr>
        <p:spPr>
          <a:xfrm>
            <a:off x="6755220" y="4872214"/>
            <a:ext cx="1345200" cy="1025100"/>
          </a:xfrm>
          <a:custGeom>
            <a:avLst/>
            <a:gdLst/>
            <a:ahLst/>
            <a:cxnLst/>
            <a:rect l="0" t="0" r="0" b="0"/>
            <a:pathLst>
              <a:path w="53808" h="41004" extrusionOk="0">
                <a:moveTo>
                  <a:pt x="33350" y="2267"/>
                </a:moveTo>
                <a:cubicBezTo>
                  <a:pt x="29864" y="1270"/>
                  <a:pt x="26130" y="-694"/>
                  <a:pt x="22650" y="321"/>
                </a:cubicBezTo>
                <a:cubicBezTo>
                  <a:pt x="10876" y="3755"/>
                  <a:pt x="-4822" y="20012"/>
                  <a:pt x="1573" y="30477"/>
                </a:cubicBezTo>
                <a:cubicBezTo>
                  <a:pt x="7821" y="40700"/>
                  <a:pt x="25332" y="42677"/>
                  <a:pt x="36593" y="38583"/>
                </a:cubicBezTo>
                <a:cubicBezTo>
                  <a:pt x="46488" y="34984"/>
                  <a:pt x="56459" y="21658"/>
                  <a:pt x="53130" y="11670"/>
                </a:cubicBezTo>
                <a:cubicBezTo>
                  <a:pt x="49951" y="2136"/>
                  <a:pt x="34186" y="-1055"/>
                  <a:pt x="24595" y="1943"/>
                </a:cubicBezTo>
                <a:cubicBezTo>
                  <a:pt x="14086" y="5228"/>
                  <a:pt x="2158" y="13741"/>
                  <a:pt x="600" y="24641"/>
                </a:cubicBezTo>
                <a:cubicBezTo>
                  <a:pt x="-77" y="29379"/>
                  <a:pt x="2605" y="35236"/>
                  <a:pt x="6761" y="37611"/>
                </a:cubicBezTo>
                <a:cubicBezTo>
                  <a:pt x="15326" y="42504"/>
                  <a:pt x="29292" y="42316"/>
                  <a:pt x="36268" y="35341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sp>
      <p:pic>
        <p:nvPicPr>
          <p:cNvPr id="8" name="Рисунок 7"/>
          <p:cNvPicPr/>
          <p:nvPr/>
        </p:nvPicPr>
        <p:blipFill>
          <a:blip r:embed="rId3" cstate="print"/>
          <a:srcRect t="6811" r="6075"/>
          <a:stretch>
            <a:fillRect/>
          </a:stretch>
        </p:blipFill>
        <p:spPr bwMode="auto">
          <a:xfrm>
            <a:off x="7013275" y="4925683"/>
            <a:ext cx="931653" cy="871267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ctrTitle" idx="4294967295"/>
          </p:nvPr>
        </p:nvSpPr>
        <p:spPr>
          <a:xfrm>
            <a:off x="776377" y="681488"/>
            <a:ext cx="7660257" cy="229462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tx1"/>
                </a:solidFill>
              </a:rPr>
              <a:t>Проблемы в образовании сейчас наблюдаются повсеместно. Нехватка преподавателей, отсутствие заинтересованных молодых и перспективных кадров – все это отражается на качестве обучения.  Этот вопрос остро стоит в нашем городе </a:t>
            </a:r>
            <a:r>
              <a:rPr lang="ru-RU" sz="1600" b="1" dirty="0" smtClean="0">
                <a:solidFill>
                  <a:schemeClr val="tx1"/>
                </a:solidFill>
              </a:rPr>
              <a:t>Чудово.</a:t>
            </a:r>
            <a:r>
              <a:rPr lang="ru-RU" sz="1600" dirty="0" smtClean="0">
                <a:solidFill>
                  <a:schemeClr val="tx1"/>
                </a:solidFill>
              </a:rPr>
              <a:t> Дети имеют право и должны получать знания, необходимые и для поступления в высшие учебные заведения.  В эпоху цифровой экономики важно выстраивать такую систему подготовки кадров, которая выравнивает условия для жителей крупных городов и малых территорий.</a:t>
            </a:r>
            <a:br>
              <a:rPr lang="ru-RU" sz="1600" dirty="0" smtClean="0">
                <a:solidFill>
                  <a:schemeClr val="tx1"/>
                </a:solidFill>
              </a:rPr>
            </a:br>
            <a:endParaRPr lang="en" sz="1600" dirty="0">
              <a:solidFill>
                <a:schemeClr val="tx1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subTitle" idx="4294967295"/>
          </p:nvPr>
        </p:nvSpPr>
        <p:spPr>
          <a:xfrm>
            <a:off x="4037161" y="2682815"/>
            <a:ext cx="4080295" cy="18115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Проект «Почувствуй перемены!» </a:t>
            </a:r>
            <a:r>
              <a:rPr lang="ru-RU" sz="1600" dirty="0" smtClean="0">
                <a:solidFill>
                  <a:schemeClr val="tx1"/>
                </a:solidFill>
              </a:rPr>
              <a:t>предлагает  репетиторство  по общеобразовательным предметам начального, среднего и общего образования.</a:t>
            </a:r>
          </a:p>
          <a:p>
            <a:pPr lvl="0">
              <a:spcBef>
                <a:spcPts val="0"/>
              </a:spcBef>
              <a:buNone/>
            </a:pPr>
            <a:endParaRPr lang="en" sz="2000" dirty="0">
              <a:solidFill>
                <a:schemeClr val="tx1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4294967295"/>
          </p:nvPr>
        </p:nvSpPr>
        <p:spPr>
          <a:xfrm>
            <a:off x="2165230" y="3890513"/>
            <a:ext cx="6012612" cy="244990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Для реализации проекта мы привлекаем </a:t>
            </a:r>
            <a:r>
              <a:rPr lang="ru-RU" sz="1600" b="1" dirty="0" smtClean="0">
                <a:solidFill>
                  <a:schemeClr val="tx1"/>
                </a:solidFill>
              </a:rPr>
              <a:t>педагогов, в том числе, вышедших на пенсию (старше 55 лет). </a:t>
            </a:r>
            <a:r>
              <a:rPr lang="ru-RU" sz="1600" dirty="0" smtClean="0">
                <a:solidFill>
                  <a:schemeClr val="tx1"/>
                </a:solidFill>
              </a:rPr>
              <a:t>У них есть колоссальный опыт преподавания и желание обучать новое поколение. </a:t>
            </a:r>
          </a:p>
          <a:p>
            <a:pPr lvl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Срок реализации проекта: </a:t>
            </a:r>
            <a:r>
              <a:rPr lang="ru-RU" sz="1600" dirty="0" smtClean="0">
                <a:solidFill>
                  <a:schemeClr val="tx1"/>
                </a:solidFill>
              </a:rPr>
              <a:t>в течение учебного года (сентябрь – май)</a:t>
            </a:r>
          </a:p>
          <a:p>
            <a:pPr lvl="0" algn="r"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Проект реализуется:  на </a:t>
            </a:r>
            <a:r>
              <a:rPr lang="ru-RU" sz="1600" b="1" dirty="0" smtClean="0">
                <a:solidFill>
                  <a:schemeClr val="tx1"/>
                </a:solidFill>
              </a:rPr>
              <a:t>средства </a:t>
            </a:r>
            <a:r>
              <a:rPr lang="ru-RU" sz="1600" dirty="0" smtClean="0">
                <a:solidFill>
                  <a:schemeClr val="tx1"/>
                </a:solidFill>
              </a:rPr>
              <a:t> Фонда  Содействия Некоммерческим Проектам,  на средства добровольных родительских пожертвований.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lang="en" sz="2400" dirty="0">
              <a:solidFill>
                <a:srgbClr val="01ABCF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 t="6811" r="6075"/>
          <a:stretch>
            <a:fillRect/>
          </a:stretch>
        </p:blipFill>
        <p:spPr bwMode="auto">
          <a:xfrm>
            <a:off x="2907101" y="2769080"/>
            <a:ext cx="862642" cy="81088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resize.yandex.net/mailservice?url=http%3A%2F%2Fwww.kdelo.ru%2Fimages%2Fletter%2F2016_21_06%2520copy%25203%2Fprikaz.jpg&amp;proxy=yes&amp;key=27a4fb4cd533b7dedf9fcfab2f2602a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241" y="5092101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ctrTitle"/>
          </p:nvPr>
        </p:nvSpPr>
        <p:spPr>
          <a:xfrm>
            <a:off x="1650450" y="767752"/>
            <a:ext cx="5843100" cy="60384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Опыт, который учит…</a:t>
            </a:r>
            <a:endParaRPr lang="en" sz="2400" dirty="0">
              <a:solidFill>
                <a:schemeClr val="tx1"/>
              </a:solidFill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subTitle" idx="1"/>
          </p:nvPr>
        </p:nvSpPr>
        <p:spPr>
          <a:xfrm>
            <a:off x="1650450" y="1440612"/>
            <a:ext cx="5843100" cy="431320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Можно выделить Слабые стороны Организации: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*   нехватка помещений для занятий;</a:t>
            </a:r>
          </a:p>
          <a:p>
            <a:pPr algn="l">
              <a:buFont typeface="Arial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   нестабильная оплата родителей за предоставленные    </a:t>
            </a:r>
          </a:p>
          <a:p>
            <a:pPr algn="l">
              <a:buFont typeface="Arial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   услуги;</a:t>
            </a:r>
          </a:p>
          <a:p>
            <a:pPr algn="l">
              <a:buFont typeface="Arial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   изменение условий Соглашений  между Организацией            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     и органами власти.</a:t>
            </a:r>
          </a:p>
          <a:p>
            <a:pPr algn="l"/>
            <a:endParaRPr lang="ru-RU" sz="1800" dirty="0" smtClean="0">
              <a:solidFill>
                <a:schemeClr val="tx1"/>
              </a:solidFill>
            </a:endParaRPr>
          </a:p>
          <a:p>
            <a:pPr algn="l">
              <a:buFont typeface="Arial" charset="0"/>
              <a:buChar char="•"/>
            </a:pPr>
            <a:endParaRPr lang="ru-RU" sz="1800" dirty="0" smtClean="0">
              <a:solidFill>
                <a:schemeClr val="tx1"/>
              </a:solidFill>
            </a:endParaRP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 !!!  Обязательно выверяем, просчитываем по времени и     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      ресурсам план мероприятий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sz="1800" dirty="0" smtClean="0">
              <a:solidFill>
                <a:schemeClr val="tx1"/>
              </a:solidFill>
            </a:endParaRP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!!!    Разрабатываем </a:t>
            </a:r>
            <a:r>
              <a:rPr lang="ru-RU" sz="1800" dirty="0" smtClean="0">
                <a:solidFill>
                  <a:schemeClr val="tx1"/>
                </a:solidFill>
              </a:rPr>
              <a:t>стратегию развития Организации, </a:t>
            </a:r>
            <a:r>
              <a:rPr lang="ru-RU" sz="1800" dirty="0" smtClean="0">
                <a:solidFill>
                  <a:schemeClr val="tx1"/>
                </a:solidFill>
              </a:rPr>
              <a:t>   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     учитываем  </a:t>
            </a:r>
            <a:r>
              <a:rPr lang="ru-RU" sz="1800" dirty="0" smtClean="0">
                <a:solidFill>
                  <a:schemeClr val="tx1"/>
                </a:solidFill>
              </a:rPr>
              <a:t>мнение каждого </a:t>
            </a:r>
            <a:r>
              <a:rPr lang="ru-RU" sz="1800" dirty="0" smtClean="0">
                <a:solidFill>
                  <a:schemeClr val="tx1"/>
                </a:solidFill>
              </a:rPr>
              <a:t>субъекта.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 t="6811" r="6075"/>
          <a:stretch>
            <a:fillRect/>
          </a:stretch>
        </p:blipFill>
        <p:spPr bwMode="auto">
          <a:xfrm>
            <a:off x="992036" y="879895"/>
            <a:ext cx="862642" cy="81088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resize.yandex.net/mailservice?url=http%3A%2F%2Fwww.kdelo.ru%2Fimages%2Fletter%2F2016_21_06%2520copy%25203%2Fprikaz.jpg&amp;proxy=yes&amp;key=27a4fb4cd533b7dedf9fcfab2f2602a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9554" y="499721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1395973" y="2882399"/>
            <a:ext cx="6334799" cy="32164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Основным продуктом </a:t>
            </a:r>
            <a:r>
              <a:rPr lang="ru-RU" sz="1800" dirty="0" smtClean="0">
                <a:solidFill>
                  <a:schemeClr val="tx1"/>
                </a:solidFill>
              </a:rPr>
              <a:t>нашей Организации является </a:t>
            </a:r>
            <a:r>
              <a:rPr lang="ru-RU" sz="1800" b="1" dirty="0" smtClean="0">
                <a:solidFill>
                  <a:schemeClr val="tx1"/>
                </a:solidFill>
              </a:rPr>
              <a:t>репетиторство </a:t>
            </a:r>
            <a:r>
              <a:rPr lang="ru-RU" sz="1800" dirty="0" smtClean="0">
                <a:solidFill>
                  <a:schemeClr val="tx1"/>
                </a:solidFill>
              </a:rPr>
              <a:t> для учащихся образовательных учреждений по всем школьным </a:t>
            </a:r>
            <a:r>
              <a:rPr lang="ru-RU" sz="1800" dirty="0" smtClean="0">
                <a:solidFill>
                  <a:schemeClr val="tx1"/>
                </a:solidFill>
              </a:rPr>
              <a:t>предметам.</a:t>
            </a:r>
          </a:p>
          <a:p>
            <a:pPr lvl="0" algn="l"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lvl="0" algn="l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Запрос от целевой группы – предоставить возможность для </a:t>
            </a:r>
            <a:r>
              <a:rPr lang="ru-RU" sz="1800" b="1" dirty="0" smtClean="0">
                <a:solidFill>
                  <a:schemeClr val="tx1"/>
                </a:solidFill>
              </a:rPr>
              <a:t>самореализации</a:t>
            </a:r>
            <a:r>
              <a:rPr lang="ru-RU" sz="1800" dirty="0" smtClean="0">
                <a:solidFill>
                  <a:schemeClr val="tx1"/>
                </a:solidFill>
              </a:rPr>
              <a:t> людей пожилого возраста.</a:t>
            </a:r>
          </a:p>
          <a:p>
            <a:pPr lvl="0" algn="l"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lvl="0" algn="l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Трудоустроено </a:t>
            </a:r>
            <a:r>
              <a:rPr lang="ru-RU" sz="1800" b="1" dirty="0" smtClean="0">
                <a:solidFill>
                  <a:schemeClr val="tx1"/>
                </a:solidFill>
              </a:rPr>
              <a:t>10 </a:t>
            </a:r>
            <a:r>
              <a:rPr lang="ru-RU" sz="1800" dirty="0" smtClean="0">
                <a:solidFill>
                  <a:schemeClr val="tx1"/>
                </a:solidFill>
              </a:rPr>
              <a:t>учителей.</a:t>
            </a:r>
          </a:p>
          <a:p>
            <a:pPr lvl="0" algn="l"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lvl="0" algn="l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Клубная деятельность по </a:t>
            </a:r>
            <a:r>
              <a:rPr lang="ru-RU" sz="1800" smtClean="0">
                <a:solidFill>
                  <a:schemeClr val="tx1"/>
                </a:solidFill>
              </a:rPr>
              <a:t>профилю специалиста.</a:t>
            </a:r>
            <a:endParaRPr lang="en" sz="1800" dirty="0">
              <a:solidFill>
                <a:schemeClr val="tx1"/>
              </a:solidFill>
            </a:endParaRPr>
          </a:p>
        </p:txBody>
      </p:sp>
      <p:pic>
        <p:nvPicPr>
          <p:cNvPr id="3" name="Рисунок 2" descr="https://resize.yandex.net/mailservice?url=http%3A%2F%2Fwww.kdelo.ru%2Fimages%2Fletter%2F2016_21_06%2520copy%25203%2Fprikaz.jpg&amp;proxy=yes&amp;key=27a4fb4cd533b7dedf9fcfab2f2602a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8884" y="1837427"/>
            <a:ext cx="952500" cy="78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4" cstate="print"/>
          <a:srcRect t="6811" r="6075"/>
          <a:stretch>
            <a:fillRect/>
          </a:stretch>
        </p:blipFill>
        <p:spPr bwMode="auto">
          <a:xfrm>
            <a:off x="992036" y="879895"/>
            <a:ext cx="862642" cy="81088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rincul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189</Words>
  <Application>Microsoft Office PowerPoint</Application>
  <PresentationFormat>Экран (4:3)</PresentationFormat>
  <Paragraphs>27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Shadows Into Light</vt:lpstr>
      <vt:lpstr>Varela Round</vt:lpstr>
      <vt:lpstr>Trinculo template</vt:lpstr>
      <vt:lpstr>Новгородская региональная общественная организация «Творческий центр «Территория успеха»   Почувствуй   перемены! </vt:lpstr>
      <vt:lpstr> Проблемы в образовании сейчас наблюдаются повсеместно. Нехватка преподавателей, отсутствие заинтересованных молодых и перспективных кадров – все это отражается на качестве обучения.  Этот вопрос остро стоит в нашем городе Чудово. Дети имеют право и должны получать знания, необходимые и для поступления в высшие учебные заведения.  В эпоху цифровой экономики важно выстраивать такую систему подготовки кадров, которая выравнивает условия для жителей крупных городов и малых территорий. </vt:lpstr>
      <vt:lpstr>Опыт, который учит…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Валюша</cp:lastModifiedBy>
  <cp:revision>24</cp:revision>
  <dcterms:modified xsi:type="dcterms:W3CDTF">2019-02-26T06:45:32Z</dcterms:modified>
</cp:coreProperties>
</file>