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70" r:id="rId4"/>
    <p:sldId id="266" r:id="rId5"/>
    <p:sldId id="271" r:id="rId6"/>
    <p:sldId id="272" r:id="rId7"/>
    <p:sldId id="291" r:id="rId8"/>
    <p:sldId id="292" r:id="rId9"/>
    <p:sldId id="293" r:id="rId10"/>
    <p:sldId id="259" r:id="rId11"/>
    <p:sldId id="262" r:id="rId12"/>
    <p:sldId id="263" r:id="rId13"/>
    <p:sldId id="264" r:id="rId14"/>
    <p:sldId id="267" r:id="rId15"/>
    <p:sldId id="280" r:id="rId16"/>
    <p:sldId id="278" r:id="rId17"/>
    <p:sldId id="289" r:id="rId18"/>
    <p:sldId id="276" r:id="rId19"/>
    <p:sldId id="273" r:id="rId20"/>
    <p:sldId id="290" r:id="rId21"/>
    <p:sldId id="295" r:id="rId22"/>
    <p:sldId id="296" r:id="rId23"/>
    <p:sldId id="294" r:id="rId24"/>
    <p:sldId id="268" r:id="rId25"/>
    <p:sldId id="265" r:id="rId26"/>
    <p:sldId id="269" r:id="rId27"/>
    <p:sldId id="274" r:id="rId28"/>
    <p:sldId id="281" r:id="rId29"/>
    <p:sldId id="282" r:id="rId30"/>
    <p:sldId id="286" r:id="rId31"/>
    <p:sldId id="283" r:id="rId32"/>
    <p:sldId id="285" r:id="rId33"/>
    <p:sldId id="275" r:id="rId34"/>
    <p:sldId id="287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E7E1E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6;&#1072;&#1073;&#1086;&#1090;&#1099;%20&#1040;&#1073;&#1088;&#1072;&#1084;&#1086;&#1074;&#1072;%20&#1055;&#1072;&#1074;&#1083;&#1072;\&#1048;&#1089;&#1089;&#1083;&#1077;&#1076;&#1086;&#1074;&#1072;&#1090;&#1077;&#1083;&#1100;&#1089;&#1082;&#1072;&#1103;%20&#1088;&#1072;&#1073;&#1086;&#1090;&#1072;%20&#1063;&#1090;&#1086;%20&#1084;&#1086;&#1078;&#1077;&#1090;%20&#1084;&#1072;&#1083;&#1077;&#1085;&#1100;&#1082;&#1080;&#1081;%20&#1074;&#1086;&#1083;&#1086;&#1085;&#1090;&#1077;&#1088;\&#1056;&#1077;&#1079;&#1091;&#1083;&#1100;&#1090;&#1072;&#1090;&#1099;%20&#1072;&#1085;&#1082;&#1077;&#1090;&#1080;&#1088;&#1086;&#1074;&#1072;&#1085;&#1080;&#1103;%20&#1087;&#1086;%20&#1042;&#1086;&#1083;&#1086;&#1085;&#1090;&#1077;&#1088;&#109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b="0" i="1">
                <a:latin typeface="Times New Roman" pitchFamily="18" charset="0"/>
                <a:cs typeface="Times New Roman" pitchFamily="18" charset="0"/>
              </a:rPr>
              <a:t>Результаты опроса, %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C00000"/>
              </a:solidFill>
            </c:spPr>
          </c:dPt>
          <c:dPt>
            <c:idx val="4"/>
            <c:spPr>
              <a:solidFill>
                <a:srgbClr val="C00000"/>
              </a:solidFill>
            </c:spPr>
          </c:dPt>
          <c:dPt>
            <c:idx val="6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multiLvlStrRef>
              <c:f>Опрос!$A$5:$H$6</c:f>
              <c:multiLvlStrCache>
                <c:ptCount val="8"/>
                <c:lvl>
                  <c:pt idx="0">
                    <c:v>Да</c:v>
                  </c:pt>
                  <c:pt idx="1">
                    <c:v>Нет</c:v>
                  </c:pt>
                  <c:pt idx="2">
                    <c:v>Да</c:v>
                  </c:pt>
                  <c:pt idx="3">
                    <c:v>Нет</c:v>
                  </c:pt>
                  <c:pt idx="4">
                    <c:v>Да</c:v>
                  </c:pt>
                  <c:pt idx="5">
                    <c:v>Нет</c:v>
                  </c:pt>
                  <c:pt idx="6">
                    <c:v>Да</c:v>
                  </c:pt>
                  <c:pt idx="7">
                    <c:v>Нет</c:v>
                  </c:pt>
                </c:lvl>
                <c:lvl>
                  <c:pt idx="0">
                    <c:v>1. У Вас есть домашнее
животное?</c:v>
                  </c:pt>
                  <c:pt idx="2">
                    <c:v>2. Часто Вам приходится видеть
бездомных животных на улице?</c:v>
                  </c:pt>
                  <c:pt idx="4">
                    <c:v>3. Вы знаете, что у нас в городе
есть приют для собак?</c:v>
                  </c:pt>
                  <c:pt idx="6">
                    <c:v>4.  Вы помогаете бездомным
 животным?</c:v>
                  </c:pt>
                </c:lvl>
              </c:multiLvlStrCache>
            </c:multiLvlStrRef>
          </c:cat>
          <c:val>
            <c:numRef>
              <c:f>Опрос!$A$7:$H$7</c:f>
              <c:numCache>
                <c:formatCode>0.0%</c:formatCode>
                <c:ptCount val="8"/>
                <c:pt idx="0">
                  <c:v>0.8333333333333337</c:v>
                </c:pt>
                <c:pt idx="1">
                  <c:v>0.16666666666666666</c:v>
                </c:pt>
                <c:pt idx="2">
                  <c:v>0.93333333333333335</c:v>
                </c:pt>
                <c:pt idx="3">
                  <c:v>6.666666666666668E-2</c:v>
                </c:pt>
                <c:pt idx="4">
                  <c:v>0.46666666666666762</c:v>
                </c:pt>
                <c:pt idx="5">
                  <c:v>0.53333333333333333</c:v>
                </c:pt>
                <c:pt idx="6">
                  <c:v>0.76666666666666672</c:v>
                </c:pt>
                <c:pt idx="7">
                  <c:v>0.23333333333333378</c:v>
                </c:pt>
              </c:numCache>
            </c:numRef>
          </c:val>
        </c:ser>
        <c:dLbls>
          <c:showVal val="1"/>
        </c:dLbls>
        <c:shape val="box"/>
        <c:axId val="69980160"/>
        <c:axId val="69981696"/>
        <c:axId val="0"/>
      </c:bar3DChart>
      <c:catAx>
        <c:axId val="69980160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9981696"/>
        <c:crosses val="autoZero"/>
        <c:auto val="1"/>
        <c:lblAlgn val="ctr"/>
        <c:lblOffset val="100"/>
      </c:catAx>
      <c:valAx>
        <c:axId val="69981696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9980160"/>
        <c:crosses val="autoZero"/>
        <c:crossBetween val="between"/>
      </c:valAx>
    </c:plotArea>
    <c:plotVisOnly val="1"/>
  </c:chart>
  <c:spPr>
    <a:ln w="0">
      <a:solidFill>
        <a:schemeClr val="bg1"/>
      </a:solidFill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543F3-A96C-4269-B9E5-7BCDD4EA1F69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6F746-8002-4475-8F2B-877C0B971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5" Type="http://schemas.openxmlformats.org/officeDocument/2006/relationships/image" Target="../media/image6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Relationship Id="rId14" Type="http://schemas.openxmlformats.org/officeDocument/2006/relationships/image" Target="../media/image6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11" Type="http://schemas.openxmlformats.org/officeDocument/2006/relationships/image" Target="../media/image78.jpeg"/><Relationship Id="rId5" Type="http://schemas.openxmlformats.org/officeDocument/2006/relationships/image" Target="../media/image72.jpeg"/><Relationship Id="rId10" Type="http://schemas.openxmlformats.org/officeDocument/2006/relationships/image" Target="../media/image77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hyperlink" Target="https://vk.com/club179048126" TargetMode="External"/><Relationship Id="rId7" Type="http://schemas.openxmlformats.org/officeDocument/2006/relationships/image" Target="../media/image91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11" Type="http://schemas.openxmlformats.org/officeDocument/2006/relationships/image" Target="../media/image95.jpeg"/><Relationship Id="rId5" Type="http://schemas.openxmlformats.org/officeDocument/2006/relationships/image" Target="../media/image89.png"/><Relationship Id="rId10" Type="http://schemas.openxmlformats.org/officeDocument/2006/relationships/image" Target="../media/image94.jpeg"/><Relationship Id="rId4" Type="http://schemas.openxmlformats.org/officeDocument/2006/relationships/image" Target="../media/image88.jpeg"/><Relationship Id="rId9" Type="http://schemas.openxmlformats.org/officeDocument/2006/relationships/image" Target="../media/image9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5" Type="http://schemas.openxmlformats.org/officeDocument/2006/relationships/hyperlink" Target="https://vk.com/club179048126" TargetMode="External"/><Relationship Id="rId4" Type="http://schemas.openxmlformats.org/officeDocument/2006/relationships/image" Target="../media/image9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lub179048126" TargetMode="External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8.png"/><Relationship Id="rId4" Type="http://schemas.openxmlformats.org/officeDocument/2006/relationships/image" Target="../media/image10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11" Type="http://schemas.openxmlformats.org/officeDocument/2006/relationships/image" Target="../media/image112.jpeg"/><Relationship Id="rId5" Type="http://schemas.openxmlformats.org/officeDocument/2006/relationships/image" Target="../media/image106.jpeg"/><Relationship Id="rId10" Type="http://schemas.openxmlformats.org/officeDocument/2006/relationships/image" Target="../media/image111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13" Type="http://schemas.openxmlformats.org/officeDocument/2006/relationships/image" Target="../media/image124.jpeg"/><Relationship Id="rId18" Type="http://schemas.openxmlformats.org/officeDocument/2006/relationships/image" Target="../media/image129.png"/><Relationship Id="rId3" Type="http://schemas.openxmlformats.org/officeDocument/2006/relationships/image" Target="../media/image114.png"/><Relationship Id="rId21" Type="http://schemas.openxmlformats.org/officeDocument/2006/relationships/image" Target="../media/image132.png"/><Relationship Id="rId7" Type="http://schemas.openxmlformats.org/officeDocument/2006/relationships/image" Target="../media/image118.jpeg"/><Relationship Id="rId12" Type="http://schemas.openxmlformats.org/officeDocument/2006/relationships/image" Target="../media/image123.jpeg"/><Relationship Id="rId17" Type="http://schemas.openxmlformats.org/officeDocument/2006/relationships/image" Target="../media/image128.jpeg"/><Relationship Id="rId2" Type="http://schemas.openxmlformats.org/officeDocument/2006/relationships/image" Target="../media/image113.png"/><Relationship Id="rId16" Type="http://schemas.openxmlformats.org/officeDocument/2006/relationships/image" Target="../media/image127.jpeg"/><Relationship Id="rId20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11" Type="http://schemas.openxmlformats.org/officeDocument/2006/relationships/image" Target="../media/image122.jpeg"/><Relationship Id="rId24" Type="http://schemas.openxmlformats.org/officeDocument/2006/relationships/image" Target="../media/image134.jpeg"/><Relationship Id="rId5" Type="http://schemas.openxmlformats.org/officeDocument/2006/relationships/image" Target="../media/image116.jpeg"/><Relationship Id="rId15" Type="http://schemas.openxmlformats.org/officeDocument/2006/relationships/image" Target="../media/image126.jpeg"/><Relationship Id="rId23" Type="http://schemas.openxmlformats.org/officeDocument/2006/relationships/image" Target="../media/image133.jpeg"/><Relationship Id="rId10" Type="http://schemas.openxmlformats.org/officeDocument/2006/relationships/image" Target="../media/image121.jpeg"/><Relationship Id="rId19" Type="http://schemas.openxmlformats.org/officeDocument/2006/relationships/image" Target="../media/image130.jpeg"/><Relationship Id="rId4" Type="http://schemas.openxmlformats.org/officeDocument/2006/relationships/image" Target="../media/image115.png"/><Relationship Id="rId9" Type="http://schemas.openxmlformats.org/officeDocument/2006/relationships/image" Target="../media/image120.jpeg"/><Relationship Id="rId14" Type="http://schemas.openxmlformats.org/officeDocument/2006/relationships/image" Target="../media/image125.jpeg"/><Relationship Id="rId22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3" Type="http://schemas.openxmlformats.org/officeDocument/2006/relationships/image" Target="../media/image144.jpeg"/><Relationship Id="rId7" Type="http://schemas.openxmlformats.org/officeDocument/2006/relationships/image" Target="../media/image148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jpeg"/><Relationship Id="rId11" Type="http://schemas.openxmlformats.org/officeDocument/2006/relationships/image" Target="../media/image151.jpeg"/><Relationship Id="rId5" Type="http://schemas.openxmlformats.org/officeDocument/2006/relationships/image" Target="../media/image146.jpeg"/><Relationship Id="rId10" Type="http://schemas.openxmlformats.org/officeDocument/2006/relationships/image" Target="../media/image150.jpeg"/><Relationship Id="rId4" Type="http://schemas.openxmlformats.org/officeDocument/2006/relationships/image" Target="../media/image145.jpeg"/><Relationship Id="rId9" Type="http://schemas.openxmlformats.org/officeDocument/2006/relationships/image" Target="../media/image1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jpeg"/><Relationship Id="rId3" Type="http://schemas.openxmlformats.org/officeDocument/2006/relationships/image" Target="../media/image158.jpeg"/><Relationship Id="rId7" Type="http://schemas.openxmlformats.org/officeDocument/2006/relationships/image" Target="../media/image162.jpeg"/><Relationship Id="rId12" Type="http://schemas.openxmlformats.org/officeDocument/2006/relationships/image" Target="../media/image167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jpeg"/><Relationship Id="rId11" Type="http://schemas.openxmlformats.org/officeDocument/2006/relationships/image" Target="../media/image166.jpeg"/><Relationship Id="rId5" Type="http://schemas.openxmlformats.org/officeDocument/2006/relationships/image" Target="../media/image160.jpeg"/><Relationship Id="rId10" Type="http://schemas.openxmlformats.org/officeDocument/2006/relationships/image" Target="../media/image165.jpeg"/><Relationship Id="rId4" Type="http://schemas.openxmlformats.org/officeDocument/2006/relationships/image" Target="../media/image159.jpeg"/><Relationship Id="rId9" Type="http://schemas.openxmlformats.org/officeDocument/2006/relationships/image" Target="../media/image16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eg"/><Relationship Id="rId3" Type="http://schemas.openxmlformats.org/officeDocument/2006/relationships/image" Target="../media/image178.jpeg"/><Relationship Id="rId7" Type="http://schemas.openxmlformats.org/officeDocument/2006/relationships/image" Target="../media/image2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vk.com/away.php?to=http://malvolonter.my1.ru" TargetMode="External"/><Relationship Id="rId5" Type="http://schemas.openxmlformats.org/officeDocument/2006/relationships/hyperlink" Target="https://vk.com/away.php?to=http://malvolonter.my1.ru&amp;cc_key=" TargetMode="External"/><Relationship Id="rId4" Type="http://schemas.openxmlformats.org/officeDocument/2006/relationships/image" Target="../media/image17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ой портрет.JPG"/>
          <p:cNvPicPr>
            <a:picLocks noChangeAspect="1"/>
          </p:cNvPicPr>
          <p:nvPr/>
        </p:nvPicPr>
        <p:blipFill>
          <a:blip r:embed="rId2" cstate="print"/>
          <a:srcRect l="3958" r="988" b="4851"/>
          <a:stretch>
            <a:fillRect/>
          </a:stretch>
        </p:blipFill>
        <p:spPr>
          <a:xfrm>
            <a:off x="0" y="78478"/>
            <a:ext cx="4788024" cy="6779522"/>
          </a:xfrm>
          <a:prstGeom prst="rect">
            <a:avLst/>
          </a:prstGeom>
        </p:spPr>
      </p:pic>
      <p:pic>
        <p:nvPicPr>
          <p:cNvPr id="2" name="Рисунок 1" descr="Эмблема акрил.JPG"/>
          <p:cNvPicPr>
            <a:picLocks noChangeAspect="1"/>
          </p:cNvPicPr>
          <p:nvPr/>
        </p:nvPicPr>
        <p:blipFill>
          <a:blip r:embed="rId3" cstate="print"/>
          <a:srcRect r="1825" b="15255"/>
          <a:stretch>
            <a:fillRect/>
          </a:stretch>
        </p:blipFill>
        <p:spPr>
          <a:xfrm>
            <a:off x="2699792" y="4261266"/>
            <a:ext cx="2126696" cy="2596734"/>
          </a:xfrm>
          <a:prstGeom prst="rect">
            <a:avLst/>
          </a:prstGeom>
        </p:spPr>
      </p:pic>
      <p:sp>
        <p:nvSpPr>
          <p:cNvPr id="3" name="Сердце 2"/>
          <p:cNvSpPr/>
          <p:nvPr/>
        </p:nvSpPr>
        <p:spPr>
          <a:xfrm>
            <a:off x="2915816" y="5589240"/>
            <a:ext cx="648072" cy="648072"/>
          </a:xfrm>
          <a:prstGeom prst="hear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Что может маленький волонтёр?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лиса.JPG"/>
          <p:cNvPicPr>
            <a:picLocks noChangeAspect="1"/>
          </p:cNvPicPr>
          <p:nvPr/>
        </p:nvPicPr>
        <p:blipFill>
          <a:blip r:embed="rId4" cstate="print"/>
          <a:srcRect t="22700" r="42574" b="12201"/>
          <a:stretch>
            <a:fillRect/>
          </a:stretch>
        </p:blipFill>
        <p:spPr>
          <a:xfrm>
            <a:off x="6300192" y="620688"/>
            <a:ext cx="1488047" cy="2386108"/>
          </a:xfrm>
          <a:prstGeom prst="rect">
            <a:avLst/>
          </a:prstGeom>
        </p:spPr>
      </p:pic>
      <p:pic>
        <p:nvPicPr>
          <p:cNvPr id="7" name="Рисунок 6" descr="паша.JPG"/>
          <p:cNvPicPr>
            <a:picLocks noChangeAspect="1"/>
          </p:cNvPicPr>
          <p:nvPr/>
        </p:nvPicPr>
        <p:blipFill>
          <a:blip r:embed="rId5" cstate="print"/>
          <a:srcRect l="29207" t="15350" r="8414" b="23750"/>
          <a:stretch>
            <a:fillRect/>
          </a:stretch>
        </p:blipFill>
        <p:spPr>
          <a:xfrm>
            <a:off x="5796136" y="3068960"/>
            <a:ext cx="1440195" cy="1988840"/>
          </a:xfrm>
          <a:prstGeom prst="rect">
            <a:avLst/>
          </a:prstGeom>
        </p:spPr>
      </p:pic>
      <p:pic>
        <p:nvPicPr>
          <p:cNvPr id="8" name="Рисунок 7" descr="Рысёнок.JPG"/>
          <p:cNvPicPr>
            <a:picLocks noChangeAspect="1"/>
          </p:cNvPicPr>
          <p:nvPr/>
        </p:nvPicPr>
        <p:blipFill>
          <a:blip r:embed="rId6" cstate="print"/>
          <a:srcRect l="26236" t="5901" r="5443" b="27950"/>
          <a:stretch>
            <a:fillRect/>
          </a:stretch>
        </p:blipFill>
        <p:spPr>
          <a:xfrm>
            <a:off x="5796136" y="4941168"/>
            <a:ext cx="1399592" cy="19168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35488" y="5934670"/>
            <a:ext cx="4861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</a:rPr>
              <a:t>#</a:t>
            </a:r>
            <a:r>
              <a:rPr lang="ru-RU" sz="5400" b="1" i="1" dirty="0" smtClean="0">
                <a:solidFill>
                  <a:srgbClr val="FF0000"/>
                </a:solidFill>
              </a:rPr>
              <a:t>А</a:t>
            </a:r>
            <a:r>
              <a:rPr lang="ru-RU" sz="5400" b="1" i="1" dirty="0" smtClean="0">
                <a:solidFill>
                  <a:srgbClr val="FFFF00"/>
                </a:solidFill>
              </a:rPr>
              <a:t>Р</a:t>
            </a:r>
            <a:r>
              <a:rPr lang="ru-RU" sz="5400" b="1" i="1" dirty="0" smtClean="0">
                <a:solidFill>
                  <a:srgbClr val="00B0F0"/>
                </a:solidFill>
              </a:rPr>
              <a:t>Т</a:t>
            </a:r>
            <a:r>
              <a:rPr lang="ru-RU" sz="5400" b="1" i="1" dirty="0" smtClean="0"/>
              <a:t> </a:t>
            </a:r>
            <a:r>
              <a:rPr lang="ru-RU" sz="5400" b="1" i="1" dirty="0" smtClean="0">
                <a:solidFill>
                  <a:srgbClr val="00B050"/>
                </a:solidFill>
              </a:rPr>
              <a:t>марафон</a:t>
            </a:r>
            <a:endParaRPr lang="ru-RU" sz="5400" b="1" i="1" dirty="0">
              <a:solidFill>
                <a:srgbClr val="00B050"/>
              </a:solidFill>
            </a:endParaRPr>
          </a:p>
        </p:txBody>
      </p:sp>
      <p:pic>
        <p:nvPicPr>
          <p:cNvPr id="10" name="Рисунок 9" descr="Гольт Лиза Зиновьева.JPG"/>
          <p:cNvPicPr>
            <a:picLocks noChangeAspect="1"/>
          </p:cNvPicPr>
          <p:nvPr/>
        </p:nvPicPr>
        <p:blipFill>
          <a:blip r:embed="rId7" cstate="print"/>
          <a:srcRect l="15840" t="10101" r="11384" b="30050"/>
          <a:stretch>
            <a:fillRect/>
          </a:stretch>
        </p:blipFill>
        <p:spPr>
          <a:xfrm>
            <a:off x="4932040" y="1628800"/>
            <a:ext cx="1485638" cy="1728192"/>
          </a:xfrm>
          <a:prstGeom prst="rect">
            <a:avLst/>
          </a:prstGeom>
        </p:spPr>
      </p:pic>
      <p:pic>
        <p:nvPicPr>
          <p:cNvPr id="11" name="Рисунок 10" descr="Нещенкова Настя Буся.JPG"/>
          <p:cNvPicPr>
            <a:picLocks noChangeAspect="1"/>
          </p:cNvPicPr>
          <p:nvPr/>
        </p:nvPicPr>
        <p:blipFill>
          <a:blip r:embed="rId8" cstate="print"/>
          <a:srcRect l="14354" t="42650" r="30693" b="19551"/>
          <a:stretch>
            <a:fillRect/>
          </a:stretch>
        </p:blipFill>
        <p:spPr>
          <a:xfrm>
            <a:off x="6732240" y="2564904"/>
            <a:ext cx="1296144" cy="1261113"/>
          </a:xfrm>
          <a:prstGeom prst="rect">
            <a:avLst/>
          </a:prstGeom>
        </p:spPr>
      </p:pic>
      <p:pic>
        <p:nvPicPr>
          <p:cNvPr id="12" name="Рисунок 11" descr="миссури ангелина юдина.JPG"/>
          <p:cNvPicPr>
            <a:picLocks noChangeAspect="1"/>
          </p:cNvPicPr>
          <p:nvPr/>
        </p:nvPicPr>
        <p:blipFill>
          <a:blip r:embed="rId9" cstate="print"/>
          <a:srcRect l="18810" t="21650" r="6929"/>
          <a:stretch>
            <a:fillRect/>
          </a:stretch>
        </p:blipFill>
        <p:spPr>
          <a:xfrm>
            <a:off x="7236296" y="4509120"/>
            <a:ext cx="1020127" cy="1522431"/>
          </a:xfrm>
          <a:prstGeom prst="rect">
            <a:avLst/>
          </a:prstGeom>
        </p:spPr>
      </p:pic>
      <p:pic>
        <p:nvPicPr>
          <p:cNvPr id="13" name="Рисунок 12" descr="давыдов ярослав хетта.JPG"/>
          <p:cNvPicPr>
            <a:picLocks noChangeAspect="1"/>
          </p:cNvPicPr>
          <p:nvPr/>
        </p:nvPicPr>
        <p:blipFill>
          <a:blip r:embed="rId10" cstate="print"/>
          <a:srcRect l="8414" t="13251" r="9899" b="29000"/>
          <a:stretch>
            <a:fillRect/>
          </a:stretch>
        </p:blipFill>
        <p:spPr>
          <a:xfrm>
            <a:off x="4499992" y="3068960"/>
            <a:ext cx="1440160" cy="1440160"/>
          </a:xfrm>
          <a:prstGeom prst="rect">
            <a:avLst/>
          </a:prstGeom>
        </p:spPr>
      </p:pic>
      <p:pic>
        <p:nvPicPr>
          <p:cNvPr id="14" name="Рисунок 13" descr="рябова вероника.JPG"/>
          <p:cNvPicPr>
            <a:picLocks noChangeAspect="1"/>
          </p:cNvPicPr>
          <p:nvPr/>
        </p:nvPicPr>
        <p:blipFill>
          <a:blip r:embed="rId11" cstate="print"/>
          <a:srcRect l="29207" t="21650" r="21781" b="30050"/>
          <a:stretch>
            <a:fillRect/>
          </a:stretch>
        </p:blipFill>
        <p:spPr>
          <a:xfrm>
            <a:off x="7740352" y="692696"/>
            <a:ext cx="981500" cy="1368152"/>
          </a:xfrm>
          <a:prstGeom prst="rect">
            <a:avLst/>
          </a:prstGeom>
        </p:spPr>
      </p:pic>
      <p:pic>
        <p:nvPicPr>
          <p:cNvPr id="15" name="Рисунок 14" descr="Гектор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644008" y="4365104"/>
            <a:ext cx="1272023" cy="1799297"/>
          </a:xfrm>
          <a:prstGeom prst="rect">
            <a:avLst/>
          </a:prstGeom>
        </p:spPr>
      </p:pic>
      <p:pic>
        <p:nvPicPr>
          <p:cNvPr id="16" name="Рисунок 15" descr="левандовская дарья.JPG"/>
          <p:cNvPicPr>
            <a:picLocks noChangeAspect="1"/>
          </p:cNvPicPr>
          <p:nvPr/>
        </p:nvPicPr>
        <p:blipFill>
          <a:blip r:embed="rId13" cstate="print"/>
          <a:srcRect l="24751" t="16401" r="23266" b="26900"/>
          <a:stretch>
            <a:fillRect/>
          </a:stretch>
        </p:blipFill>
        <p:spPr>
          <a:xfrm rot="10800000">
            <a:off x="7884368" y="2204864"/>
            <a:ext cx="1043608" cy="1610138"/>
          </a:xfrm>
          <a:prstGeom prst="rect">
            <a:avLst/>
          </a:prstGeom>
        </p:spPr>
      </p:pic>
      <p:pic>
        <p:nvPicPr>
          <p:cNvPr id="17" name="Рисунок 16" descr="анфиса.JPG"/>
          <p:cNvPicPr>
            <a:picLocks noChangeAspect="1"/>
          </p:cNvPicPr>
          <p:nvPr/>
        </p:nvPicPr>
        <p:blipFill>
          <a:blip r:embed="rId14" cstate="print"/>
          <a:srcRect l="6929" t="26900" r="42574" b="34250"/>
          <a:stretch>
            <a:fillRect/>
          </a:stretch>
        </p:blipFill>
        <p:spPr>
          <a:xfrm>
            <a:off x="8063880" y="3429000"/>
            <a:ext cx="1080120" cy="1175425"/>
          </a:xfrm>
          <a:prstGeom prst="rect">
            <a:avLst/>
          </a:prstGeom>
        </p:spPr>
      </p:pic>
      <p:pic>
        <p:nvPicPr>
          <p:cNvPr id="18" name="Рисунок 17" descr="Герда.JPG"/>
          <p:cNvPicPr>
            <a:picLocks noChangeAspect="1"/>
          </p:cNvPicPr>
          <p:nvPr/>
        </p:nvPicPr>
        <p:blipFill>
          <a:blip r:embed="rId15" cstate="print"/>
          <a:srcRect l="21780" t="21650" r="23266" b="38450"/>
          <a:stretch>
            <a:fillRect/>
          </a:stretch>
        </p:blipFill>
        <p:spPr>
          <a:xfrm>
            <a:off x="7308304" y="3717032"/>
            <a:ext cx="809142" cy="831011"/>
          </a:xfrm>
          <a:prstGeom prst="rect">
            <a:avLst/>
          </a:prstGeom>
        </p:spPr>
      </p:pic>
      <p:pic>
        <p:nvPicPr>
          <p:cNvPr id="19" name="Рисунок 18" descr="Абрикос.JPG"/>
          <p:cNvPicPr>
            <a:picLocks noChangeAspect="1"/>
          </p:cNvPicPr>
          <p:nvPr/>
        </p:nvPicPr>
        <p:blipFill>
          <a:blip r:embed="rId16" cstate="print"/>
          <a:srcRect l="3958" t="32150" r="11384" b="9051"/>
          <a:stretch>
            <a:fillRect/>
          </a:stretch>
        </p:blipFill>
        <p:spPr>
          <a:xfrm>
            <a:off x="5220072" y="692696"/>
            <a:ext cx="1099408" cy="1080120"/>
          </a:xfrm>
          <a:prstGeom prst="rect">
            <a:avLst/>
          </a:prstGeom>
        </p:spPr>
      </p:pic>
      <p:pic>
        <p:nvPicPr>
          <p:cNvPr id="20" name="Рисунок 19" descr="Гарик.JPG"/>
          <p:cNvPicPr>
            <a:picLocks noChangeAspect="1"/>
          </p:cNvPicPr>
          <p:nvPr/>
        </p:nvPicPr>
        <p:blipFill>
          <a:blip r:embed="rId17" cstate="print"/>
          <a:srcRect l="14355" t="19550" r="18810" b="17451"/>
          <a:stretch>
            <a:fillRect/>
          </a:stretch>
        </p:blipFill>
        <p:spPr>
          <a:xfrm>
            <a:off x="8207896" y="4653136"/>
            <a:ext cx="936104" cy="1248139"/>
          </a:xfrm>
          <a:prstGeom prst="rect">
            <a:avLst/>
          </a:prstGeom>
        </p:spPr>
      </p:pic>
      <p:pic>
        <p:nvPicPr>
          <p:cNvPr id="4098" name="Picture 2" descr="https://pp.userapi.com/c848636/v848636574/194b06/_-reuf_AjPc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644008" y="1196752"/>
            <a:ext cx="696077" cy="864096"/>
          </a:xfrm>
          <a:prstGeom prst="rect">
            <a:avLst/>
          </a:prstGeom>
          <a:noFill/>
        </p:spPr>
      </p:pic>
      <p:pic>
        <p:nvPicPr>
          <p:cNvPr id="4100" name="Picture 4" descr="https://pp.userapi.com/c853524/v853524833/3e755/bIUCuLVNVHU.jpg"/>
          <p:cNvPicPr>
            <a:picLocks noChangeAspect="1" noChangeArrowheads="1"/>
          </p:cNvPicPr>
          <p:nvPr/>
        </p:nvPicPr>
        <p:blipFill>
          <a:blip r:embed="rId19" cstate="print"/>
          <a:srcRect t="13043" r="5693"/>
          <a:stretch>
            <a:fillRect/>
          </a:stretch>
        </p:blipFill>
        <p:spPr bwMode="auto">
          <a:xfrm>
            <a:off x="8558745" y="620688"/>
            <a:ext cx="585255" cy="720080"/>
          </a:xfrm>
          <a:prstGeom prst="rect">
            <a:avLst/>
          </a:prstGeom>
          <a:noFill/>
        </p:spPr>
      </p:pic>
      <p:pic>
        <p:nvPicPr>
          <p:cNvPr id="4102" name="Picture 6" descr="https://sun9-1.userapi.com/c855616/v855616741/17884/dxXtugfthoc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301570" y="2276872"/>
            <a:ext cx="754217" cy="1008112"/>
          </a:xfrm>
          <a:prstGeom prst="rect">
            <a:avLst/>
          </a:prstGeom>
          <a:noFill/>
        </p:spPr>
      </p:pic>
      <p:pic>
        <p:nvPicPr>
          <p:cNvPr id="4104" name="Picture 8" descr="https://pp.userapi.com/c844520/v844520865/1e813a/zTbuM2j5h_s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156176" y="4005064"/>
            <a:ext cx="1177866" cy="882173"/>
          </a:xfrm>
          <a:prstGeom prst="rect">
            <a:avLst/>
          </a:prstGeom>
          <a:noFill/>
        </p:spPr>
      </p:pic>
      <p:pic>
        <p:nvPicPr>
          <p:cNvPr id="4106" name="Picture 10" descr="https://pp.userapi.com/c844417/v844417222/1aaf7f/WgzUbjVvorY.jpg"/>
          <p:cNvPicPr>
            <a:picLocks noChangeAspect="1" noChangeArrowheads="1"/>
          </p:cNvPicPr>
          <p:nvPr/>
        </p:nvPicPr>
        <p:blipFill>
          <a:blip r:embed="rId22" cstate="print"/>
          <a:srcRect l="9936" t="12144" r="41210" b="30446"/>
          <a:stretch>
            <a:fillRect/>
          </a:stretch>
        </p:blipFill>
        <p:spPr bwMode="auto">
          <a:xfrm>
            <a:off x="7020272" y="1971753"/>
            <a:ext cx="864096" cy="761576"/>
          </a:xfrm>
          <a:prstGeom prst="rect">
            <a:avLst/>
          </a:prstGeom>
          <a:noFill/>
        </p:spPr>
      </p:pic>
      <p:pic>
        <p:nvPicPr>
          <p:cNvPr id="4108" name="Picture 12" descr="https://pp.userapi.com/c851128/v851128661/1003d7/D8ckBxfGZwA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383427" y="1700808"/>
            <a:ext cx="760573" cy="648072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-36512" y="6516052"/>
            <a:ext cx="432048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ДОБРЫЙ ДЕТСКИЙ ПРОЕКТ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83768" y="620688"/>
            <a:ext cx="233975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Арзамас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еречень.JPG"/>
          <p:cNvPicPr>
            <a:picLocks noChangeAspect="1"/>
          </p:cNvPicPr>
          <p:nvPr/>
        </p:nvPicPr>
        <p:blipFill>
          <a:blip r:embed="rId2" cstate="print"/>
          <a:srcRect l="27722" t="2751" r="29206" b="50000"/>
          <a:stretch>
            <a:fillRect/>
          </a:stretch>
        </p:blipFill>
        <p:spPr>
          <a:xfrm>
            <a:off x="0" y="0"/>
            <a:ext cx="1688233" cy="26196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3808" y="188640"/>
            <a:ext cx="511256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Здравствуйте! Меня зовут Абрамов Павел. 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Мне 8 лет. Я живу в городе Арзамас.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Я автор проекта 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«Что может маленький волонтёр?»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Сначала это была школьная исследовательская работа, тема которой родилась после гибели нашего любимого кота. Я решил, что должен рассказать всем, насколько важны животные в жизни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людей и насколько люди за них ответственны!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Со временем тема настолько меня увлекла, что я не заметил, как она превратилась в большой социальный проект, о котором известно уже далеко за пределами родного города! 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Я хочу, чтобы все дети росли в окружении добра 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взаимной поддержки,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не боялись и не стеснялись совершать хорошие поступки, помогать тем, кто нуждается в помощи. 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 пусть я ещё совсем маленький, но хочу быть полезным! 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Я придумываю способы помощи, доступные детям. Творческим путём я хочу привлечь внимание взрослых и детей к серьёзным социальным проблемам.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212976"/>
            <a:ext cx="2843808" cy="21602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0"/>
            <a:ext cx="45719" cy="5661248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Аватар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420888"/>
            <a:ext cx="1527634" cy="2036845"/>
          </a:xfrm>
          <a:prstGeom prst="rect">
            <a:avLst/>
          </a:prstGeom>
        </p:spPr>
      </p:pic>
      <p:pic>
        <p:nvPicPr>
          <p:cNvPr id="9" name="Рисунок 8" descr="Елочка 1.jpg"/>
          <p:cNvPicPr>
            <a:picLocks noChangeAspect="1"/>
          </p:cNvPicPr>
          <p:nvPr/>
        </p:nvPicPr>
        <p:blipFill>
          <a:blip r:embed="rId4" cstate="print"/>
          <a:srcRect l="28738" t="29000" r="38188"/>
          <a:stretch>
            <a:fillRect/>
          </a:stretch>
        </p:blipFill>
        <p:spPr>
          <a:xfrm>
            <a:off x="899592" y="4464496"/>
            <a:ext cx="1324761" cy="21328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6597352"/>
            <a:ext cx="3851920" cy="26064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60432" y="0"/>
            <a:ext cx="683568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Работы Абрамова Павла\Исследовательская работа Что может маленький волонтер\фото\oP1UyW5PyF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7496" y="764704"/>
            <a:ext cx="4536504" cy="2551784"/>
          </a:xfrm>
          <a:prstGeom prst="rect">
            <a:avLst/>
          </a:prstGeom>
          <a:noFill/>
        </p:spPr>
      </p:pic>
      <p:pic>
        <p:nvPicPr>
          <p:cNvPr id="7" name="Содержимое 6" descr="IMG157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836712"/>
            <a:ext cx="4139952" cy="3104964"/>
          </a:xfrm>
        </p:spPr>
      </p:pic>
      <p:pic>
        <p:nvPicPr>
          <p:cNvPr id="11266" name="Picture 2" descr="https://pp.userapi.com/c845123/v845123142/120b2a/0mjmaqkKMWI.jpg"/>
          <p:cNvPicPr>
            <a:picLocks noChangeAspect="1" noChangeArrowheads="1"/>
          </p:cNvPicPr>
          <p:nvPr/>
        </p:nvPicPr>
        <p:blipFill>
          <a:blip r:embed="rId4" cstate="print"/>
          <a:srcRect l="17339"/>
          <a:stretch>
            <a:fillRect/>
          </a:stretch>
        </p:blipFill>
        <p:spPr bwMode="auto">
          <a:xfrm>
            <a:off x="3635896" y="4293096"/>
            <a:ext cx="4045994" cy="2376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35488" y="4149080"/>
            <a:ext cx="4608512" cy="95410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dventure" pitchFamily="2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«Домашним животным нужен дом!»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1719.jpg"/>
          <p:cNvPicPr>
            <a:picLocks noChangeAspect="1"/>
          </p:cNvPicPr>
          <p:nvPr/>
        </p:nvPicPr>
        <p:blipFill>
          <a:blip r:embed="rId5" cstate="print"/>
          <a:srcRect l="7595" t="14816" r="4679" b="10324"/>
          <a:stretch>
            <a:fillRect/>
          </a:stretch>
        </p:blipFill>
        <p:spPr>
          <a:xfrm>
            <a:off x="395536" y="4293096"/>
            <a:ext cx="3375376" cy="21602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3068960"/>
            <a:ext cx="8153400" cy="9807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При поддержке администрации школы №1 в лице зам.директора по ВР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Базаевой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Н.Н., директора приюта для бездомных животных «Жизнь»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Филилеевой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Л. И.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мы провели конкурс рисунков и мероприятие</a:t>
            </a:r>
            <a:endParaRPr lang="ru-RU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69476"/>
            <a:ext cx="9144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ВСЁ НАЧИНАЛОСЬ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15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021" y="2204864"/>
            <a:ext cx="3371867" cy="2528900"/>
          </a:xfrm>
          <a:prstGeom prst="rect">
            <a:avLst/>
          </a:prstGeom>
        </p:spPr>
      </p:pic>
      <p:pic>
        <p:nvPicPr>
          <p:cNvPr id="11266" name="Picture 2" descr="https://pp.userapi.com/c851324/v851324069/ebe88/ywTv5CD1Uf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2603134" cy="1944216"/>
          </a:xfrm>
          <a:prstGeom prst="rect">
            <a:avLst/>
          </a:prstGeom>
          <a:noFill/>
        </p:spPr>
      </p:pic>
      <p:pic>
        <p:nvPicPr>
          <p:cNvPr id="11268" name="Picture 4" descr="https://pp.userapi.com/c846320/v846320626/1d8237/7es1U98hT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16632"/>
            <a:ext cx="2016224" cy="2701640"/>
          </a:xfrm>
          <a:prstGeom prst="rect">
            <a:avLst/>
          </a:prstGeom>
          <a:noFill/>
        </p:spPr>
      </p:pic>
      <p:pic>
        <p:nvPicPr>
          <p:cNvPr id="11270" name="Picture 6" descr="https://pp.userapi.com/c850224/v850224626/114897/42DCTq7p1Z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88640"/>
            <a:ext cx="2952119" cy="2204864"/>
          </a:xfrm>
          <a:prstGeom prst="rect">
            <a:avLst/>
          </a:prstGeom>
          <a:noFill/>
        </p:spPr>
      </p:pic>
      <p:pic>
        <p:nvPicPr>
          <p:cNvPr id="13" name="Рисунок 12" descr="IMG157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35896" y="2204864"/>
            <a:ext cx="3528392" cy="26462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5536" y="4725144"/>
            <a:ext cx="4752528" cy="20313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 конкурсе семейных традиций и творческой тематической выставке в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ЦРТДиЮ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им. А. Гайдара я представил традицию бережного отношения к животным и авторскую  семейную коллекцию картин с изображением наших любимцев.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72" name="Picture 8" descr="https://pp.userapi.com/c844418/v844418368/112059/oSPX-ieMmq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4509120"/>
            <a:ext cx="2988784" cy="2232248"/>
          </a:xfrm>
          <a:prstGeom prst="rect">
            <a:avLst/>
          </a:prstGeom>
          <a:noFill/>
        </p:spPr>
      </p:pic>
      <p:pic>
        <p:nvPicPr>
          <p:cNvPr id="9" name="Рисунок 8" descr="Сима.JPG"/>
          <p:cNvPicPr>
            <a:picLocks noChangeAspect="1"/>
          </p:cNvPicPr>
          <p:nvPr/>
        </p:nvPicPr>
        <p:blipFill>
          <a:blip r:embed="rId8" cstate="print"/>
          <a:srcRect l="3958" t="4851" r="6929" b="8001"/>
          <a:stretch>
            <a:fillRect/>
          </a:stretch>
        </p:blipFill>
        <p:spPr>
          <a:xfrm>
            <a:off x="7236296" y="2276872"/>
            <a:ext cx="1584176" cy="21914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4624"/>
            <a:ext cx="7776864" cy="9361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dirty="0" smtClean="0"/>
              <a:t>Акция «Лай о помощи»</a:t>
            </a:r>
            <a:endParaRPr lang="ru-RU" sz="4000" b="1" dirty="0"/>
          </a:p>
        </p:txBody>
      </p:sp>
      <p:pic>
        <p:nvPicPr>
          <p:cNvPr id="2050" name="Picture 2" descr="F:\Работы Абрамова Павла\Исследовательская работа Что может маленький волонтер\фото\g2vyITM4Z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688454"/>
            <a:ext cx="4753390" cy="3169546"/>
          </a:xfrm>
          <a:prstGeom prst="rect">
            <a:avLst/>
          </a:prstGeom>
          <a:noFill/>
        </p:spPr>
      </p:pic>
      <p:pic>
        <p:nvPicPr>
          <p:cNvPr id="2051" name="Picture 3" descr="F:\Работы Абрамова Павла\Исследовательская работа Что может маленький волонтер\фото\fm8jS0hAfc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97581">
            <a:off x="107507" y="1292299"/>
            <a:ext cx="3929607" cy="2620250"/>
          </a:xfrm>
          <a:prstGeom prst="rect">
            <a:avLst/>
          </a:prstGeom>
          <a:noFill/>
        </p:spPr>
      </p:pic>
      <p:pic>
        <p:nvPicPr>
          <p:cNvPr id="10242" name="Picture 2" descr="https://pp.userapi.com/c845123/v845123555/138345/eFtUJQnba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3570">
            <a:off x="5244932" y="1474671"/>
            <a:ext cx="3726783" cy="24835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347864" y="1124744"/>
            <a:ext cx="2664296" cy="2862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 поддержке школьного волонтёрского отряда «МЫ» (руководитель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Уракова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Е. Ю.) и администрации школы №1была реализована акция по сбору помощи приюту «Жизнь», а это: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149080"/>
            <a:ext cx="2843808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-крупы и сухой корм для собак;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-средства бытовой химии;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-предметы первой необходимости (лампочки, перчатки, пелёнки, миски и т.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2280" y="4365104"/>
            <a:ext cx="205172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Медикаменты из предоставленного приютом списка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/>
              <a:t>Акция «Давай меняться!»</a:t>
            </a:r>
            <a:endParaRPr lang="ru-RU" b="1" dirty="0"/>
          </a:p>
        </p:txBody>
      </p:sp>
      <p:pic>
        <p:nvPicPr>
          <p:cNvPr id="4" name="Содержимое 3" descr="IMG17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196752"/>
            <a:ext cx="4536504" cy="3402378"/>
          </a:xfrm>
        </p:spPr>
      </p:pic>
      <p:pic>
        <p:nvPicPr>
          <p:cNvPr id="9218" name="Picture 2" descr="https://pp.userapi.com/c845219/v845219636/18daf3/bqx2aAdycN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429000"/>
            <a:ext cx="1674186" cy="2232248"/>
          </a:xfrm>
          <a:prstGeom prst="rect">
            <a:avLst/>
          </a:prstGeom>
          <a:noFill/>
        </p:spPr>
      </p:pic>
      <p:pic>
        <p:nvPicPr>
          <p:cNvPr id="9" name="Рисунок 8" descr="IMG18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80662">
            <a:off x="342168" y="3743450"/>
            <a:ext cx="2160240" cy="2880320"/>
          </a:xfrm>
          <a:prstGeom prst="rect">
            <a:avLst/>
          </a:prstGeom>
        </p:spPr>
      </p:pic>
      <p:pic>
        <p:nvPicPr>
          <p:cNvPr id="3076" name="Picture 4" descr="F:\Работы Абрамова Павла\Исследовательская работа Что может маленький волонтер\фото\на флешку\IMG16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4725144"/>
            <a:ext cx="2843808" cy="2132856"/>
          </a:xfrm>
          <a:prstGeom prst="rect">
            <a:avLst/>
          </a:prstGeom>
          <a:noFill/>
        </p:spPr>
      </p:pic>
      <p:pic>
        <p:nvPicPr>
          <p:cNvPr id="8" name="Рисунок 7" descr="IMG1705.jpg"/>
          <p:cNvPicPr>
            <a:picLocks noChangeAspect="1"/>
          </p:cNvPicPr>
          <p:nvPr/>
        </p:nvPicPr>
        <p:blipFill>
          <a:blip r:embed="rId6" cstate="print"/>
          <a:srcRect l="8139" t="15804" r="1482" b="9126"/>
          <a:stretch>
            <a:fillRect/>
          </a:stretch>
        </p:blipFill>
        <p:spPr>
          <a:xfrm>
            <a:off x="2843808" y="5063702"/>
            <a:ext cx="2880320" cy="1794298"/>
          </a:xfrm>
          <a:prstGeom prst="rect">
            <a:avLst/>
          </a:prstGeom>
        </p:spPr>
      </p:pic>
      <p:pic>
        <p:nvPicPr>
          <p:cNvPr id="1026" name="Picture 2" descr="F:\Работы Абрамова Павла\Исследовательская работа Что может маленький волонтер\фото\на флешку\IMG18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72731">
            <a:off x="4825861" y="3580672"/>
            <a:ext cx="1587238" cy="211631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716016" y="1196752"/>
            <a:ext cx="4427984" cy="36933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канун Нового года я придумал, как сделать этот праздник теплее для моих четвероногих друзей из приюта «Жизнь».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Вместе с ребятами из класса мы сделали около 40 ёлочных игрушек своими руками и обменяли их на старые ненужные вещи для утепления собачьих будок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Таким образом, на ёлочках неравнодушных людей города появились символичные игрушки, которые согревают не только их душу, но и брошенных животных в приюте.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8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48947"/>
            <a:ext cx="2931790" cy="3909053"/>
          </a:xfrm>
          <a:prstGeom prst="rect">
            <a:avLst/>
          </a:prstGeom>
        </p:spPr>
      </p:pic>
      <p:pic>
        <p:nvPicPr>
          <p:cNvPr id="3" name="Рисунок 2" descr="IMG18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1484784"/>
            <a:ext cx="1923678" cy="2564904"/>
          </a:xfrm>
          <a:prstGeom prst="rect">
            <a:avLst/>
          </a:prstGeom>
        </p:spPr>
      </p:pic>
      <p:pic>
        <p:nvPicPr>
          <p:cNvPr id="4" name="Рисунок 3" descr="IMG18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1340768"/>
            <a:ext cx="1869672" cy="2492896"/>
          </a:xfrm>
          <a:prstGeom prst="rect">
            <a:avLst/>
          </a:prstGeom>
        </p:spPr>
      </p:pic>
      <p:pic>
        <p:nvPicPr>
          <p:cNvPr id="5" name="Рисунок 4" descr="IMG188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0232" y="3573016"/>
            <a:ext cx="2304256" cy="3072342"/>
          </a:xfrm>
          <a:prstGeom prst="rect">
            <a:avLst/>
          </a:prstGeom>
        </p:spPr>
      </p:pic>
      <p:pic>
        <p:nvPicPr>
          <p:cNvPr id="6" name="Рисунок 5" descr="IMG188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3717032"/>
            <a:ext cx="2211710" cy="29489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53097"/>
            <a:ext cx="9144000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На улицах города я провёл соц.опрос и анкетирование с целью узнать, насколько жители осведомлены о проблеме бездомных животных в их городе, в целом, и о существовании приюта для бездомных животных, в частности.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79512" y="404664"/>
          <a:ext cx="8748464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404664"/>
            <a:ext cx="7056784" cy="60016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Я сделал вывод, что просто необходимо как можно больше рассказывать взрослым и детям об этой проблеме. Следует провести эксперимент. Я предполагаю, что общественный резонанс будет гораздо обширнее, если об этом будут говорить дети. Дети будут призывать взрослых обратить внимание на острую социальную проблему, покажут своё видение её решения! Бездомные животные есть в каждом городе, и поэтому мой проект могут поддержать в любом другом месте, далеко за пределами Арзамаса. Я мечтаю о том, чтобы маленькие волонтёры со всей страны объединились и стали большим подспорьем взрослым коллегам!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ДЕТЯМ НЕ ВСЁ РАВНО! МЫ ДОЛЖНЫ БЫТЬ УСЛЫШАНЫ!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.userapi.com/c846218/v846218975/1fd308/gevZkdXrRY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6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2915" t="16360" r="9567" b="6250"/>
          <a:stretch>
            <a:fillRect/>
          </a:stretch>
        </p:blipFill>
        <p:spPr bwMode="auto">
          <a:xfrm>
            <a:off x="0" y="0"/>
            <a:ext cx="3816606" cy="2857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5373216"/>
            <a:ext cx="5976664" cy="12311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5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54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марафон</a:t>
            </a:r>
          </a:p>
          <a:p>
            <a:pPr algn="ctr"/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Уникальных животных не купишь за деньги!</a:t>
            </a:r>
            <a:endParaRPr lang="ru-RU" sz="20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pp.userapi.com/c848632/v848632688/199bc2/QIHEnrC6gA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5054" y="4438912"/>
            <a:ext cx="3238946" cy="2419088"/>
          </a:xfrm>
          <a:prstGeom prst="rect">
            <a:avLst/>
          </a:prstGeom>
          <a:noFill/>
        </p:spPr>
      </p:pic>
      <p:pic>
        <p:nvPicPr>
          <p:cNvPr id="7" name="Рисунок 6" descr="vlPsk1is0K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41798" y="0"/>
            <a:ext cx="2702202" cy="20182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276872"/>
            <a:ext cx="3275856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Моя прабабушка коллекционировала открытки. Как-то, рассматривая их, у меня родилась идея создать коллекцию открыток с использованием детских рисунков на тему доброго отношения к бездомным животным, так появился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pp.userapi.com/c849024/v849024669/146f0e/fkjMKuaHuF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0"/>
            <a:ext cx="2993009" cy="1683568"/>
          </a:xfrm>
          <a:prstGeom prst="rect">
            <a:avLst/>
          </a:prstGeom>
          <a:noFill/>
        </p:spPr>
      </p:pic>
      <p:pic>
        <p:nvPicPr>
          <p:cNvPr id="19462" name="Picture 6" descr="https://pp.userapi.com/c849024/v849024669/146e90/AzA7rSLint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700808"/>
            <a:ext cx="3072341" cy="1728192"/>
          </a:xfrm>
          <a:prstGeom prst="rect">
            <a:avLst/>
          </a:prstGeom>
          <a:noFill/>
        </p:spPr>
      </p:pic>
      <p:pic>
        <p:nvPicPr>
          <p:cNvPr id="19464" name="Picture 8" descr="https://pp.userapi.com/c849024/v849024669/146e99/0pnUMEPJGCs.jpg"/>
          <p:cNvPicPr>
            <a:picLocks noChangeAspect="1" noChangeArrowheads="1"/>
          </p:cNvPicPr>
          <p:nvPr/>
        </p:nvPicPr>
        <p:blipFill>
          <a:blip r:embed="rId4" cstate="print"/>
          <a:srcRect t="1631" r="11939"/>
          <a:stretch>
            <a:fillRect/>
          </a:stretch>
        </p:blipFill>
        <p:spPr bwMode="auto">
          <a:xfrm>
            <a:off x="5210804" y="3789040"/>
            <a:ext cx="3933196" cy="2471416"/>
          </a:xfrm>
          <a:prstGeom prst="rect">
            <a:avLst/>
          </a:prstGeom>
          <a:noFill/>
        </p:spPr>
      </p:pic>
      <p:pic>
        <p:nvPicPr>
          <p:cNvPr id="19466" name="Picture 10" descr="https://pp.userapi.com/c849024/v849024669/146ec6/wCrDxBcAWn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3933056"/>
            <a:ext cx="3584398" cy="2016224"/>
          </a:xfrm>
          <a:prstGeom prst="rect">
            <a:avLst/>
          </a:prstGeom>
          <a:noFill/>
        </p:spPr>
      </p:pic>
      <p:pic>
        <p:nvPicPr>
          <p:cNvPr id="19468" name="Picture 12" descr="https://pp.userapi.com/c849024/v849024669/146eea/D6GZvM3WjXo.jpg"/>
          <p:cNvPicPr>
            <a:picLocks noChangeAspect="1" noChangeArrowheads="1"/>
          </p:cNvPicPr>
          <p:nvPr/>
        </p:nvPicPr>
        <p:blipFill>
          <a:blip r:embed="rId6" cstate="print"/>
          <a:srcRect l="24200" t="6250"/>
          <a:stretch>
            <a:fillRect/>
          </a:stretch>
        </p:blipFill>
        <p:spPr bwMode="auto">
          <a:xfrm>
            <a:off x="4427984" y="0"/>
            <a:ext cx="2808312" cy="1953760"/>
          </a:xfrm>
          <a:prstGeom prst="rect">
            <a:avLst/>
          </a:prstGeom>
          <a:noFill/>
        </p:spPr>
      </p:pic>
      <p:pic>
        <p:nvPicPr>
          <p:cNvPr id="19460" name="Picture 4" descr="https://pp.userapi.com/c849024/v849024669/146e7e/s3Fs5S79RI4.jpg"/>
          <p:cNvPicPr>
            <a:picLocks noChangeAspect="1" noChangeArrowheads="1"/>
          </p:cNvPicPr>
          <p:nvPr/>
        </p:nvPicPr>
        <p:blipFill>
          <a:blip r:embed="rId7" cstate="print"/>
          <a:srcRect l="19338" b="2439"/>
          <a:stretch>
            <a:fillRect/>
          </a:stretch>
        </p:blipFill>
        <p:spPr bwMode="auto">
          <a:xfrm>
            <a:off x="6074633" y="1772816"/>
            <a:ext cx="3069367" cy="2088232"/>
          </a:xfrm>
          <a:prstGeom prst="rect">
            <a:avLst/>
          </a:prstGeom>
          <a:noFill/>
        </p:spPr>
      </p:pic>
      <p:pic>
        <p:nvPicPr>
          <p:cNvPr id="19470" name="Picture 14" descr="https://pp.userapi.com/c846124/v846124818/1bb497/ZgFDfECQSA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39" y="1700808"/>
            <a:ext cx="2988783" cy="2232248"/>
          </a:xfrm>
          <a:prstGeom prst="rect">
            <a:avLst/>
          </a:prstGeom>
          <a:noFill/>
        </p:spPr>
      </p:pic>
      <p:pic>
        <p:nvPicPr>
          <p:cNvPr id="19472" name="Picture 16" descr="https://pp.userapi.com/c851016/v851016964/cf585/bOHX4UFsz4g.jpg"/>
          <p:cNvPicPr>
            <a:picLocks noChangeAspect="1" noChangeArrowheads="1"/>
          </p:cNvPicPr>
          <p:nvPr/>
        </p:nvPicPr>
        <p:blipFill>
          <a:blip r:embed="rId9" cstate="print"/>
          <a:srcRect l="11586" t="23964" r="18068" b="10659"/>
          <a:stretch>
            <a:fillRect/>
          </a:stretch>
        </p:blipFill>
        <p:spPr bwMode="auto">
          <a:xfrm>
            <a:off x="0" y="0"/>
            <a:ext cx="2450316" cy="1700808"/>
          </a:xfrm>
          <a:prstGeom prst="rect">
            <a:avLst/>
          </a:prstGeom>
          <a:noFill/>
        </p:spPr>
      </p:pic>
      <p:pic>
        <p:nvPicPr>
          <p:cNvPr id="19474" name="Picture 18" descr="https://pp.userapi.com/c851420/v851420718/d8315/1VF1DDQEBwk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40866" y="0"/>
            <a:ext cx="2603134" cy="1944216"/>
          </a:xfrm>
          <a:prstGeom prst="rect">
            <a:avLst/>
          </a:prstGeom>
          <a:noFill/>
        </p:spPr>
      </p:pic>
      <p:pic>
        <p:nvPicPr>
          <p:cNvPr id="19476" name="Picture 20" descr="https://pp.userapi.com/c845522/v845522765/1be836/mrEB0B4SOTg.jpg"/>
          <p:cNvPicPr>
            <a:picLocks noChangeAspect="1" noChangeArrowheads="1"/>
          </p:cNvPicPr>
          <p:nvPr/>
        </p:nvPicPr>
        <p:blipFill>
          <a:blip r:embed="rId11" cstate="print"/>
          <a:srcRect l="3239" t="13009" r="413" b="12192"/>
          <a:stretch>
            <a:fillRect/>
          </a:stretch>
        </p:blipFill>
        <p:spPr bwMode="auto">
          <a:xfrm>
            <a:off x="0" y="2852936"/>
            <a:ext cx="3184020" cy="184619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5949280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 этап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Марафона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МБОУ СШ №1 им. М. Горького г. Арзамас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80" name="Picture 24" descr="https://pp.userapi.com/c855132/v855132165/10b08/YwYhJj95zB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5013176"/>
            <a:ext cx="1496093" cy="1120633"/>
          </a:xfrm>
          <a:prstGeom prst="rect">
            <a:avLst/>
          </a:prstGeom>
          <a:noFill/>
        </p:spPr>
      </p:pic>
      <p:pic>
        <p:nvPicPr>
          <p:cNvPr id="19478" name="Picture 22" descr="https://pp.userapi.com/c855132/v855132165/10b00/beQT8JmKKY4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43608" y="4772535"/>
            <a:ext cx="1581821" cy="1176745"/>
          </a:xfrm>
          <a:prstGeom prst="rect">
            <a:avLst/>
          </a:prstGeom>
          <a:noFill/>
        </p:spPr>
      </p:pic>
      <p:pic>
        <p:nvPicPr>
          <p:cNvPr id="19482" name="Picture 26" descr="https://pp.userapi.com/c855132/v855132165/10b10/BexWvdXaRQ0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700808"/>
            <a:ext cx="1560991" cy="1173242"/>
          </a:xfrm>
          <a:prstGeom prst="rect">
            <a:avLst/>
          </a:prstGeom>
          <a:noFill/>
        </p:spPr>
      </p:pic>
      <p:pic>
        <p:nvPicPr>
          <p:cNvPr id="19484" name="Picture 28" descr="https://pp.userapi.com/c855132/v855132165/10b18/lKAHohvaRbc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796136" y="3429000"/>
            <a:ext cx="1440160" cy="1077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pp.userapi.com/c855216/v855216730/8d61/dwnpjPl_AMQ.jpg"/>
          <p:cNvPicPr>
            <a:picLocks noChangeAspect="1" noChangeArrowheads="1"/>
          </p:cNvPicPr>
          <p:nvPr/>
        </p:nvPicPr>
        <p:blipFill>
          <a:blip r:embed="rId2" cstate="print"/>
          <a:srcRect l="4516" r="3663" b="11941"/>
          <a:stretch>
            <a:fillRect/>
          </a:stretch>
        </p:blipFill>
        <p:spPr bwMode="auto">
          <a:xfrm>
            <a:off x="0" y="0"/>
            <a:ext cx="1949573" cy="2492896"/>
          </a:xfrm>
          <a:prstGeom prst="rect">
            <a:avLst/>
          </a:prstGeom>
          <a:noFill/>
        </p:spPr>
      </p:pic>
      <p:pic>
        <p:nvPicPr>
          <p:cNvPr id="20484" name="Picture 4" descr="https://sun9-1.userapi.com/c846017/v846017883/1ceb53/me_HAIbIZLY.jpg"/>
          <p:cNvPicPr>
            <a:picLocks noChangeAspect="1" noChangeArrowheads="1"/>
          </p:cNvPicPr>
          <p:nvPr/>
        </p:nvPicPr>
        <p:blipFill>
          <a:blip r:embed="rId3" cstate="print"/>
          <a:srcRect b="20455"/>
          <a:stretch>
            <a:fillRect/>
          </a:stretch>
        </p:blipFill>
        <p:spPr bwMode="auto">
          <a:xfrm>
            <a:off x="3563888" y="0"/>
            <a:ext cx="1739405" cy="1844824"/>
          </a:xfrm>
          <a:prstGeom prst="rect">
            <a:avLst/>
          </a:prstGeom>
          <a:noFill/>
        </p:spPr>
      </p:pic>
      <p:pic>
        <p:nvPicPr>
          <p:cNvPr id="20486" name="Picture 6" descr="https://pp.userapi.com/c849216/v849216716/16c4e9/U9jKajQ_VA0.jpg"/>
          <p:cNvPicPr>
            <a:picLocks noChangeAspect="1" noChangeArrowheads="1"/>
          </p:cNvPicPr>
          <p:nvPr/>
        </p:nvPicPr>
        <p:blipFill>
          <a:blip r:embed="rId4" cstate="print"/>
          <a:srcRect r="4583"/>
          <a:stretch>
            <a:fillRect/>
          </a:stretch>
        </p:blipFill>
        <p:spPr bwMode="auto">
          <a:xfrm>
            <a:off x="0" y="3717032"/>
            <a:ext cx="4497269" cy="3140968"/>
          </a:xfrm>
          <a:prstGeom prst="rect">
            <a:avLst/>
          </a:prstGeom>
          <a:noFill/>
        </p:spPr>
      </p:pic>
      <p:pic>
        <p:nvPicPr>
          <p:cNvPr id="20488" name="Picture 8" descr="https://pp.userapi.com/c849216/v849216505/1751f5/TGdTCy9HXY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8992" y="3742545"/>
            <a:ext cx="4675008" cy="3115455"/>
          </a:xfrm>
          <a:prstGeom prst="rect">
            <a:avLst/>
          </a:prstGeom>
          <a:noFill/>
        </p:spPr>
      </p:pic>
      <p:pic>
        <p:nvPicPr>
          <p:cNvPr id="20492" name="Picture 12" descr="https://pp.userapi.com/c854328/v854328730/8ec9/LzlFJkKtGG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1792" y="0"/>
            <a:ext cx="1872208" cy="2496277"/>
          </a:xfrm>
          <a:prstGeom prst="rect">
            <a:avLst/>
          </a:prstGeom>
          <a:noFill/>
        </p:spPr>
      </p:pic>
      <p:pic>
        <p:nvPicPr>
          <p:cNvPr id="20494" name="Picture 14" descr="https://pp.userapi.com/c855132/v855132165/10ac0/58Qmzyoo_y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0"/>
            <a:ext cx="2520280" cy="1881336"/>
          </a:xfrm>
          <a:prstGeom prst="rect">
            <a:avLst/>
          </a:prstGeom>
          <a:noFill/>
        </p:spPr>
      </p:pic>
      <p:pic>
        <p:nvPicPr>
          <p:cNvPr id="20496" name="Picture 16" descr="https://pp.userapi.com/c855132/v855132165/10ad0/FeaHwnX5D3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21926" y="1"/>
            <a:ext cx="1785397" cy="1340767"/>
          </a:xfrm>
          <a:prstGeom prst="rect">
            <a:avLst/>
          </a:prstGeom>
          <a:noFill/>
        </p:spPr>
      </p:pic>
      <p:pic>
        <p:nvPicPr>
          <p:cNvPr id="20498" name="Picture 18" descr="https://pp.userapi.com/c855132/v855132165/10ad8/nQq7lyHBMZc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7704" y="1340768"/>
            <a:ext cx="1902405" cy="1438404"/>
          </a:xfrm>
          <a:prstGeom prst="rect">
            <a:avLst/>
          </a:prstGeom>
          <a:noFill/>
        </p:spPr>
      </p:pic>
      <p:pic>
        <p:nvPicPr>
          <p:cNvPr id="20500" name="Picture 20" descr="https://pp.userapi.com/c855132/v855132165/10ae0/dR5DKzt5tbs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9912" y="1484784"/>
            <a:ext cx="1737860" cy="1296144"/>
          </a:xfrm>
          <a:prstGeom prst="rect">
            <a:avLst/>
          </a:prstGeom>
          <a:noFill/>
        </p:spPr>
      </p:pic>
      <p:pic>
        <p:nvPicPr>
          <p:cNvPr id="20502" name="Picture 22" descr="https://pp.userapi.com/c855132/v855132165/10ae8/F50S6QwtCik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08104" y="1556792"/>
            <a:ext cx="1872208" cy="140715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2780928"/>
            <a:ext cx="91440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Выставка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АРТ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Марафона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ТЦ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Оранж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г. Арзамас 20 марта – 10 апреля 2019 года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Магазин Канцлер г. Арзамас с 20 апреля 2019 года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pp.userapi.com/c855128/v855128488/28499/vXw3Xgd-eU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52454" cy="3140968"/>
          </a:xfrm>
          <a:prstGeom prst="rect">
            <a:avLst/>
          </a:prstGeom>
          <a:noFill/>
        </p:spPr>
      </p:pic>
      <p:pic>
        <p:nvPicPr>
          <p:cNvPr id="21506" name="Picture 2" descr="https://pp.userapi.com/c852220/v852220488/105db7/r1QlUqNEDc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4502" y="0"/>
            <a:ext cx="4999498" cy="3744416"/>
          </a:xfrm>
          <a:prstGeom prst="rect">
            <a:avLst/>
          </a:prstGeom>
          <a:noFill/>
        </p:spPr>
      </p:pic>
      <p:pic>
        <p:nvPicPr>
          <p:cNvPr id="21508" name="Picture 4" descr="https://pp.userapi.com/c855628/v855628688/29d34/M2QWA2lgiNw.jpg"/>
          <p:cNvPicPr>
            <a:picLocks noChangeAspect="1" noChangeArrowheads="1"/>
          </p:cNvPicPr>
          <p:nvPr/>
        </p:nvPicPr>
        <p:blipFill>
          <a:blip r:embed="rId4" cstate="print"/>
          <a:srcRect l="4573" t="13653" r="9308" b="11856"/>
          <a:stretch>
            <a:fillRect/>
          </a:stretch>
        </p:blipFill>
        <p:spPr bwMode="auto">
          <a:xfrm>
            <a:off x="3995936" y="3532260"/>
            <a:ext cx="5148064" cy="3325740"/>
          </a:xfrm>
          <a:prstGeom prst="rect">
            <a:avLst/>
          </a:prstGeom>
          <a:noFill/>
        </p:spPr>
      </p:pic>
      <p:pic>
        <p:nvPicPr>
          <p:cNvPr id="21510" name="Picture 6" descr="https://pp.userapi.com/c846324/v846324865/1e0d26/Bmb1MJdNlY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37864"/>
            <a:ext cx="4032448" cy="3020136"/>
          </a:xfrm>
          <a:prstGeom prst="rect">
            <a:avLst/>
          </a:prstGeom>
          <a:noFill/>
        </p:spPr>
      </p:pic>
      <p:pic>
        <p:nvPicPr>
          <p:cNvPr id="21512" name="Picture 8" descr="https://pp.userapi.com/c845421/v845421768/1f343f/OR9ax2Yv3X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0"/>
            <a:ext cx="2855708" cy="213285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3140969"/>
            <a:ext cx="91440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 этап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АРТ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Марафона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Пиццерия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Соренто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г. Арзамас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14" name="Picture 10" descr="https://pp.userapi.com/c856020/v856020859/2a23f/4o1LhjkWjT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7744" y="1412776"/>
            <a:ext cx="2304256" cy="1720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1720" y="0"/>
            <a:ext cx="360040" cy="6858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5229200"/>
            <a:ext cx="7380312" cy="28803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23528" y="1628800"/>
            <a:ext cx="7632848" cy="4031873"/>
          </a:xfrm>
          <a:prstGeom prst="rect">
            <a:avLst/>
          </a:prstGeom>
          <a:solidFill>
            <a:srgbClr val="99CC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АРТ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Марафон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«Уникальных животных не купишь за деньги»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стартовал 1 марта 2019 года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Марафон объединил 110 участников – это дети со всего города, которые рисовали вместе со мной открытки!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80 бездомных животных из города Арзамас и Нижегородской области стали участниками  марафона в качестве фотомоделей!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процессе реализации нашей задумки порядка 60 животных, которых мы рисовали, нашли дом и любящих хозяев!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Коллекция открыток насчитывает 90 экземпляров, их количество растёт с каждым днём!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784" y="151472"/>
            <a:ext cx="6408712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 помощи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зооволонтёров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г. Арзамас и Нижегородской области, а также профессиональных фотографов нам удалось собрать фото животных, которые ищут дом. После чего было проведено 4 очных и 1 заочный этап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АРТ Марафона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«Уникальных животных не купишь за деньги!»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5613047"/>
            <a:ext cx="4608512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Дети рисовали бездомных животных, придумывали названия несуществующих пород, писали стихи и пожелания обрести дом и тепло тем, кто в них нуждается.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давыдов ярослав хет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36166" y="4725144"/>
            <a:ext cx="1507834" cy="2132856"/>
          </a:xfrm>
          <a:prstGeom prst="rect">
            <a:avLst/>
          </a:prstGeom>
        </p:spPr>
      </p:pic>
      <p:pic>
        <p:nvPicPr>
          <p:cNvPr id="3" name="Рисунок 2" descr="Гарик.JPG"/>
          <p:cNvPicPr>
            <a:picLocks noChangeAspect="1"/>
          </p:cNvPicPr>
          <p:nvPr/>
        </p:nvPicPr>
        <p:blipFill>
          <a:blip r:embed="rId3" cstate="print"/>
          <a:srcRect t="18500" r="2473" b="14301"/>
          <a:stretch>
            <a:fillRect/>
          </a:stretch>
        </p:blipFill>
        <p:spPr>
          <a:xfrm>
            <a:off x="1" y="0"/>
            <a:ext cx="1979711" cy="1929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Эмблема акрил.JPG"/>
          <p:cNvPicPr>
            <a:picLocks noChangeAspect="1"/>
          </p:cNvPicPr>
          <p:nvPr/>
        </p:nvPicPr>
        <p:blipFill>
          <a:blip r:embed="rId2" cstate="print"/>
          <a:srcRect l="15840" r="3958" b="23750"/>
          <a:stretch>
            <a:fillRect/>
          </a:stretch>
        </p:blipFill>
        <p:spPr>
          <a:xfrm>
            <a:off x="0" y="0"/>
            <a:ext cx="1907704" cy="2565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0"/>
            <a:ext cx="633670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00B050"/>
                </a:solidFill>
              </a:rPr>
              <a:t>Добрый детский проект</a:t>
            </a:r>
          </a:p>
          <a:p>
            <a:pPr algn="ctr"/>
            <a:r>
              <a:rPr lang="ru-RU" sz="2400" b="1" i="1" dirty="0" smtClean="0"/>
              <a:t> </a:t>
            </a:r>
            <a:r>
              <a:rPr lang="ru-RU" sz="2800" b="1" i="1" dirty="0" smtClean="0"/>
              <a:t>«Что может маленький волонтёр?»</a:t>
            </a:r>
            <a:endParaRPr lang="ru-RU" sz="28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619672" y="943560"/>
            <a:ext cx="5544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Это маленькая  добрая история о том, как дети могут почувствовать себя волшебниками и сделать этот мир чуть лучше, показать взрослым, как важно  и несложно быть человечными по отношению к животным, которые так давно рядом с нами!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2008" y="2607295"/>
            <a:ext cx="9324528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А</a:t>
            </a:r>
            <a:r>
              <a:rPr lang="ru-RU" sz="2400" b="1" i="1" dirty="0" smtClean="0">
                <a:solidFill>
                  <a:srgbClr val="92D050"/>
                </a:solidFill>
              </a:rPr>
              <a:t>Р</a:t>
            </a:r>
            <a:r>
              <a:rPr lang="ru-RU" sz="2400" b="1" i="1" dirty="0" smtClean="0">
                <a:solidFill>
                  <a:srgbClr val="FFFF00"/>
                </a:solidFill>
              </a:rPr>
              <a:t>Т</a:t>
            </a:r>
            <a:r>
              <a:rPr lang="ru-RU" sz="2400" b="1" i="1" dirty="0" smtClean="0">
                <a:solidFill>
                  <a:schemeClr val="bg1"/>
                </a:solidFill>
              </a:rPr>
              <a:t> марафон «Уникальных животных не купишь за деньги!»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21297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Мы рисуем бездомных животных по фото и создаём уникальные открытки, которые мечтаем отправить в путешествие по всему миру, как призыв никогда не бросать тех, кто преданно и верно рядом с человеком!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36512" y="4077072"/>
            <a:ext cx="309634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https://vk.com/club179048126</a:t>
            </a:r>
            <a:endParaRPr lang="ru-RU" dirty="0" smtClean="0"/>
          </a:p>
          <a:p>
            <a:r>
              <a:rPr lang="en-US" dirty="0" smtClean="0"/>
              <a:t>#</a:t>
            </a:r>
            <a:r>
              <a:rPr lang="ru-RU" dirty="0" smtClean="0"/>
              <a:t>Детям не всё равно</a:t>
            </a:r>
            <a:endParaRPr lang="ru-RU" dirty="0"/>
          </a:p>
        </p:txBody>
      </p:sp>
      <p:pic>
        <p:nvPicPr>
          <p:cNvPr id="11" name="Рисунок 10" descr="Рысёнок.JPG"/>
          <p:cNvPicPr>
            <a:picLocks noChangeAspect="1"/>
          </p:cNvPicPr>
          <p:nvPr/>
        </p:nvPicPr>
        <p:blipFill>
          <a:blip r:embed="rId4" cstate="print"/>
          <a:srcRect l="26236" t="5901" r="8414" b="30050"/>
          <a:stretch>
            <a:fillRect/>
          </a:stretch>
        </p:blipFill>
        <p:spPr>
          <a:xfrm>
            <a:off x="7274153" y="4077072"/>
            <a:ext cx="1869847" cy="259228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37112"/>
            <a:ext cx="3227851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Астра.JPG"/>
          <p:cNvPicPr>
            <a:picLocks noChangeAspect="1"/>
          </p:cNvPicPr>
          <p:nvPr/>
        </p:nvPicPr>
        <p:blipFill>
          <a:blip r:embed="rId6" cstate="print"/>
          <a:srcRect l="38616" t="9051" r="7916" b="37400"/>
          <a:stretch>
            <a:fillRect/>
          </a:stretch>
        </p:blipFill>
        <p:spPr>
          <a:xfrm>
            <a:off x="6372200" y="4221088"/>
            <a:ext cx="1440160" cy="2040226"/>
          </a:xfrm>
          <a:prstGeom prst="rect">
            <a:avLst/>
          </a:prstGeom>
        </p:spPr>
      </p:pic>
      <p:pic>
        <p:nvPicPr>
          <p:cNvPr id="15" name="Рисунок 14" descr="0pnUMEPJGCs.jpg"/>
          <p:cNvPicPr>
            <a:picLocks noChangeAspect="1"/>
          </p:cNvPicPr>
          <p:nvPr/>
        </p:nvPicPr>
        <p:blipFill>
          <a:blip r:embed="rId7" cstate="print"/>
          <a:srcRect t="12533" r="9024"/>
          <a:stretch>
            <a:fillRect/>
          </a:stretch>
        </p:blipFill>
        <p:spPr>
          <a:xfrm>
            <a:off x="6912768" y="1410509"/>
            <a:ext cx="2267744" cy="1226403"/>
          </a:xfrm>
          <a:prstGeom prst="rect">
            <a:avLst/>
          </a:prstGeom>
        </p:spPr>
      </p:pic>
      <p:pic>
        <p:nvPicPr>
          <p:cNvPr id="16" name="Рисунок 15" descr="vlPsk1is0KM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36296" y="-27384"/>
            <a:ext cx="1907704" cy="142481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0" y="1916832"/>
            <a:ext cx="539552" cy="14401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1772816"/>
            <a:ext cx="360040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1520" y="1628800"/>
            <a:ext cx="288032" cy="144016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1772816"/>
            <a:ext cx="179512" cy="14401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484784"/>
            <a:ext cx="216024" cy="1440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6372200" y="5949280"/>
            <a:ext cx="27718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Ты с нами?</a:t>
            </a:r>
          </a:p>
          <a:p>
            <a:pPr algn="ctr"/>
            <a:r>
              <a:rPr lang="ru-RU" sz="2800" b="1" dirty="0" smtClean="0"/>
              <a:t>Присоединяйся!</a:t>
            </a:r>
            <a:endParaRPr lang="ru-RU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2564904"/>
            <a:ext cx="9324528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А</a:t>
            </a:r>
            <a:r>
              <a:rPr lang="ru-RU" sz="2400" b="1" i="1" dirty="0" smtClean="0">
                <a:solidFill>
                  <a:srgbClr val="92D050"/>
                </a:solidFill>
              </a:rPr>
              <a:t>Р</a:t>
            </a:r>
            <a:r>
              <a:rPr lang="ru-RU" sz="2400" b="1" i="1" dirty="0" smtClean="0">
                <a:solidFill>
                  <a:srgbClr val="FFFF00"/>
                </a:solidFill>
              </a:rPr>
              <a:t>Т</a:t>
            </a:r>
            <a:r>
              <a:rPr lang="ru-RU" sz="2400" b="1" i="1" dirty="0" smtClean="0">
                <a:solidFill>
                  <a:schemeClr val="bg1"/>
                </a:solidFill>
              </a:rPr>
              <a:t> марафон «Уникальных животных не купишь за деньги!»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4077072"/>
            <a:ext cx="309634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https://vk.com/club179048126</a:t>
            </a:r>
            <a:endParaRPr lang="ru-RU" dirty="0" smtClean="0"/>
          </a:p>
          <a:p>
            <a:r>
              <a:rPr lang="en-US" dirty="0" smtClean="0"/>
              <a:t>#</a:t>
            </a:r>
            <a:r>
              <a:rPr lang="ru-RU" dirty="0" smtClean="0"/>
              <a:t>Детям не всё равно</a:t>
            </a:r>
            <a:endParaRPr lang="ru-RU" dirty="0"/>
          </a:p>
        </p:txBody>
      </p:sp>
      <p:pic>
        <p:nvPicPr>
          <p:cNvPr id="25" name="Рисунок 24" descr="IMG1712.jpg"/>
          <p:cNvPicPr>
            <a:picLocks noChangeAspect="1"/>
          </p:cNvPicPr>
          <p:nvPr/>
        </p:nvPicPr>
        <p:blipFill>
          <a:blip r:embed="rId9" cstate="print"/>
          <a:srcRect t="8851" r="1770" b="15624"/>
          <a:stretch>
            <a:fillRect/>
          </a:stretch>
        </p:blipFill>
        <p:spPr>
          <a:xfrm>
            <a:off x="3059832" y="4077072"/>
            <a:ext cx="3544745" cy="2044077"/>
          </a:xfrm>
          <a:prstGeom prst="rect">
            <a:avLst/>
          </a:prstGeom>
        </p:spPr>
      </p:pic>
      <p:pic>
        <p:nvPicPr>
          <p:cNvPr id="26" name="Рисунок 25" descr="g2vyITM4Z0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55976" y="5489891"/>
            <a:ext cx="2051762" cy="1368109"/>
          </a:xfrm>
          <a:prstGeom prst="rect">
            <a:avLst/>
          </a:prstGeom>
        </p:spPr>
      </p:pic>
      <p:pic>
        <p:nvPicPr>
          <p:cNvPr id="27" name="Рисунок 26" descr="IMG1838.jpg"/>
          <p:cNvPicPr>
            <a:picLocks noChangeAspect="1"/>
          </p:cNvPicPr>
          <p:nvPr/>
        </p:nvPicPr>
        <p:blipFill>
          <a:blip r:embed="rId11" cstate="print"/>
          <a:srcRect r="9210" b="9048"/>
          <a:stretch>
            <a:fillRect/>
          </a:stretch>
        </p:blipFill>
        <p:spPr>
          <a:xfrm>
            <a:off x="3203848" y="5319084"/>
            <a:ext cx="1152128" cy="1538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иссури ангелина юдина.JPG"/>
          <p:cNvPicPr>
            <a:picLocks noChangeAspect="1"/>
          </p:cNvPicPr>
          <p:nvPr/>
        </p:nvPicPr>
        <p:blipFill>
          <a:blip r:embed="rId2" cstate="print"/>
          <a:srcRect l="11882" t="20600" r="4946"/>
          <a:stretch>
            <a:fillRect/>
          </a:stretch>
        </p:blipFill>
        <p:spPr>
          <a:xfrm>
            <a:off x="4631624" y="764704"/>
            <a:ext cx="4512376" cy="609329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7344" t="24235" r="51648" b="15719"/>
          <a:stretch>
            <a:fillRect/>
          </a:stretch>
        </p:blipFill>
        <p:spPr bwMode="auto">
          <a:xfrm>
            <a:off x="4211960" y="3861048"/>
            <a:ext cx="1584176" cy="230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96136" y="4437112"/>
            <a:ext cx="1368152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Missury</a:t>
            </a:r>
            <a:endParaRPr lang="ru-RU" sz="2000" dirty="0"/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 cstate="print"/>
          <a:srcRect l="32848" t="25219" r="43527" b="36391"/>
          <a:stretch>
            <a:fillRect/>
          </a:stretch>
        </p:blipFill>
        <p:spPr bwMode="auto">
          <a:xfrm>
            <a:off x="0" y="-27384"/>
            <a:ext cx="135892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-16831" y="1268760"/>
            <a:ext cx="1428596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Kids do care!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48264" y="515719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Udina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Angelina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1"/>
          <p:cNvSpPr txBox="1">
            <a:spLocks/>
          </p:cNvSpPr>
          <p:nvPr/>
        </p:nvSpPr>
        <p:spPr>
          <a:xfrm>
            <a:off x="0" y="6172200"/>
            <a:ext cx="7315200" cy="6858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137160" tIns="182880" rIns="137160" bIns="91440">
            <a:normAutofit lnSpcReduction="10000"/>
          </a:bodyPr>
          <a:lstStyle/>
          <a:p>
            <a:pPr lvl="0" algn="ctr">
              <a:spcBef>
                <a:spcPts val="700"/>
              </a:spcBef>
              <a:spcAft>
                <a:spcPts val="1000"/>
              </a:spcAft>
              <a:buClr>
                <a:schemeClr val="accent2"/>
              </a:buClr>
              <a:buSzPct val="60000"/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They will give you love just like that!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492896"/>
            <a:ext cx="32038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5"/>
              </a:rPr>
              <a:t>https://vk.com/club179048126</a:t>
            </a:r>
            <a:endParaRPr lang="ru-RU" dirty="0" smtClean="0"/>
          </a:p>
        </p:txBody>
      </p:sp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1331640" y="0"/>
            <a:ext cx="7812360" cy="115798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Unique animals can not buy for money!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645024"/>
            <a:ext cx="60121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can a little volunteer do?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4581128"/>
            <a:ext cx="4164923" cy="58477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Kind children's project.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2924944"/>
            <a:ext cx="309634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WELCOME!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l="11438" t="31125" r="45743" b="33437"/>
          <a:stretch>
            <a:fillRect/>
          </a:stretch>
        </p:blipFill>
        <p:spPr bwMode="auto">
          <a:xfrm>
            <a:off x="1331640" y="548680"/>
            <a:ext cx="1872208" cy="116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267744" y="1484784"/>
            <a:ext cx="1800200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 l="32281" t="30313" r="32281" b="20469"/>
          <a:stretch>
            <a:fillRect/>
          </a:stretch>
        </p:blipFill>
        <p:spPr bwMode="auto">
          <a:xfrm>
            <a:off x="3491880" y="1988840"/>
            <a:ext cx="1152128" cy="120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s://pp.userapi.com/c849124/v849124225/18da36/GmUyj381tG0.jpg"/>
          <p:cNvPicPr>
            <a:picLocks noChangeAspect="1" noChangeArrowheads="1"/>
          </p:cNvPicPr>
          <p:nvPr/>
        </p:nvPicPr>
        <p:blipFill>
          <a:blip r:embed="rId2" cstate="print"/>
          <a:srcRect t="2109" r="5113"/>
          <a:stretch>
            <a:fillRect/>
          </a:stretch>
        </p:blipFill>
        <p:spPr bwMode="auto">
          <a:xfrm>
            <a:off x="0" y="764704"/>
            <a:ext cx="7908000" cy="60932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339752" y="57332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Шелепнёв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А.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153400" cy="990600"/>
          </a:xfr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Меня не купишь за деньги!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6300609"/>
            <a:ext cx="8424936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подарю тебе свою любовь просто так!</a:t>
            </a:r>
            <a:endParaRPr lang="ru-RU" sz="32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28800"/>
            <a:ext cx="2472152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en-US" b="1" i="1" dirty="0" smtClean="0"/>
              <a:t>#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Детям не всё равно!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7"/>
          <p:cNvSpPr txBox="1">
            <a:spLocks/>
          </p:cNvSpPr>
          <p:nvPr/>
        </p:nvSpPr>
        <p:spPr>
          <a:xfrm>
            <a:off x="0" y="-27384"/>
            <a:ext cx="7812360" cy="52322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vert="horz"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</a:t>
            </a: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</a:t>
            </a: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марафон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268760"/>
            <a:ext cx="32038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https://vk.com/club179048126</a:t>
            </a:r>
            <a:endParaRPr lang="ru-RU" dirty="0" smtClean="0"/>
          </a:p>
        </p:txBody>
      </p:sp>
      <p:pic>
        <p:nvPicPr>
          <p:cNvPr id="59396" name="Picture 4" descr="https://pp.userapi.com/c850328/v850328768/1352ab/Kbo7P0ko1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988840"/>
            <a:ext cx="2195736" cy="169654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308304" y="3717032"/>
            <a:ext cx="1835696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Звёздочка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4128" y="4149080"/>
            <a:ext cx="3419872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Есть особенные люди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особенные звери,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Разница лишь в том,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Что зверям закрыты двери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в сердца, и в дом.</a:t>
            </a: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 cstate="print"/>
          <a:srcRect l="32848" t="25219" r="43527" b="36391"/>
          <a:stretch>
            <a:fillRect/>
          </a:stretch>
        </p:blipFill>
        <p:spPr bwMode="auto">
          <a:xfrm>
            <a:off x="7571210" y="-2"/>
            <a:ext cx="1572789" cy="1916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219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Приюту для собак</a:t>
            </a:r>
            <a:br>
              <a:rPr lang="ru-RU" b="1" dirty="0" smtClean="0"/>
            </a:br>
            <a:r>
              <a:rPr lang="ru-RU" b="1" dirty="0" smtClean="0"/>
              <a:t> стали помогать люди</a:t>
            </a:r>
            <a:endParaRPr lang="ru-RU" b="1" dirty="0"/>
          </a:p>
        </p:txBody>
      </p:sp>
      <p:pic>
        <p:nvPicPr>
          <p:cNvPr id="5" name="Рисунок 4" descr="cmLt82_hh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412776"/>
            <a:ext cx="2952328" cy="2214246"/>
          </a:xfrm>
          <a:prstGeom prst="rect">
            <a:avLst/>
          </a:prstGeom>
        </p:spPr>
      </p:pic>
      <p:pic>
        <p:nvPicPr>
          <p:cNvPr id="7" name="Рисунок 6" descr="JE57rIIJMf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68760"/>
            <a:ext cx="3203848" cy="2402886"/>
          </a:xfrm>
          <a:prstGeom prst="rect">
            <a:avLst/>
          </a:prstGeom>
        </p:spPr>
      </p:pic>
      <p:pic>
        <p:nvPicPr>
          <p:cNvPr id="8" name="Рисунок 7" descr="qYO2t2JJei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3645024"/>
            <a:ext cx="3203848" cy="2402886"/>
          </a:xfrm>
          <a:prstGeom prst="rect">
            <a:avLst/>
          </a:prstGeom>
        </p:spPr>
      </p:pic>
      <p:pic>
        <p:nvPicPr>
          <p:cNvPr id="30722" name="Picture 2" descr="https://pp.userapi.com/c855632/v855632016/5722e/amDouoPcaq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96952"/>
            <a:ext cx="2052228" cy="2736304"/>
          </a:xfrm>
          <a:prstGeom prst="rect">
            <a:avLst/>
          </a:prstGeom>
          <a:noFill/>
        </p:spPr>
      </p:pic>
      <p:pic>
        <p:nvPicPr>
          <p:cNvPr id="30724" name="Picture 4" descr="https://pp.userapi.com/c855632/v855632016/5721a/djOCg6jG6H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4937786"/>
            <a:ext cx="1440160" cy="1920214"/>
          </a:xfrm>
          <a:prstGeom prst="rect">
            <a:avLst/>
          </a:prstGeom>
          <a:noFill/>
        </p:spPr>
      </p:pic>
      <p:pic>
        <p:nvPicPr>
          <p:cNvPr id="30726" name="Picture 6" descr="https://pp.userapi.com/c851432/v851432635/12c8d0/wkdbC21VUo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1916832"/>
            <a:ext cx="2555531" cy="1908662"/>
          </a:xfrm>
          <a:prstGeom prst="rect">
            <a:avLst/>
          </a:prstGeom>
          <a:noFill/>
        </p:spPr>
      </p:pic>
      <p:pic>
        <p:nvPicPr>
          <p:cNvPr id="30728" name="Picture 8" descr="https://pp.userapi.com/c845123/v845123555/138291/KmU2j1EhIA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5129808"/>
            <a:ext cx="2593301" cy="1728192"/>
          </a:xfrm>
          <a:prstGeom prst="rect">
            <a:avLst/>
          </a:prstGeom>
          <a:noFill/>
        </p:spPr>
      </p:pic>
      <p:pic>
        <p:nvPicPr>
          <p:cNvPr id="4" name="Содержимое 3" descr="dL5cHFwHUIY.jpg"/>
          <p:cNvPicPr>
            <a:picLocks noGrp="1" noChangeAspect="1"/>
          </p:cNvPicPr>
          <p:nvPr>
            <p:ph idx="1"/>
          </p:nvPr>
        </p:nvPicPr>
        <p:blipFill>
          <a:blip r:embed="rId9" cstate="print"/>
          <a:stretch>
            <a:fillRect/>
          </a:stretch>
        </p:blipFill>
        <p:spPr>
          <a:xfrm>
            <a:off x="5076056" y="3645024"/>
            <a:ext cx="2513253" cy="1884940"/>
          </a:xfrm>
        </p:spPr>
      </p:pic>
      <p:pic>
        <p:nvPicPr>
          <p:cNvPr id="30732" name="Picture 12" descr="https://pp.userapi.com/c845123/v845123555/138380/KfOPBtfYRUM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99024" y="1484784"/>
            <a:ext cx="1944976" cy="1296144"/>
          </a:xfrm>
          <a:prstGeom prst="rect">
            <a:avLst/>
          </a:prstGeom>
          <a:noFill/>
        </p:spPr>
      </p:pic>
      <p:pic>
        <p:nvPicPr>
          <p:cNvPr id="30730" name="Picture 10" descr="https://pp.userapi.com/c845123/v845123555/138309/ZF6YFu7Klf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0995" y="4910091"/>
            <a:ext cx="2923005" cy="19479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Волонтёрская дружба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191" t="21458" r="35142" b="16077"/>
          <a:stretch>
            <a:fillRect/>
          </a:stretch>
        </p:blipFill>
        <p:spPr bwMode="auto">
          <a:xfrm rot="21060837">
            <a:off x="171897" y="1371155"/>
            <a:ext cx="3348823" cy="246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l="3125" t="23422" r="37449" b="18500"/>
          <a:stretch>
            <a:fillRect/>
          </a:stretch>
        </p:blipFill>
        <p:spPr bwMode="auto">
          <a:xfrm rot="467403">
            <a:off x="3192217" y="1241906"/>
            <a:ext cx="2937890" cy="215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16778" t="30313" r="53691" b="25391"/>
          <a:stretch>
            <a:fillRect/>
          </a:stretch>
        </p:blipFill>
        <p:spPr bwMode="auto">
          <a:xfrm>
            <a:off x="5940152" y="1628800"/>
            <a:ext cx="1512168" cy="170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#Медиагвардия.jpg"/>
          <p:cNvPicPr>
            <a:picLocks noChangeAspect="1"/>
          </p:cNvPicPr>
          <p:nvPr/>
        </p:nvPicPr>
        <p:blipFill>
          <a:blip r:embed="rId5" cstate="print"/>
          <a:srcRect l="5901" t="29000" r="5901" b="29000"/>
          <a:stretch>
            <a:fillRect/>
          </a:stretch>
        </p:blipFill>
        <p:spPr>
          <a:xfrm>
            <a:off x="7956376" y="5843390"/>
            <a:ext cx="1115616" cy="531246"/>
          </a:xfrm>
          <a:prstGeom prst="rect">
            <a:avLst/>
          </a:prstGeom>
        </p:spPr>
      </p:pic>
      <p:pic>
        <p:nvPicPr>
          <p:cNvPr id="9" name="Рисунок 8" descr="Art House.jpg"/>
          <p:cNvPicPr>
            <a:picLocks noChangeAspect="1"/>
          </p:cNvPicPr>
          <p:nvPr/>
        </p:nvPicPr>
        <p:blipFill>
          <a:blip r:embed="rId6" cstate="print"/>
          <a:srcRect l="24464" t="17713" r="23729" b="57875"/>
          <a:stretch>
            <a:fillRect/>
          </a:stretch>
        </p:blipFill>
        <p:spPr>
          <a:xfrm>
            <a:off x="8424000" y="4941168"/>
            <a:ext cx="720000" cy="620000"/>
          </a:xfrm>
          <a:prstGeom prst="rect">
            <a:avLst/>
          </a:prstGeom>
        </p:spPr>
      </p:pic>
      <p:pic>
        <p:nvPicPr>
          <p:cNvPr id="10" name="Рисунок 9" descr="Uniqum Kid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28384" y="6209928"/>
            <a:ext cx="648072" cy="648072"/>
          </a:xfrm>
          <a:prstGeom prst="rect">
            <a:avLst/>
          </a:prstGeom>
        </p:spPr>
      </p:pic>
      <p:pic>
        <p:nvPicPr>
          <p:cNvPr id="11" name="Рисунок 10" descr="АМП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523312" y="6237312"/>
            <a:ext cx="620688" cy="620688"/>
          </a:xfrm>
          <a:prstGeom prst="rect">
            <a:avLst/>
          </a:prstGeom>
        </p:spPr>
      </p:pic>
      <p:pic>
        <p:nvPicPr>
          <p:cNvPr id="12" name="Рисунок 11" descr="Вместе с музыкой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316416" y="1466438"/>
            <a:ext cx="827584" cy="695042"/>
          </a:xfrm>
          <a:prstGeom prst="rect">
            <a:avLst/>
          </a:prstGeom>
        </p:spPr>
      </p:pic>
      <p:pic>
        <p:nvPicPr>
          <p:cNvPr id="13" name="Рисунок 12" descr="Добровольцы Мы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60432" y="2276872"/>
            <a:ext cx="576249" cy="577319"/>
          </a:xfrm>
          <a:prstGeom prst="rect">
            <a:avLst/>
          </a:prstGeom>
        </p:spPr>
      </p:pic>
      <p:pic>
        <p:nvPicPr>
          <p:cNvPr id="14" name="Рисунок 13" descr="Жизнь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424000" y="3356992"/>
            <a:ext cx="720000" cy="586552"/>
          </a:xfrm>
          <a:prstGeom prst="rect">
            <a:avLst/>
          </a:prstGeom>
        </p:spPr>
      </p:pic>
      <p:pic>
        <p:nvPicPr>
          <p:cNvPr id="15" name="Рисунок 14" descr="Мой город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332130" y="1433376"/>
            <a:ext cx="984286" cy="843496"/>
          </a:xfrm>
          <a:prstGeom prst="rect">
            <a:avLst/>
          </a:prstGeom>
        </p:spPr>
      </p:pic>
      <p:pic>
        <p:nvPicPr>
          <p:cNvPr id="16" name="Рисунок 15" descr="Орандж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424000" y="4077072"/>
            <a:ext cx="720000" cy="720000"/>
          </a:xfrm>
          <a:prstGeom prst="rect">
            <a:avLst/>
          </a:prstGeom>
        </p:spPr>
      </p:pic>
      <p:pic>
        <p:nvPicPr>
          <p:cNvPr id="17" name="Рисунок 16" descr="Офисная планета.jpg"/>
          <p:cNvPicPr>
            <a:picLocks noChangeAspect="1"/>
          </p:cNvPicPr>
          <p:nvPr/>
        </p:nvPicPr>
        <p:blipFill>
          <a:blip r:embed="rId14" cstate="print"/>
          <a:srcRect l="8472" t="7476" r="6811" b="78349"/>
          <a:stretch>
            <a:fillRect/>
          </a:stretch>
        </p:blipFill>
        <p:spPr>
          <a:xfrm>
            <a:off x="7704000" y="2852936"/>
            <a:ext cx="1440000" cy="508235"/>
          </a:xfrm>
          <a:prstGeom prst="rect">
            <a:avLst/>
          </a:prstGeom>
        </p:spPr>
      </p:pic>
      <p:pic>
        <p:nvPicPr>
          <p:cNvPr id="18" name="Рисунок 17" descr="Соренто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596336" y="2204784"/>
            <a:ext cx="648072" cy="648072"/>
          </a:xfrm>
          <a:prstGeom prst="rect">
            <a:avLst/>
          </a:prstGeom>
        </p:spPr>
      </p:pic>
      <p:pic>
        <p:nvPicPr>
          <p:cNvPr id="19" name="Рисунок 18" descr="Читайна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985041" y="5589240"/>
            <a:ext cx="1158959" cy="296947"/>
          </a:xfrm>
          <a:prstGeom prst="rect">
            <a:avLst/>
          </a:prstGeom>
        </p:spPr>
      </p:pic>
      <p:pic>
        <p:nvPicPr>
          <p:cNvPr id="1028" name="Picture 4" descr="https://sun1-88.userapi.com/c850216/v850216006/1535eb/uGmjWYduU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3717032"/>
            <a:ext cx="2376264" cy="1583558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8" cstate="print"/>
          <a:srcRect l="8657" t="32281" r="35973" b="23422"/>
          <a:stretch>
            <a:fillRect/>
          </a:stretch>
        </p:blipFill>
        <p:spPr bwMode="auto">
          <a:xfrm rot="418546">
            <a:off x="80969" y="5229152"/>
            <a:ext cx="2473557" cy="148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s://pp.userapi.com/c852128/v852128854/ea0aa/u_T3BA4Z0pE.jpg"/>
          <p:cNvPicPr>
            <a:picLocks noChangeAspect="1" noChangeArrowheads="1"/>
          </p:cNvPicPr>
          <p:nvPr/>
        </p:nvPicPr>
        <p:blipFill>
          <a:blip r:embed="rId19" cstate="print"/>
          <a:srcRect l="12989" t="19565" r="958"/>
          <a:stretch>
            <a:fillRect/>
          </a:stretch>
        </p:blipFill>
        <p:spPr bwMode="auto">
          <a:xfrm>
            <a:off x="2483768" y="5129808"/>
            <a:ext cx="2475518" cy="1728192"/>
          </a:xfrm>
          <a:prstGeom prst="rect">
            <a:avLst/>
          </a:prstGeom>
          <a:noFill/>
        </p:spPr>
      </p:pic>
      <p:pic>
        <p:nvPicPr>
          <p:cNvPr id="1032" name="Picture 8" descr="https://pp.userapi.com/c855520/v855520854/dd80/Vhvkcu12Snk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211960" y="4968031"/>
            <a:ext cx="2530502" cy="1889969"/>
          </a:xfrm>
          <a:prstGeom prst="rect">
            <a:avLst/>
          </a:prstGeom>
          <a:noFill/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21" cstate="print"/>
          <a:srcRect l="16606" t="75421" r="72320" b="15720"/>
          <a:stretch>
            <a:fillRect/>
          </a:stretch>
        </p:blipFill>
        <p:spPr bwMode="auto">
          <a:xfrm>
            <a:off x="7524328" y="3429000"/>
            <a:ext cx="96010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7164288" y="1124744"/>
            <a:ext cx="197971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Партнёры проекта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22" cstate="print"/>
          <a:srcRect l="32281" t="30313" r="32281" b="20469"/>
          <a:stretch>
            <a:fillRect/>
          </a:stretch>
        </p:blipFill>
        <p:spPr bwMode="auto">
          <a:xfrm>
            <a:off x="7524328" y="4005064"/>
            <a:ext cx="806489" cy="84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 descr="https://pp.userapi.com/c622029/v622029083/4b2/h4jS4I-t0qM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740352" y="4821871"/>
            <a:ext cx="648072" cy="767369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2123728" y="3212976"/>
            <a:ext cx="5544616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 поддержке Центра развития добровольчества «Мой город» и Творческого объединения «Вместе с музыкой» мне представилась возможность рассказать о своём проекте и выступить со стихами собственного сочинения на самых разных мероприятиях и  творческих площадках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! Я рассказал о роли «братьев наших меньших» в нашей жизни.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sun9-1.userapi.com/c849232/v849232006/19e007/gi4hwZHe5Wo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732240" y="5256584"/>
            <a:ext cx="1229882" cy="18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 l="18083" t="6516" r="19164" b="6250"/>
          <a:stretch>
            <a:fillRect/>
          </a:stretch>
        </p:blipFill>
        <p:spPr bwMode="auto">
          <a:xfrm>
            <a:off x="2555776" y="26225"/>
            <a:ext cx="6552728" cy="68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9512" y="332656"/>
            <a:ext cx="252028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Публикации о нашем проекте в СМИ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 t="16360" r="2184" b="16704"/>
          <a:stretch>
            <a:fillRect/>
          </a:stretch>
        </p:blipFill>
        <p:spPr bwMode="auto">
          <a:xfrm>
            <a:off x="0" y="1400276"/>
            <a:ext cx="9144000" cy="4693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8083" t="22266" r="21379" b="10797"/>
          <a:stretch>
            <a:fillRect/>
          </a:stretch>
        </p:blipFill>
        <p:spPr bwMode="auto">
          <a:xfrm>
            <a:off x="0" y="809328"/>
            <a:ext cx="7293987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7919" t="28344" r="38188" b="17516"/>
          <a:stretch>
            <a:fillRect/>
          </a:stretch>
        </p:blipFill>
        <p:spPr bwMode="auto">
          <a:xfrm>
            <a:off x="6012160" y="16018"/>
            <a:ext cx="3096344" cy="233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344" t="16360" r="16950" b="6250"/>
          <a:stretch>
            <a:fillRect/>
          </a:stretch>
        </p:blipFill>
        <p:spPr bwMode="auto">
          <a:xfrm>
            <a:off x="2735288" y="0"/>
            <a:ext cx="6408712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10872" t="21454" r="38188" b="16532"/>
          <a:stretch>
            <a:fillRect/>
          </a:stretch>
        </p:blipFill>
        <p:spPr bwMode="auto">
          <a:xfrm>
            <a:off x="179512" y="4221088"/>
            <a:ext cx="2592288" cy="236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96136" y="0"/>
            <a:ext cx="288032" cy="6858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71600" y="2420888"/>
            <a:ext cx="7200800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Акция «Спасибо вам, родные ветераны!»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преддверии праздника Великой Победы мы с ребятами из школы решили нарисовать, подписать и подарить открытки ветеранам Великой Отечественной войны. 35 учеников МБОУ СШ №1 приняли участие в акции «Спасибо вам, родные ветераны!». Всего было вручено 75 открыток!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открытки к 9 мая20003.JPG"/>
          <p:cNvPicPr>
            <a:picLocks noChangeAspect="1"/>
          </p:cNvPicPr>
          <p:nvPr/>
        </p:nvPicPr>
        <p:blipFill>
          <a:blip r:embed="rId2" cstate="print"/>
          <a:srcRect r="5443"/>
          <a:stretch>
            <a:fillRect/>
          </a:stretch>
        </p:blipFill>
        <p:spPr>
          <a:xfrm rot="5400000">
            <a:off x="506722" y="-506722"/>
            <a:ext cx="2043455" cy="3056898"/>
          </a:xfrm>
          <a:prstGeom prst="rect">
            <a:avLst/>
          </a:prstGeom>
        </p:spPr>
      </p:pic>
      <p:pic>
        <p:nvPicPr>
          <p:cNvPr id="4" name="Picture 14" descr="https://pp.userapi.com/c852216/v852216055/1142ff/tjCqytOBau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509120"/>
            <a:ext cx="3059832" cy="22853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988840"/>
            <a:ext cx="9144000" cy="43204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pp.userapi.com/c847020/v847020994/1fd433/E0uVXd1Hg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27795" cy="3456384"/>
          </a:xfrm>
          <a:prstGeom prst="rect">
            <a:avLst/>
          </a:prstGeom>
          <a:noFill/>
        </p:spPr>
      </p:pic>
      <p:pic>
        <p:nvPicPr>
          <p:cNvPr id="22532" name="Picture 4" descr="https://pp.userapi.com/c847019/v847019994/202bf9/XNAH0IdwjB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7504" y="3977680"/>
            <a:ext cx="3856496" cy="2880320"/>
          </a:xfrm>
          <a:prstGeom prst="rect">
            <a:avLst/>
          </a:prstGeom>
          <a:noFill/>
        </p:spPr>
      </p:pic>
      <p:pic>
        <p:nvPicPr>
          <p:cNvPr id="22534" name="Picture 6" descr="https://pp.userapi.com/c849232/v849232994/18f5cc/iX3ZgEUkIi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8356" y="0"/>
            <a:ext cx="2545644" cy="1901278"/>
          </a:xfrm>
          <a:prstGeom prst="rect">
            <a:avLst/>
          </a:prstGeom>
          <a:noFill/>
        </p:spPr>
      </p:pic>
      <p:pic>
        <p:nvPicPr>
          <p:cNvPr id="22536" name="Picture 8" descr="https://pp.userapi.com/c853420/v853420994/390ca/hrde_G1K0uo.jpg"/>
          <p:cNvPicPr>
            <a:picLocks noChangeAspect="1" noChangeArrowheads="1"/>
          </p:cNvPicPr>
          <p:nvPr/>
        </p:nvPicPr>
        <p:blipFill>
          <a:blip r:embed="rId5" cstate="print"/>
          <a:srcRect l="3569" t="30769" r="3688" b="7692"/>
          <a:stretch>
            <a:fillRect/>
          </a:stretch>
        </p:blipFill>
        <p:spPr bwMode="auto">
          <a:xfrm>
            <a:off x="0" y="2996952"/>
            <a:ext cx="4504358" cy="2232248"/>
          </a:xfrm>
          <a:prstGeom prst="rect">
            <a:avLst/>
          </a:prstGeom>
          <a:noFill/>
        </p:spPr>
      </p:pic>
      <p:pic>
        <p:nvPicPr>
          <p:cNvPr id="22538" name="Picture 10" descr="https://pp.userapi.com/c855220/v855220994/39249/hRKtUjkREmQ.jpg"/>
          <p:cNvPicPr>
            <a:picLocks noChangeAspect="1" noChangeArrowheads="1"/>
          </p:cNvPicPr>
          <p:nvPr/>
        </p:nvPicPr>
        <p:blipFill>
          <a:blip r:embed="rId6" cstate="print"/>
          <a:srcRect l="6515" t="2492" r="7400" b="2800"/>
          <a:stretch>
            <a:fillRect/>
          </a:stretch>
        </p:blipFill>
        <p:spPr bwMode="auto">
          <a:xfrm>
            <a:off x="3779912" y="2420888"/>
            <a:ext cx="2979577" cy="2448272"/>
          </a:xfrm>
          <a:prstGeom prst="rect">
            <a:avLst/>
          </a:prstGeom>
          <a:noFill/>
        </p:spPr>
      </p:pic>
      <p:pic>
        <p:nvPicPr>
          <p:cNvPr id="22540" name="Picture 12" descr="https://pp.userapi.com/c855524/v855524055/3c698/WnTVqqDgs7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0"/>
            <a:ext cx="2522482" cy="1883978"/>
          </a:xfrm>
          <a:prstGeom prst="rect">
            <a:avLst/>
          </a:prstGeom>
          <a:noFill/>
        </p:spPr>
      </p:pic>
      <p:pic>
        <p:nvPicPr>
          <p:cNvPr id="22542" name="Picture 14" descr="https://pp.userapi.com/c852216/v852216055/1142ff/tjCqytOBau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1916831"/>
            <a:ext cx="2699792" cy="2016407"/>
          </a:xfrm>
          <a:prstGeom prst="rect">
            <a:avLst/>
          </a:prstGeom>
          <a:noFill/>
        </p:spPr>
      </p:pic>
      <p:pic>
        <p:nvPicPr>
          <p:cNvPr id="22544" name="Picture 16" descr="https://pp.userapi.com/c855024/v855024055/3c124/EjiatHHjkYI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888" y="4553744"/>
            <a:ext cx="1719658" cy="2304256"/>
          </a:xfrm>
          <a:prstGeom prst="rect">
            <a:avLst/>
          </a:prstGeom>
          <a:noFill/>
        </p:spPr>
      </p:pic>
      <p:pic>
        <p:nvPicPr>
          <p:cNvPr id="22546" name="Picture 18" descr="https://pp.userapi.com/c845020/v845020055/20370b/K_j1yHPkgzI.jpg"/>
          <p:cNvPicPr>
            <a:picLocks noChangeAspect="1" noChangeArrowheads="1"/>
          </p:cNvPicPr>
          <p:nvPr/>
        </p:nvPicPr>
        <p:blipFill>
          <a:blip r:embed="rId10" cstate="print"/>
          <a:srcRect l="13443" t="23928" r="27466" b="25673"/>
          <a:stretch>
            <a:fillRect/>
          </a:stretch>
        </p:blipFill>
        <p:spPr bwMode="auto">
          <a:xfrm>
            <a:off x="0" y="4965218"/>
            <a:ext cx="1656184" cy="1892782"/>
          </a:xfrm>
          <a:prstGeom prst="rect">
            <a:avLst/>
          </a:prstGeom>
          <a:noFill/>
        </p:spPr>
      </p:pic>
      <p:pic>
        <p:nvPicPr>
          <p:cNvPr id="22548" name="Picture 20" descr="https://pp.userapi.com/c850228/v850228994/137db3/icYww6xlepk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19671" y="5157192"/>
            <a:ext cx="2277233" cy="170080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635896" y="1844824"/>
            <a:ext cx="550810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Акция «Спасибо вам, родные ветераны!»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г. Арзамас, май 2019 года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pp.userapi.com/c851236/v851236225/11b4a6/HjRxb0YXkLI.jpg"/>
          <p:cNvPicPr>
            <a:picLocks noChangeAspect="1" noChangeArrowheads="1"/>
          </p:cNvPicPr>
          <p:nvPr/>
        </p:nvPicPr>
        <p:blipFill>
          <a:blip r:embed="rId2" cstate="print"/>
          <a:srcRect r="21328"/>
          <a:stretch>
            <a:fillRect/>
          </a:stretch>
        </p:blipFill>
        <p:spPr bwMode="auto">
          <a:xfrm>
            <a:off x="7323615" y="1844824"/>
            <a:ext cx="1820385" cy="1728192"/>
          </a:xfrm>
          <a:prstGeom prst="rect">
            <a:avLst/>
          </a:prstGeom>
          <a:noFill/>
        </p:spPr>
      </p:pic>
      <p:pic>
        <p:nvPicPr>
          <p:cNvPr id="5128" name="Picture 8" descr="https://pp.userapi.com/c855036/v855036369/41c2d/TJ5LCtJgCFQ.jpg"/>
          <p:cNvPicPr>
            <a:picLocks noChangeAspect="1" noChangeArrowheads="1"/>
          </p:cNvPicPr>
          <p:nvPr/>
        </p:nvPicPr>
        <p:blipFill>
          <a:blip r:embed="rId3" cstate="print"/>
          <a:srcRect l="17883"/>
          <a:stretch>
            <a:fillRect/>
          </a:stretch>
        </p:blipFill>
        <p:spPr bwMode="auto">
          <a:xfrm>
            <a:off x="0" y="4303783"/>
            <a:ext cx="2808312" cy="2554217"/>
          </a:xfrm>
          <a:prstGeom prst="rect">
            <a:avLst/>
          </a:prstGeom>
          <a:noFill/>
        </p:spPr>
      </p:pic>
      <p:pic>
        <p:nvPicPr>
          <p:cNvPr id="5130" name="Picture 10" descr="https://pp.userapi.com/c847019/v847019369/2077e9/nRBVzFMZrJI.jpg"/>
          <p:cNvPicPr>
            <a:picLocks noChangeAspect="1" noChangeArrowheads="1"/>
          </p:cNvPicPr>
          <p:nvPr/>
        </p:nvPicPr>
        <p:blipFill>
          <a:blip r:embed="rId4" cstate="print"/>
          <a:srcRect l="3086" b="1196"/>
          <a:stretch>
            <a:fillRect/>
          </a:stretch>
        </p:blipFill>
        <p:spPr bwMode="auto">
          <a:xfrm>
            <a:off x="0" y="0"/>
            <a:ext cx="5638164" cy="4293096"/>
          </a:xfrm>
          <a:prstGeom prst="rect">
            <a:avLst/>
          </a:prstGeom>
          <a:noFill/>
        </p:spPr>
      </p:pic>
      <p:pic>
        <p:nvPicPr>
          <p:cNvPr id="5122" name="Picture 2" descr="https://pp.userapi.com/c854520/v854520225/4372e/6WvXYp5gmQ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5539" y="3789040"/>
            <a:ext cx="3888461" cy="286470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80112" y="0"/>
            <a:ext cx="3563888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Благодаря проекту у меня появилась возможность познакомиться с мэром г. Арзамас Щёлоковым А. А.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и заручиться его поддержкой в реализации своих идей!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s://pp.userapi.com/c846524/v846524225/204b95/xy4_alnRKa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2276872"/>
            <a:ext cx="2304256" cy="153377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979712" y="4293096"/>
            <a:ext cx="3456384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 главной сцене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Арзамасского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филиала ННГУ им. Н. И. Лобачевского я рассказал о проекте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«Что может маленький волонтёр»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pp.userapi.com/c851232/v851232688/125607/3IaXaDRJS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36304" cy="1826483"/>
          </a:xfrm>
          <a:prstGeom prst="rect">
            <a:avLst/>
          </a:prstGeom>
          <a:noFill/>
        </p:spPr>
      </p:pic>
      <p:pic>
        <p:nvPicPr>
          <p:cNvPr id="32772" name="Picture 4" descr="https://pp.userapi.com/c856024/v856024688/4f41c/udHCYQqVn-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0"/>
            <a:ext cx="2484276" cy="1656184"/>
          </a:xfrm>
          <a:prstGeom prst="rect">
            <a:avLst/>
          </a:prstGeom>
          <a:noFill/>
        </p:spPr>
      </p:pic>
      <p:pic>
        <p:nvPicPr>
          <p:cNvPr id="32774" name="Picture 6" descr="https://pp.userapi.com/c855616/v855616688/4eeb4/AWSlzX_g79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1712" y="548680"/>
            <a:ext cx="2592288" cy="1728192"/>
          </a:xfrm>
          <a:prstGeom prst="rect">
            <a:avLst/>
          </a:prstGeom>
          <a:noFill/>
        </p:spPr>
      </p:pic>
      <p:pic>
        <p:nvPicPr>
          <p:cNvPr id="32776" name="Picture 8" descr="https://pp.userapi.com/c850220/v850220688/150eda/DGzutpAwX5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725144"/>
            <a:ext cx="2592288" cy="1728192"/>
          </a:xfrm>
          <a:prstGeom prst="rect">
            <a:avLst/>
          </a:prstGeom>
          <a:noFill/>
        </p:spPr>
      </p:pic>
      <p:pic>
        <p:nvPicPr>
          <p:cNvPr id="32778" name="Picture 10" descr="https://pp.userapi.com/c848632/v848632688/199b9e/DwRNMJlXOk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9216" y="5201477"/>
            <a:ext cx="2484784" cy="1656523"/>
          </a:xfrm>
          <a:prstGeom prst="rect">
            <a:avLst/>
          </a:prstGeom>
          <a:noFill/>
        </p:spPr>
      </p:pic>
      <p:pic>
        <p:nvPicPr>
          <p:cNvPr id="32782" name="Picture 14" descr="https://pp.userapi.com/c855036/v855036688/5218e/l0WD4S6LNhw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6" y="4725144"/>
            <a:ext cx="2817032" cy="1878021"/>
          </a:xfrm>
          <a:prstGeom prst="rect">
            <a:avLst/>
          </a:prstGeom>
          <a:noFill/>
        </p:spPr>
      </p:pic>
      <p:pic>
        <p:nvPicPr>
          <p:cNvPr id="32784" name="Picture 16" descr="https://pp.userapi.com/c849032/v849032688/19b70c/_AHCeIzkA_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8024" y="0"/>
            <a:ext cx="2376264" cy="1584176"/>
          </a:xfrm>
          <a:prstGeom prst="rect">
            <a:avLst/>
          </a:prstGeom>
          <a:noFill/>
        </p:spPr>
      </p:pic>
      <p:pic>
        <p:nvPicPr>
          <p:cNvPr id="32786" name="Picture 18" descr="https://pp.userapi.com/c852216/v852216688/12c9de/I72iVPCO19U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99992" y="980728"/>
            <a:ext cx="2132956" cy="142197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51520" y="2420888"/>
            <a:ext cx="864096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завершении учебного года проект «Что может маленький волонтёр?» при поддержке партнёров и активистов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устроил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грандиозный праздник для тех, кому не всё равно, кто на протяжении этого года принимал активное участие во всех наших задумках, поддерживал самые разные наши идеи и просто помогал детям почувствовать свою значимость в решении сложных социальных проблем. Гостей праздника ждали выставка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марафона, презентация проекта, концертная программа, награждение призёров и участников  проекта и, конечно же, праздничный фуршет!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88" name="Picture 20" descr="https://pp.userapi.com/c851028/v851028688/12ae78/VZ91zM4_lP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1196752"/>
            <a:ext cx="1903140" cy="1268760"/>
          </a:xfrm>
          <a:prstGeom prst="rect">
            <a:avLst/>
          </a:prstGeom>
          <a:noFill/>
        </p:spPr>
      </p:pic>
      <p:pic>
        <p:nvPicPr>
          <p:cNvPr id="32780" name="Picture 12" descr="https://pp.userapi.com/c854524/v854524688/50185/07w5Vk2fniU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23728" y="5201816"/>
            <a:ext cx="2484276" cy="1656184"/>
          </a:xfrm>
          <a:prstGeom prst="rect">
            <a:avLst/>
          </a:prstGeom>
          <a:noFill/>
        </p:spPr>
      </p:pic>
      <p:pic>
        <p:nvPicPr>
          <p:cNvPr id="32790" name="Picture 22" descr="https://pp.userapi.com/c852232/v852232688/127d8b/osC6bp11oHI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67744" y="1052736"/>
            <a:ext cx="2052228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60648"/>
            <a:ext cx="7128792" cy="58477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проекта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благодарность от прию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630272" y="-397678"/>
            <a:ext cx="5955810" cy="8424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амота от Сорент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48301" cy="6858000"/>
          </a:xfrm>
          <a:prstGeom prst="rect">
            <a:avLst/>
          </a:prstGeom>
        </p:spPr>
      </p:pic>
      <p:pic>
        <p:nvPicPr>
          <p:cNvPr id="3" name="Рисунок 2" descr="фотоконкур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6227" y="0"/>
            <a:ext cx="48483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ртфолио семьи0013.JPG"/>
          <p:cNvPicPr>
            <a:picLocks noChangeAspect="1"/>
          </p:cNvPicPr>
          <p:nvPr/>
        </p:nvPicPr>
        <p:blipFill>
          <a:blip r:embed="rId2" cstate="print"/>
          <a:srcRect t="3801" r="988"/>
          <a:stretch>
            <a:fillRect/>
          </a:stretch>
        </p:blipFill>
        <p:spPr>
          <a:xfrm>
            <a:off x="-252536" y="-36240"/>
            <a:ext cx="5016439" cy="6894240"/>
          </a:xfrm>
          <a:prstGeom prst="rect">
            <a:avLst/>
          </a:prstGeom>
        </p:spPr>
      </p:pic>
      <p:pic>
        <p:nvPicPr>
          <p:cNvPr id="3" name="Рисунок 2" descr="Портфолио семьи0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0"/>
            <a:ext cx="48483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амота от школы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-180528" y="0"/>
            <a:ext cx="4848301" cy="6858000"/>
          </a:xfrm>
          <a:prstGeom prst="rect">
            <a:avLst/>
          </a:prstGeom>
        </p:spPr>
      </p:pic>
      <p:pic>
        <p:nvPicPr>
          <p:cNvPr id="3" name="Рисунок 2" descr="ГРАМОТА 10001.JPG"/>
          <p:cNvPicPr>
            <a:picLocks noChangeAspect="1"/>
          </p:cNvPicPr>
          <p:nvPr/>
        </p:nvPicPr>
        <p:blipFill>
          <a:blip r:embed="rId3" cstate="print"/>
          <a:srcRect l="5698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АМОТА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68560" y="0"/>
            <a:ext cx="4848301" cy="6858000"/>
          </a:xfrm>
          <a:prstGeom prst="rect">
            <a:avLst/>
          </a:prstGeom>
        </p:spPr>
      </p:pic>
      <p:pic>
        <p:nvPicPr>
          <p:cNvPr id="3" name="Рисунок 2" descr="ГРАМОТА 1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95699" y="0"/>
            <a:ext cx="48483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RLo9LSjSiM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74775" y="2924944"/>
            <a:ext cx="3469225" cy="260191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340768"/>
            <a:ext cx="4104456" cy="48965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– обычный школьник, а если</a:t>
            </a:r>
          </a:p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ещё строитель, продавец, водитель такси, учитель, директор завода, студент, все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мы,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немного поможем, то превратимся в творцов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чуда,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они – просто выживут и будут продолжать благодарно и преданно делать наш мир человечнее!</a:t>
            </a:r>
          </a:p>
          <a:p>
            <a:pPr algn="ctr"/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                                    Павел Абрамов</a:t>
            </a:r>
            <a:endParaRPr lang="ru-RU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16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764704"/>
            <a:ext cx="3264362" cy="24482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47248" cy="648072"/>
          </a:xfr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600" b="1" dirty="0" smtClean="0"/>
              <a:t>Вместе мы в силах помочь!</a:t>
            </a:r>
            <a:endParaRPr lang="ru-RU" sz="3600" b="1" dirty="0"/>
          </a:p>
        </p:txBody>
      </p:sp>
      <p:pic>
        <p:nvPicPr>
          <p:cNvPr id="6" name="Рисунок 5" descr="IMG14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2780928"/>
            <a:ext cx="2139702" cy="28529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</a:rPr>
              <a:t>#</a:t>
            </a:r>
            <a:r>
              <a:rPr lang="ru-RU" sz="3200" b="1" i="1" dirty="0" smtClean="0"/>
              <a:t>Что может маленький волонтёр?</a:t>
            </a:r>
            <a:endParaRPr lang="ru-RU" sz="32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55568" y="2708920"/>
            <a:ext cx="3888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5"/>
              </a:rPr>
              <a:t>http://malvolonter.my1.ru</a:t>
            </a:r>
            <a:r>
              <a:rPr lang="ru-RU" dirty="0" smtClean="0">
                <a:hlinkClick r:id="rId6"/>
              </a:rPr>
              <a:t>МАЛЕНЬКИЙ ВОЛОНТЕР - Главная страница malvolonter.my1.ru </a:t>
            </a:r>
            <a:endParaRPr lang="ru-RU" dirty="0"/>
          </a:p>
        </p:txBody>
      </p:sp>
      <p:pic>
        <p:nvPicPr>
          <p:cNvPr id="11" name="Рисунок 10" descr="Эмблема акрил.JPG"/>
          <p:cNvPicPr>
            <a:picLocks noChangeAspect="1"/>
          </p:cNvPicPr>
          <p:nvPr/>
        </p:nvPicPr>
        <p:blipFill>
          <a:blip r:embed="rId7" cstate="print"/>
          <a:srcRect r="1825" b="15255"/>
          <a:stretch>
            <a:fillRect/>
          </a:stretch>
        </p:blipFill>
        <p:spPr>
          <a:xfrm>
            <a:off x="7668344" y="1052736"/>
            <a:ext cx="1368152" cy="1670538"/>
          </a:xfrm>
          <a:prstGeom prst="rect">
            <a:avLst/>
          </a:prstGeom>
        </p:spPr>
      </p:pic>
      <p:sp>
        <p:nvSpPr>
          <p:cNvPr id="12" name="Сердце 11"/>
          <p:cNvSpPr/>
          <p:nvPr/>
        </p:nvSpPr>
        <p:spPr>
          <a:xfrm>
            <a:off x="7740352" y="1988840"/>
            <a:ext cx="432048" cy="360040"/>
          </a:xfrm>
          <a:prstGeom prst="hear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Аватарк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0800000" flipV="1">
            <a:off x="7991872" y="4725144"/>
            <a:ext cx="1152128" cy="15361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0" y="5517232"/>
            <a:ext cx="36004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Детям не всё равно!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636912"/>
            <a:ext cx="8208912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1358</Words>
  <Application>Microsoft Office PowerPoint</Application>
  <PresentationFormat>Экран (4:3)</PresentationFormat>
  <Paragraphs>105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При поддержке администрации школы №1 в лице зам.директора по ВР Базаевой Н.Н., директора приюта для бездомных животных «Жизнь» Филилеевой Л. И.   мы провели конкурс рисунков и мероприятие</vt:lpstr>
      <vt:lpstr>Слайд 4</vt:lpstr>
      <vt:lpstr>Акция «Лай о помощи»</vt:lpstr>
      <vt:lpstr>Акция «Давай меняться!»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Unique animals can not buy for money!</vt:lpstr>
      <vt:lpstr>Меня не купишь за деньги!</vt:lpstr>
      <vt:lpstr>Приюту для собак  стали помогать люди</vt:lpstr>
      <vt:lpstr>Волонтёрская дружба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Вместе мы в силах помочь!</vt:lpstr>
      <vt:lpstr>Слайд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bolic</dc:creator>
  <cp:lastModifiedBy>bolic</cp:lastModifiedBy>
  <cp:revision>124</cp:revision>
  <dcterms:created xsi:type="dcterms:W3CDTF">2019-05-19T12:17:29Z</dcterms:created>
  <dcterms:modified xsi:type="dcterms:W3CDTF">2019-06-13T21:57:58Z</dcterms:modified>
</cp:coreProperties>
</file>