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282" r:id="rId3"/>
    <p:sldId id="257" r:id="rId4"/>
    <p:sldId id="275" r:id="rId5"/>
    <p:sldId id="258" r:id="rId6"/>
    <p:sldId id="263" r:id="rId7"/>
    <p:sldId id="272" r:id="rId8"/>
    <p:sldId id="278" r:id="rId9"/>
    <p:sldId id="276" r:id="rId10"/>
    <p:sldId id="283" r:id="rId11"/>
    <p:sldId id="274" r:id="rId12"/>
    <p:sldId id="281" r:id="rId13"/>
    <p:sldId id="264" r:id="rId14"/>
    <p:sldId id="265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749"/>
    <a:srgbClr val="006600"/>
    <a:srgbClr val="1EC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8" autoAdjust="0"/>
    <p:restoredTop sz="94660"/>
  </p:normalViewPr>
  <p:slideViewPr>
    <p:cSldViewPr>
      <p:cViewPr varScale="1">
        <p:scale>
          <a:sx n="75" d="100"/>
          <a:sy n="75" d="100"/>
        </p:scale>
        <p:origin x="-2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 знаю ПДД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9-б</c:v>
                </c:pt>
                <c:pt idx="1">
                  <c:v>10-б</c:v>
                </c:pt>
                <c:pt idx="2">
                  <c:v>3-б</c:v>
                </c:pt>
                <c:pt idx="3">
                  <c:v>5-а</c:v>
                </c:pt>
                <c:pt idx="4">
                  <c:v>7-в</c:v>
                </c:pt>
                <c:pt idx="5">
                  <c:v>9-а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</c:v>
                </c:pt>
                <c:pt idx="1">
                  <c:v>13</c:v>
                </c:pt>
                <c:pt idx="2">
                  <c:v>26</c:v>
                </c:pt>
                <c:pt idx="3">
                  <c:v>30</c:v>
                </c:pt>
                <c:pt idx="4">
                  <c:v>14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2-446C-9BB3-94E85FC1EDA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Я соблюдаю ПДД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9-б</c:v>
                </c:pt>
                <c:pt idx="1">
                  <c:v>10-б</c:v>
                </c:pt>
                <c:pt idx="2">
                  <c:v>3-б</c:v>
                </c:pt>
                <c:pt idx="3">
                  <c:v>5-а</c:v>
                </c:pt>
                <c:pt idx="4">
                  <c:v>7-в</c:v>
                </c:pt>
                <c:pt idx="5">
                  <c:v>9-а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16</c:v>
                </c:pt>
                <c:pt idx="1">
                  <c:v>8</c:v>
                </c:pt>
                <c:pt idx="2">
                  <c:v>26</c:v>
                </c:pt>
                <c:pt idx="3">
                  <c:v>24</c:v>
                </c:pt>
                <c:pt idx="4">
                  <c:v>2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42-446C-9BB3-94E85FC1EDA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Я знаю, что такое фликеры и зачем они нужны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9-б</c:v>
                </c:pt>
                <c:pt idx="1">
                  <c:v>10-б</c:v>
                </c:pt>
                <c:pt idx="2">
                  <c:v>3-б</c:v>
                </c:pt>
                <c:pt idx="3">
                  <c:v>5-а</c:v>
                </c:pt>
                <c:pt idx="4">
                  <c:v>7-в</c:v>
                </c:pt>
                <c:pt idx="5">
                  <c:v>9-а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7</c:v>
                </c:pt>
                <c:pt idx="1">
                  <c:v>10</c:v>
                </c:pt>
                <c:pt idx="2">
                  <c:v>15</c:v>
                </c:pt>
                <c:pt idx="3">
                  <c:v>11</c:v>
                </c:pt>
                <c:pt idx="4">
                  <c:v>7</c:v>
                </c:pt>
                <c:pt idx="5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42-446C-9BB3-94E85FC1EDA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Я ношу светоотражающие элементы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9-б</c:v>
                </c:pt>
                <c:pt idx="1">
                  <c:v>10-б</c:v>
                </c:pt>
                <c:pt idx="2">
                  <c:v>3-б</c:v>
                </c:pt>
                <c:pt idx="3">
                  <c:v>5-а</c:v>
                </c:pt>
                <c:pt idx="4">
                  <c:v>7-в</c:v>
                </c:pt>
                <c:pt idx="5">
                  <c:v>9-а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5</c:v>
                </c:pt>
                <c:pt idx="1">
                  <c:v>4</c:v>
                </c:pt>
                <c:pt idx="2">
                  <c:v>26</c:v>
                </c:pt>
                <c:pt idx="3">
                  <c:v>23</c:v>
                </c:pt>
                <c:pt idx="4">
                  <c:v>3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42-446C-9BB3-94E85FC1E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620352"/>
        <c:axId val="79691776"/>
      </c:barChart>
      <c:catAx>
        <c:axId val="79620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9691776"/>
        <c:crosses val="autoZero"/>
        <c:auto val="1"/>
        <c:lblAlgn val="ctr"/>
        <c:lblOffset val="100"/>
        <c:noMultiLvlLbl val="0"/>
      </c:catAx>
      <c:valAx>
        <c:axId val="79691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620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0647242765672288E-2"/>
          <c:y val="0.5925136095989334"/>
          <c:w val="0.90125514965007192"/>
          <c:h val="0.386322075324963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10829-7451-40D0-A1AE-F01EF21927BC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CD8C8-06CA-46B2-8BEC-FFF726DA90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CD8C8-06CA-46B2-8BEC-FFF726DA90B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41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7921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19081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101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422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546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0569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5485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5715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301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8625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0104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49BA1-6DDB-424F-8FF0-132A763BE19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BB700-B062-42F5-9EB4-60F4A29EA0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460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hkolabuduschego.ru/viktorina/po-pdd-dlja-shkolnikov.html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://www.olesya-emelyanova.ru/index-stihi-dorozhnye_znaki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lexgibdd" TargetMode="External"/><Relationship Id="rId5" Type="http://schemas.openxmlformats.org/officeDocument/2006/relationships/hyperlink" Target="http://stat.gibdd.ru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1499062" y="-1"/>
            <a:ext cx="7321410" cy="1506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eregis_avtomobilya_-_tema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47" y="-1"/>
            <a:ext cx="9649235" cy="729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025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4488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24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7174"/>
            <a:ext cx="9199661" cy="68951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60648"/>
            <a:ext cx="1365622" cy="14265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6705" y="260648"/>
            <a:ext cx="67537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Сроки реализации 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мероприятий</a:t>
            </a:r>
            <a:endParaRPr lang="ru-RU" sz="3600" b="1" cap="none" spc="0" dirty="0">
              <a:ln w="1270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2068" y="906979"/>
            <a:ext cx="77048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этап 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октябрь-ноябрь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команды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единомышленников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Сбор и анализ имеющейся информации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волонтерами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ростовых живых знаков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7817" y="2027916"/>
            <a:ext cx="61393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 этап – декабрь 2018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/май 2019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Сотрудничество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ГИБДД ЗАТО Александровск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Акция «Живые знаки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Пристегнись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!»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Фликеры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Засветись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!», «Внимание-дети!» Безопасный двор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0948" y="3501738"/>
            <a:ext cx="59073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Этап – март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апрель 2019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проведение образовательного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в школе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266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г.Снежногорск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7367" y="2261341"/>
            <a:ext cx="34178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prstClr val="black"/>
                  </a:solidFill>
                </a:ln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</a:t>
            </a:r>
            <a:r>
              <a:rPr lang="ru-RU" sz="3600" b="1" dirty="0">
                <a:ln w="12700">
                  <a:solidFill>
                    <a:prstClr val="black"/>
                  </a:solidFill>
                </a:ln>
                <a:solidFill>
                  <a:srgbClr val="9BBB59">
                    <a:lumMod val="50000"/>
                  </a:srgbClr>
                </a:solidFill>
              </a:rPr>
              <a:t> </a:t>
            </a:r>
            <a:r>
              <a:rPr lang="ru-RU" sz="3600" b="1" dirty="0" smtClean="0">
                <a:ln w="12700">
                  <a:solidFill>
                    <a:prstClr val="black"/>
                  </a:solidFill>
                </a:ln>
                <a:solidFill>
                  <a:srgbClr val="9BBB59">
                    <a:lumMod val="50000"/>
                  </a:srgbClr>
                </a:solidFill>
              </a:rPr>
              <a:t> </a:t>
            </a:r>
            <a:r>
              <a:rPr lang="ru-RU" sz="3600" b="1" dirty="0">
                <a:ln w="12700">
                  <a:solidFill>
                    <a:prstClr val="black"/>
                  </a:solidFill>
                </a:ln>
                <a:solidFill>
                  <a:srgbClr val="9BBB59">
                    <a:lumMod val="50000"/>
                  </a:srgbClr>
                </a:solidFill>
              </a:rPr>
              <a:t/>
            </a:r>
            <a:br>
              <a:rPr lang="ru-RU" sz="3600" b="1" dirty="0">
                <a:ln w="12700">
                  <a:solidFill>
                    <a:prstClr val="black"/>
                  </a:solidFill>
                </a:ln>
                <a:solidFill>
                  <a:srgbClr val="9BBB59">
                    <a:lumMod val="50000"/>
                  </a:srgbClr>
                </a:solidFill>
              </a:rPr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54166" y="4371736"/>
            <a:ext cx="576420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этап 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апрель -май 2019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Голосовое 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«Письмо водителю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Акция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 Живые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знаки»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80948" y="5021560"/>
            <a:ext cx="6708637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этап – май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июнь 2019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Обобщение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опыта и распространение материалов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ОУ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области,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площадках конкурсов «Добровольцы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«Я –Гражданин России!»,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«РДШ-Территория самоуправления».</a:t>
            </a: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</a:pP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REC201905140827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-609600" y="6413126"/>
            <a:ext cx="609600" cy="4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55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9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" y="0"/>
            <a:ext cx="9131303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649" y="137067"/>
            <a:ext cx="53559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40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Акция «Живые знаки» </a:t>
            </a:r>
            <a:endParaRPr lang="ru-RU" sz="4000" b="1" dirty="0" smtClean="0">
              <a:ln w="1270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04664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endParaRPr lang="ru-RU" sz="31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2" y="262657"/>
            <a:ext cx="136525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7" y="1711688"/>
            <a:ext cx="3460633" cy="258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23" y="1657612"/>
            <a:ext cx="3474461" cy="26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43" y="530995"/>
            <a:ext cx="6445958" cy="107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36" y="3968616"/>
            <a:ext cx="3463648" cy="25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78" y="3968616"/>
            <a:ext cx="3452412" cy="259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042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0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859" r="-1"/>
          <a:stretch/>
        </p:blipFill>
        <p:spPr bwMode="auto">
          <a:xfrm>
            <a:off x="5304837" y="2098447"/>
            <a:ext cx="2939571" cy="30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1790" y="422841"/>
            <a:ext cx="8260672" cy="7648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</a:t>
            </a:r>
            <a:r>
              <a:rPr lang="ru-RU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Безопасная </a:t>
            </a:r>
            <a: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Дорога</a:t>
            </a:r>
            <a:r>
              <a:rPr lang="ru-RU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Детства»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573104" y="167660"/>
            <a:ext cx="25840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КВЕСТ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0" y="281395"/>
            <a:ext cx="136525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28186" y="2118341"/>
            <a:ext cx="4824536" cy="2808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/>
              <a:t>Локации </a:t>
            </a:r>
            <a:r>
              <a:rPr lang="ru-RU" sz="2800" b="1" dirty="0" err="1" smtClean="0"/>
              <a:t>квеста</a:t>
            </a:r>
            <a:r>
              <a:rPr lang="ru-RU" sz="2800" b="1" dirty="0" smtClean="0"/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/>
              <a:t>«ДОРОГА в цифрах»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/>
              <a:t>«ДОРОГА в знаках»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/>
              <a:t>«ДОРОГА в вопросах»</a:t>
            </a:r>
          </a:p>
          <a:p>
            <a:pPr>
              <a:buFont typeface="Wingdings" pitchFamily="2" charset="2"/>
              <a:buChar char="§"/>
            </a:pPr>
            <a:r>
              <a:rPr lang="ru-RU" sz="2800" b="1" dirty="0" smtClean="0"/>
              <a:t>«ДОРОГА и 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056" y="5085184"/>
            <a:ext cx="819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Достоинства </a:t>
            </a:r>
            <a:r>
              <a:rPr lang="ru-RU" sz="2400" b="1" dirty="0" err="1"/>
              <a:t>квеста</a:t>
            </a:r>
            <a:r>
              <a:rPr lang="ru-RU" sz="2400" b="1" dirty="0"/>
              <a:t>:</a:t>
            </a:r>
          </a:p>
          <a:p>
            <a:pPr algn="ctr"/>
            <a:r>
              <a:rPr lang="ru-RU" dirty="0"/>
              <a:t> </a:t>
            </a:r>
            <a:r>
              <a:rPr lang="ru-RU" sz="2400" dirty="0"/>
              <a:t>универсальность, вариативность, </a:t>
            </a:r>
            <a:r>
              <a:rPr lang="ru-RU" sz="2400" dirty="0" smtClean="0"/>
              <a:t>результативность, </a:t>
            </a:r>
            <a:r>
              <a:rPr lang="ru-RU" sz="2400" dirty="0"/>
              <a:t>креативность, психологический </a:t>
            </a:r>
            <a:r>
              <a:rPr lang="ru-RU" sz="2400" dirty="0" smtClean="0"/>
              <a:t>комфорт, </a:t>
            </a:r>
          </a:p>
          <a:p>
            <a:pPr algn="ctr"/>
            <a:r>
              <a:rPr lang="ru-RU" sz="2400" dirty="0" smtClean="0"/>
              <a:t>возможность </a:t>
            </a:r>
            <a:r>
              <a:rPr lang="ru-RU" sz="2400" dirty="0"/>
              <a:t>распространения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9" r="-924"/>
          <a:stretch/>
        </p:blipFill>
        <p:spPr bwMode="auto">
          <a:xfrm>
            <a:off x="5281736" y="2060386"/>
            <a:ext cx="3021368" cy="306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3"/>
          <a:stretch/>
        </p:blipFill>
        <p:spPr bwMode="auto">
          <a:xfrm>
            <a:off x="5213976" y="2014636"/>
            <a:ext cx="3081241" cy="315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r="8212" b="-1"/>
          <a:stretch/>
        </p:blipFill>
        <p:spPr bwMode="auto">
          <a:xfrm>
            <a:off x="5167872" y="2014635"/>
            <a:ext cx="3152200" cy="315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82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-24547"/>
            <a:ext cx="9199563" cy="752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50004" y="289988"/>
            <a:ext cx="55004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Количественные </a:t>
            </a:r>
            <a:b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48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показатели проекта</a:t>
            </a:r>
            <a:endParaRPr lang="ru-RU" sz="4800" b="1" cap="none" spc="0" dirty="0">
              <a:ln w="1270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850"/>
            <a:ext cx="136525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2564904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Количество мероприятий                                                                             16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Охват целевой аудитории –  количество человек:</a:t>
            </a:r>
          </a:p>
          <a:p>
            <a:r>
              <a:rPr lang="ru-RU" sz="2000" dirty="0" smtClean="0"/>
              <a:t>Акция </a:t>
            </a:r>
            <a:r>
              <a:rPr lang="ru-RU" sz="2000" dirty="0"/>
              <a:t>«Живые знаки» </a:t>
            </a:r>
            <a:r>
              <a:rPr lang="ru-RU" sz="2000" dirty="0" smtClean="0"/>
              <a:t>,«</a:t>
            </a:r>
            <a:r>
              <a:rPr lang="ru-RU" sz="2000" dirty="0"/>
              <a:t>Пристегнись</a:t>
            </a:r>
            <a:r>
              <a:rPr lang="ru-RU" sz="2000" dirty="0" smtClean="0"/>
              <a:t>», «Внимание-дети!»</a:t>
            </a:r>
          </a:p>
          <a:p>
            <a:r>
              <a:rPr lang="ru-RU" sz="2000" dirty="0" smtClean="0"/>
              <a:t>Безопасный двор                                                                                                   65                                        </a:t>
            </a:r>
          </a:p>
          <a:p>
            <a:r>
              <a:rPr lang="ru-RU" sz="2000" dirty="0" smtClean="0"/>
              <a:t>Акция </a:t>
            </a:r>
            <a:r>
              <a:rPr lang="ru-RU" sz="2000" dirty="0"/>
              <a:t>«Засветись!» </a:t>
            </a:r>
            <a:r>
              <a:rPr lang="ru-RU" sz="2000" dirty="0" smtClean="0"/>
              <a:t>                                                                                              21</a:t>
            </a:r>
            <a:endParaRPr lang="ru-RU" sz="2000" dirty="0"/>
          </a:p>
          <a:p>
            <a:r>
              <a:rPr lang="ru-RU" sz="2000" dirty="0" smtClean="0"/>
              <a:t>Акция «Голосовое письмо водителю»                                                             20</a:t>
            </a:r>
          </a:p>
          <a:p>
            <a:r>
              <a:rPr lang="ru-RU" sz="2000" dirty="0" err="1" smtClean="0"/>
              <a:t>Квест</a:t>
            </a:r>
            <a:r>
              <a:rPr lang="ru-RU" sz="2000" dirty="0" smtClean="0"/>
              <a:t> </a:t>
            </a:r>
            <a:r>
              <a:rPr lang="ru-RU" sz="2000" dirty="0"/>
              <a:t>«Безопасная дорога детства» </a:t>
            </a:r>
            <a:r>
              <a:rPr lang="ru-RU" sz="2000" dirty="0" smtClean="0"/>
              <a:t>                                                               120 </a:t>
            </a:r>
            <a:endParaRPr lang="ru-RU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Количество </a:t>
            </a:r>
            <a:r>
              <a:rPr lang="ru-RU" sz="2000" dirty="0"/>
              <a:t>организаторов – охват </a:t>
            </a:r>
            <a:r>
              <a:rPr lang="ru-RU" sz="2000" dirty="0" smtClean="0"/>
              <a:t>волонтеров:</a:t>
            </a:r>
            <a:endParaRPr lang="ru-RU" sz="2000" dirty="0"/>
          </a:p>
          <a:p>
            <a:r>
              <a:rPr lang="ru-RU" sz="2000" dirty="0"/>
              <a:t>Акция «Живые знаки</a:t>
            </a:r>
            <a:r>
              <a:rPr lang="ru-RU" sz="2000" dirty="0" smtClean="0"/>
              <a:t>», «</a:t>
            </a:r>
            <a:r>
              <a:rPr lang="ru-RU" sz="2000" dirty="0"/>
              <a:t>Пристегнись», «Внимание-дети!»     </a:t>
            </a:r>
            <a:r>
              <a:rPr lang="ru-RU" sz="2000" dirty="0" smtClean="0"/>
              <a:t>                  9                                                        Акция </a:t>
            </a:r>
            <a:r>
              <a:rPr lang="ru-RU" sz="2000" dirty="0"/>
              <a:t>«Засветись!» </a:t>
            </a:r>
            <a:r>
              <a:rPr lang="ru-RU" sz="2000" dirty="0" smtClean="0"/>
              <a:t>                                                                                               9</a:t>
            </a:r>
          </a:p>
          <a:p>
            <a:r>
              <a:rPr lang="ru-RU" sz="2000" dirty="0" err="1" smtClean="0"/>
              <a:t>Квест</a:t>
            </a:r>
            <a:r>
              <a:rPr lang="ru-RU" sz="2000" dirty="0" smtClean="0"/>
              <a:t> «Безопасная дорога детства»                                                                  8</a:t>
            </a:r>
            <a:endParaRPr lang="ru-RU" sz="2000" dirty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Количество </a:t>
            </a:r>
            <a:r>
              <a:rPr lang="ru-RU" sz="2000" dirty="0"/>
              <a:t>тематической </a:t>
            </a:r>
            <a:r>
              <a:rPr lang="ru-RU" sz="2000" dirty="0" smtClean="0"/>
              <a:t>продукции:</a:t>
            </a:r>
          </a:p>
          <a:p>
            <a:r>
              <a:rPr lang="ru-RU" sz="2000" dirty="0" err="1" smtClean="0"/>
              <a:t>фликеров</a:t>
            </a:r>
            <a:r>
              <a:rPr lang="ru-RU" sz="2000" dirty="0" smtClean="0"/>
              <a:t>                                                                                                                  21 </a:t>
            </a:r>
          </a:p>
          <a:p>
            <a:r>
              <a:rPr lang="ru-RU" sz="2000" dirty="0" smtClean="0"/>
              <a:t>буклетов </a:t>
            </a:r>
            <a:r>
              <a:rPr lang="ru-RU" sz="2000" dirty="0"/>
              <a:t>для водителей </a:t>
            </a:r>
            <a:r>
              <a:rPr lang="ru-RU" sz="2000" dirty="0" smtClean="0"/>
              <a:t>                                                                                     15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04284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776288"/>
            <a:ext cx="9199563" cy="689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9" y="14604"/>
            <a:ext cx="9199563" cy="752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03450"/>
            <a:ext cx="7992888" cy="489795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Создать методические материалы "под ключ"  для передачи опыта работы образовательным учреждениям;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создать памятную книгу для участников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квеста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дневник для учащихся начальной школы и найти  партнёров (типография) для печати;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дизайн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фликеров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 детской и подростковой одежды со светоотражающими элементами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Передать аудиофайлы "Голосовое письмо водителю" для использования во время радиоэфира на радиостанции Мурманской области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8" y="492808"/>
            <a:ext cx="136525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0879" y="729685"/>
            <a:ext cx="6755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Перспективы проекта</a:t>
            </a:r>
            <a:endParaRPr lang="ru-RU" sz="5400" b="1" cap="none" spc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305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1093"/>
            <a:ext cx="136525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1103" y="476672"/>
            <a:ext cx="610482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>
                <a:hlinkClick r:id="rId5"/>
              </a:rPr>
              <a:t>http://stat.gibdd.ru</a:t>
            </a:r>
            <a:r>
              <a:rPr lang="en-US" sz="2200" dirty="0" smtClean="0">
                <a:hlinkClick r:id="rId5"/>
              </a:rPr>
              <a:t>/</a:t>
            </a:r>
            <a:endParaRPr lang="ru-RU" sz="2200" dirty="0" smtClean="0"/>
          </a:p>
          <a:p>
            <a:pPr>
              <a:buFont typeface="Wingdings" pitchFamily="2" charset="2"/>
              <a:buChar char="q"/>
            </a:pPr>
            <a:r>
              <a:rPr lang="en-US" sz="2200" dirty="0" smtClean="0">
                <a:hlinkClick r:id="rId6"/>
              </a:rPr>
              <a:t>https</a:t>
            </a:r>
            <a:r>
              <a:rPr lang="en-US" sz="2200" dirty="0">
                <a:hlinkClick r:id="rId6"/>
              </a:rPr>
              <a:t>://</a:t>
            </a:r>
            <a:r>
              <a:rPr lang="en-US" sz="2200" dirty="0" smtClean="0">
                <a:hlinkClick r:id="rId6"/>
              </a:rPr>
              <a:t>vk.com/alexgibdd</a:t>
            </a:r>
            <a:r>
              <a:rPr lang="ru-RU" sz="2200" dirty="0" smtClean="0"/>
              <a:t> </a:t>
            </a:r>
            <a:r>
              <a:rPr lang="en-US" sz="2200" dirty="0" smtClean="0">
                <a:hlinkClick r:id="rId7"/>
              </a:rPr>
              <a:t>http</a:t>
            </a:r>
            <a:r>
              <a:rPr lang="en-US" sz="2200" dirty="0">
                <a:hlinkClick r:id="rId7"/>
              </a:rPr>
              <a:t>://</a:t>
            </a:r>
            <a:r>
              <a:rPr lang="en-US" sz="2200" dirty="0" smtClean="0">
                <a:hlinkClick r:id="rId7"/>
              </a:rPr>
              <a:t>www.olesya-emelyanova.ru/index-stihi-dorozhnye_znaki.html</a:t>
            </a:r>
            <a:endParaRPr lang="ru-RU" sz="2200" dirty="0" smtClean="0"/>
          </a:p>
          <a:p>
            <a:pPr>
              <a:buFont typeface="Wingdings" pitchFamily="2" charset="2"/>
              <a:buChar char="q"/>
            </a:pPr>
            <a:r>
              <a:rPr lang="en-US" sz="2200" dirty="0" smtClean="0">
                <a:hlinkClick r:id="rId8"/>
              </a:rPr>
              <a:t>https</a:t>
            </a:r>
            <a:r>
              <a:rPr lang="en-US" sz="2200" dirty="0">
                <a:hlinkClick r:id="rId8"/>
              </a:rPr>
              <a:t>://</a:t>
            </a:r>
            <a:r>
              <a:rPr lang="en-US" sz="2200" dirty="0" smtClean="0">
                <a:hlinkClick r:id="rId8"/>
              </a:rPr>
              <a:t>shkolabuduschego.ru/viktorina/po-pdd-dlja-shkolnikov.html</a:t>
            </a:r>
            <a:endParaRPr lang="ru-RU" sz="2200" dirty="0" smtClean="0"/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55386"/>
            <a:ext cx="3512368" cy="242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6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" t="40356" r="482" b="-206"/>
          <a:stretch/>
        </p:blipFill>
        <p:spPr>
          <a:xfrm>
            <a:off x="-44910" y="8600"/>
            <a:ext cx="9180511" cy="6858000"/>
          </a:xfrm>
          <a:prstGeom prst="rect">
            <a:avLst/>
          </a:prstGeom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499062" y="-1"/>
            <a:ext cx="7321410" cy="1506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420" y="182308"/>
            <a:ext cx="3600392" cy="729752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83768" y="2098594"/>
            <a:ext cx="63367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convex"/>
              <a:contourClr>
                <a:schemeClr val="tx1"/>
              </a:contourClr>
            </a:sp3d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Безопасная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9287" y="118070"/>
            <a:ext cx="89289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МБОУДО «ДДТ «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Дриада», ДОО «Волонтеры «Дриады» 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2496" y="637120"/>
            <a:ext cx="892899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номинация:</a:t>
            </a:r>
          </a:p>
          <a:p>
            <a:pPr algn="ctr"/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проекты 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 сфере </a:t>
            </a:r>
            <a:r>
              <a:rPr lang="ru-RU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добровольчества 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 </a:t>
            </a:r>
            <a:r>
              <a:rPr lang="ru-RU" sz="2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волонтёрства</a:t>
            </a:r>
            <a:r>
              <a:rPr lang="ru-RU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2910373"/>
            <a:ext cx="6336703" cy="923330"/>
          </a:xfrm>
          <a:prstGeom prst="rect">
            <a:avLst/>
          </a:prstGeom>
          <a:noFill/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  <a:bevelB prst="relaxedInset"/>
          </a:sp3d>
        </p:spPr>
        <p:txBody>
          <a:bodyPr wrap="square" lIns="91440" tIns="45720" rIns="91440" bIns="45720">
            <a:spAutoFit/>
            <a:sp3d extrusionH="31750" contourW="6350" prstMaterial="powder">
              <a:bevelT w="19050" h="19050" prst="angle"/>
              <a:contourClr>
                <a:schemeClr val="tx1"/>
              </a:contourClr>
            </a:sp3d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Дорога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70625" y="3831073"/>
            <a:ext cx="64087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bevelB w="38100" h="38100" prst="relaxedInset"/>
              <a:contourClr>
                <a:schemeClr val="tx1"/>
              </a:contourClr>
            </a:sp3d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3974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Детства</a:t>
            </a:r>
          </a:p>
        </p:txBody>
      </p:sp>
      <p:pic>
        <p:nvPicPr>
          <p:cNvPr id="3" name="beregis_avtomobilya_-_tema_(zaycev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379" y="625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27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18182" numSld="1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53" y="-406"/>
            <a:ext cx="9199563" cy="689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9244" y="140114"/>
            <a:ext cx="4719876" cy="935739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softRound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Команда проекта</a:t>
            </a:r>
          </a:p>
        </p:txBody>
      </p:sp>
      <p:pic>
        <p:nvPicPr>
          <p:cNvPr id="4" name="Picture 2" descr="D:\System(не удалять)\Desktop\Фото профильи\G8AJ4b4grX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6" y="1345613"/>
            <a:ext cx="1664566" cy="22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ystem(не удалять)\Desktop\Фото профильи\Hm8DvPH9Z4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94337"/>
            <a:ext cx="1795730" cy="23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System(не удалять)\Desktop\Фото профильи\hrmvhFkeOu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90215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System(не удалять)\Desktop\Фото профильи\p-HNa5h3lL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99" y="4005064"/>
            <a:ext cx="1724733" cy="232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7" y="74180"/>
            <a:ext cx="1026394" cy="1067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6" y="4005064"/>
            <a:ext cx="1841030" cy="250425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807804" y="4509120"/>
            <a:ext cx="3168352" cy="93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Короленко </a:t>
            </a:r>
          </a:p>
          <a:p>
            <a:r>
              <a:rPr lang="ru-RU" sz="2400" b="1" dirty="0" smtClean="0"/>
              <a:t>Марина</a:t>
            </a:r>
            <a:endParaRPr lang="ru-RU" sz="2400" b="1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577529" y="1190215"/>
            <a:ext cx="2200714" cy="93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err="1" smtClean="0"/>
              <a:t>Мадюкина</a:t>
            </a:r>
            <a:endParaRPr lang="ru-RU" sz="2400" b="1" dirty="0" smtClean="0"/>
          </a:p>
          <a:p>
            <a:pPr algn="r"/>
            <a:r>
              <a:rPr lang="ru-RU" sz="2400" b="1" dirty="0" smtClean="0"/>
              <a:t> Вероника</a:t>
            </a:r>
            <a:endParaRPr lang="ru-RU" sz="2400" b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132072" y="1190215"/>
            <a:ext cx="3168352" cy="93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err="1" smtClean="0"/>
              <a:t>Герцовская</a:t>
            </a:r>
            <a:r>
              <a:rPr lang="ru-RU" sz="2400" b="1" dirty="0" smtClean="0"/>
              <a:t> </a:t>
            </a:r>
          </a:p>
          <a:p>
            <a:pPr algn="l"/>
            <a:r>
              <a:rPr lang="ru-RU" sz="2400" b="1" dirty="0" smtClean="0"/>
              <a:t>Арина</a:t>
            </a:r>
            <a:endParaRPr lang="ru-RU" sz="2400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609891" y="5440379"/>
            <a:ext cx="3168352" cy="93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 smtClean="0"/>
              <a:t>Сергеев </a:t>
            </a:r>
          </a:p>
          <a:p>
            <a:pPr algn="r"/>
            <a:r>
              <a:rPr lang="ru-RU" sz="2400" b="1" dirty="0" smtClean="0"/>
              <a:t>Даниил</a:t>
            </a:r>
            <a:endParaRPr lang="ru-RU" sz="2400" b="1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308536" y="5552856"/>
            <a:ext cx="1687400" cy="93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Капустин </a:t>
            </a:r>
          </a:p>
          <a:p>
            <a:pPr algn="l"/>
            <a:r>
              <a:rPr lang="ru-RU" sz="2400" b="1" dirty="0" smtClean="0"/>
              <a:t>Геннадий</a:t>
            </a:r>
            <a:endParaRPr lang="ru-RU" sz="2400" b="1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483768" y="140114"/>
            <a:ext cx="4719876" cy="935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softRound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Команда проекта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86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750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91339"/>
            <a:ext cx="8136903" cy="621407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ru-RU" sz="2000" dirty="0"/>
          </a:p>
          <a:p>
            <a:pPr marL="114300" indent="0">
              <a:buNone/>
            </a:pPr>
            <a:endParaRPr lang="ru-RU" sz="2000" dirty="0"/>
          </a:p>
          <a:p>
            <a:pPr marL="114300" indent="0" algn="just">
              <a:buNone/>
            </a:pPr>
            <a:r>
              <a:rPr lang="ru-RU" sz="2000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обеспечения безопасного поведения человека в дорожном движении возникла одновременно с появлением автомобиля и обострилась в настоящее время. Дети не всегда умеют предвидеть опасность, правильно оценить расстояние до приближающегося автомобиля, его скорость и свои возможности, поэтому необходимо привлекать внимание к этой проблеме. Безопасность дорожного движения – социокультурная проблема, предполагающая конкретные организационные решения.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225550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8384" y="436364"/>
            <a:ext cx="68700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Актуальность проекта</a:t>
            </a:r>
            <a:endParaRPr lang="ru-RU" sz="5400" b="1" cap="none" spc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295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26" y="0"/>
            <a:ext cx="91995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88840"/>
            <a:ext cx="7848872" cy="48691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инициативной группы команды-волонтеров  для распространения знаний по ПДД и формирования культуры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безопасного поведения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дороге</a:t>
            </a:r>
            <a:endParaRPr 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12255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508372"/>
            <a:ext cx="4251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Цель проекта</a:t>
            </a:r>
            <a:endParaRPr lang="ru-RU" sz="5400" b="1" cap="none" spc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667327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974" y="1535410"/>
            <a:ext cx="8229600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своение знаний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области безопасной жизнедеятельности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дороге волонтерами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учащимися;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повышение культуры безопасного поведения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дороге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привлечение внимания общественности к проблемам детского дорожно –транспортного травматизма; сотрудничество с ГИБДД с целью профилактики ДТП и помощи в проведении мероприятий 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выявление потенциально-опасных для детей мест в городе Снежногорск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увеличение числа пропагандистов безопасного поведения среди волонтеров</a:t>
            </a:r>
          </a:p>
          <a:p>
            <a:pPr algn="just">
              <a:buFont typeface="Wingdings" pitchFamily="2" charset="2"/>
              <a:buChar char="q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проведение познавательной тематической игры- КВЕСТ «Безопасная дорога детства», акции «Живые знаки»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225550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48100" y="612080"/>
            <a:ext cx="4899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Задачи </a:t>
            </a:r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проекта</a:t>
            </a:r>
            <a:endParaRPr lang="ru-RU" sz="5400" b="1" cap="none" spc="0" dirty="0">
              <a:ln w="28575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1362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11702" r="2710" b="42965"/>
          <a:stretch/>
        </p:blipFill>
        <p:spPr>
          <a:xfrm>
            <a:off x="-57862" y="-82746"/>
            <a:ext cx="9201862" cy="689316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t="19715" r="64957" b="32468"/>
          <a:stretch/>
        </p:blipFill>
        <p:spPr bwMode="auto">
          <a:xfrm>
            <a:off x="401632" y="260648"/>
            <a:ext cx="1368152" cy="142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6461805"/>
              </p:ext>
            </p:extLst>
          </p:nvPr>
        </p:nvGraphicFramePr>
        <p:xfrm>
          <a:off x="401632" y="2564904"/>
          <a:ext cx="805880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55776" y="260648"/>
            <a:ext cx="5343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Результаты </a:t>
            </a:r>
          </a:p>
          <a:p>
            <a:pPr algn="ctr"/>
            <a:r>
              <a:rPr lang="ru-RU" sz="4800" b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анкетирования</a:t>
            </a:r>
            <a:endParaRPr lang="ru-RU" sz="4800" b="1" cap="none" spc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974031"/>
            <a:ext cx="736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Анкетирование был охвачен 131 учащийся СОШ № 266 </a:t>
            </a:r>
            <a:r>
              <a:rPr lang="ru-RU" dirty="0" err="1" smtClean="0"/>
              <a:t>г.Снежногорска</a:t>
            </a:r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480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63192"/>
            <a:ext cx="9318340" cy="707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Z:\Короленко\Screenshots\Снимок экрана (4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5" t="32" r="21236"/>
          <a:stretch/>
        </p:blipFill>
        <p:spPr bwMode="auto">
          <a:xfrm>
            <a:off x="606649" y="1477430"/>
            <a:ext cx="8007454" cy="52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0169" y="174971"/>
            <a:ext cx="74657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Рост </a:t>
            </a:r>
            <a: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показателей ДТП</a:t>
            </a:r>
            <a:br>
              <a:rPr lang="ru-RU" sz="3600" b="1" dirty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b="1" dirty="0" smtClean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на январь 2017--2019</a:t>
            </a:r>
            <a:endParaRPr lang="ru-RU" sz="3600" b="1" cap="none" spc="0" dirty="0">
              <a:ln w="1270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3652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920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99563" cy="750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Z:\Короленко\Screenshots\Снимок экрана (2)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067325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332656"/>
            <a:ext cx="59274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ru-RU" sz="2800" b="1" cap="none" spc="0" dirty="0" smtClean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Показатели состояния безопасности </a:t>
            </a:r>
          </a:p>
          <a:p>
            <a:pPr algn="r"/>
            <a:r>
              <a:rPr lang="ru-RU" sz="2800" b="1" cap="none" spc="0" dirty="0" smtClean="0">
                <a:ln w="1270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дорожного движения: рост ДТП </a:t>
            </a:r>
            <a:endParaRPr lang="ru-RU" sz="2800" b="1" cap="none" spc="0" dirty="0">
              <a:ln w="1270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652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50463" y="6966971"/>
            <a:ext cx="2148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-    Кольский  район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88" y="7029400"/>
            <a:ext cx="244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970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</TotalTime>
  <Words>501</Words>
  <Application>Microsoft Office PowerPoint</Application>
  <PresentationFormat>Экран (4:3)</PresentationFormat>
  <Paragraphs>103</Paragraphs>
  <Slides>15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Команда проекта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«Безопасная Дорога Детства»</vt:lpstr>
      <vt:lpstr>Презентация PowerPoint</vt:lpstr>
      <vt:lpstr>Презентация PowerPoint</vt:lpstr>
      <vt:lpstr>Презентация PowerPoint</vt:lpstr>
    </vt:vector>
  </TitlesOfParts>
  <Company>МБОУДО "ДДТ"Дриада"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«Безопасная дорога детства»</dc:title>
  <dc:creator>User</dc:creator>
  <cp:lastModifiedBy>Карина Бурнышева</cp:lastModifiedBy>
  <cp:revision>126</cp:revision>
  <dcterms:created xsi:type="dcterms:W3CDTF">2019-03-07T11:59:26Z</dcterms:created>
  <dcterms:modified xsi:type="dcterms:W3CDTF">2019-06-15T13:23:13Z</dcterms:modified>
</cp:coreProperties>
</file>