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9"/>
  </p:notesMasterIdLst>
  <p:sldIdLst>
    <p:sldId id="256" r:id="rId2"/>
    <p:sldId id="257" r:id="rId3"/>
    <p:sldId id="258" r:id="rId4"/>
    <p:sldId id="294" r:id="rId5"/>
    <p:sldId id="262" r:id="rId6"/>
    <p:sldId id="260" r:id="rId7"/>
    <p:sldId id="261" r:id="rId8"/>
    <p:sldId id="292" r:id="rId9"/>
    <p:sldId id="259" r:id="rId10"/>
    <p:sldId id="295" r:id="rId11"/>
    <p:sldId id="263" r:id="rId12"/>
    <p:sldId id="293" r:id="rId13"/>
    <p:sldId id="283" r:id="rId14"/>
    <p:sldId id="273" r:id="rId15"/>
    <p:sldId id="265" r:id="rId16"/>
    <p:sldId id="266" r:id="rId17"/>
    <p:sldId id="267" r:id="rId18"/>
    <p:sldId id="269" r:id="rId19"/>
    <p:sldId id="278" r:id="rId20"/>
    <p:sldId id="277" r:id="rId21"/>
    <p:sldId id="274" r:id="rId22"/>
    <p:sldId id="275" r:id="rId23"/>
    <p:sldId id="276" r:id="rId24"/>
    <p:sldId id="270" r:id="rId25"/>
    <p:sldId id="268" r:id="rId26"/>
    <p:sldId id="279" r:id="rId27"/>
    <p:sldId id="271" r:id="rId28"/>
    <p:sldId id="289" r:id="rId29"/>
    <p:sldId id="287" r:id="rId30"/>
    <p:sldId id="288" r:id="rId31"/>
    <p:sldId id="290" r:id="rId32"/>
    <p:sldId id="291" r:id="rId33"/>
    <p:sldId id="305" r:id="rId34"/>
    <p:sldId id="306" r:id="rId35"/>
    <p:sldId id="307" r:id="rId36"/>
    <p:sldId id="308" r:id="rId37"/>
    <p:sldId id="28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131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AF6F5-56FE-4139-B016-EF567BF7E85F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F8B85-804A-4562-ADE1-8C026A365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422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F8B85-804A-4562-ADE1-8C026A3656E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3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F8B85-804A-4562-ADE1-8C026A3656E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818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Здание филармонии реконструировано в 2010 году на базе бывшего ДК Железнодорожников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F8B85-804A-4562-ADE1-8C026A3656E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197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F8B85-804A-4562-ADE1-8C026A3656E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056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7FAB3AF-36A7-4106-AB66-441063FA31A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CD8D4AA-C038-40EA-87FC-8C23D3A2CD44}" type="datetimeFigureOut">
              <a:rPr lang="ru-RU" smtClean="0"/>
              <a:t>10.06.2019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belfilarm" TargetMode="External"/><Relationship Id="rId2" Type="http://schemas.openxmlformats.org/officeDocument/2006/relationships/hyperlink" Target="http://www.facebook.com/belfilarm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belfilarm31@yandex.ru" TargetMode="External"/><Relationship Id="rId2" Type="http://schemas.openxmlformats.org/officeDocument/2006/relationships/hyperlink" Target="http://belgf.ru/?page_id=16923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elgf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348880"/>
            <a:ext cx="7543800" cy="2593975"/>
          </a:xfrm>
        </p:spPr>
        <p:txBody>
          <a:bodyPr>
            <a:noAutofit/>
          </a:bodyPr>
          <a:lstStyle/>
          <a:p>
            <a:r>
              <a:rPr lang="ru-RU" sz="4000" b="1" dirty="0"/>
              <a:t>Государственное бюджетное учреждение культуры</a:t>
            </a:r>
            <a:br>
              <a:rPr lang="ru-RU" sz="4000" b="1" dirty="0"/>
            </a:br>
            <a:r>
              <a:rPr lang="ru-RU" sz="4000" b="1" dirty="0"/>
              <a:t>«БЕЛГОРОДСКАЯ ГОСУДАРСТВЕННАЯ ФИЛАРМОНИЯ»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301208"/>
            <a:ext cx="6461760" cy="1066800"/>
          </a:xfrm>
        </p:spPr>
        <p:txBody>
          <a:bodyPr/>
          <a:lstStyle/>
          <a:p>
            <a:r>
              <a:rPr lang="ru-RU" dirty="0" smtClean="0"/>
              <a:t>Директор - </a:t>
            </a:r>
            <a:r>
              <a:rPr lang="ru-RU" dirty="0" err="1" smtClean="0"/>
              <a:t>Боруха</a:t>
            </a:r>
            <a:r>
              <a:rPr lang="ru-RU" dirty="0" smtClean="0"/>
              <a:t> Светлана Юрьевна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8640"/>
            <a:ext cx="1665744" cy="166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6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7424" y="404664"/>
            <a:ext cx="8388424" cy="1143000"/>
          </a:xfrm>
        </p:spPr>
        <p:txBody>
          <a:bodyPr/>
          <a:lstStyle/>
          <a:p>
            <a:r>
              <a:rPr lang="ru-RU" dirty="0"/>
              <a:t>Белгородская государственная филармония – это: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8460432" cy="48006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331 000</a:t>
            </a:r>
            <a:r>
              <a:rPr lang="en-US" sz="3200" b="1" dirty="0" smtClean="0"/>
              <a:t> </a:t>
            </a:r>
            <a:r>
              <a:rPr lang="ru-RU" sz="3200" dirty="0" smtClean="0"/>
              <a:t>концертов </a:t>
            </a:r>
            <a:r>
              <a:rPr lang="ru-RU" sz="3200" smtClean="0"/>
              <a:t>в </a:t>
            </a:r>
            <a:r>
              <a:rPr lang="ru-RU" sz="3200" smtClean="0"/>
              <a:t>2018 году</a:t>
            </a:r>
            <a:endParaRPr lang="ru-RU" sz="3200" dirty="0" smtClean="0"/>
          </a:p>
          <a:p>
            <a:r>
              <a:rPr lang="ru-RU" sz="3200" b="1" dirty="0" smtClean="0"/>
              <a:t>5</a:t>
            </a:r>
            <a:r>
              <a:rPr lang="ru-RU" sz="3200" dirty="0" smtClean="0"/>
              <a:t> оркестров, </a:t>
            </a:r>
            <a:r>
              <a:rPr lang="ru-RU" sz="3200" b="1" dirty="0" smtClean="0"/>
              <a:t>1 </a:t>
            </a:r>
            <a:r>
              <a:rPr lang="ru-RU" sz="3200" dirty="0" smtClean="0"/>
              <a:t>ансамбль песни и танца, </a:t>
            </a:r>
            <a:r>
              <a:rPr lang="ru-RU" sz="3200" b="1" dirty="0" smtClean="0"/>
              <a:t>1</a:t>
            </a:r>
            <a:r>
              <a:rPr lang="ru-RU" sz="3200" dirty="0" smtClean="0"/>
              <a:t> театр танца, </a:t>
            </a:r>
            <a:r>
              <a:rPr lang="ru-RU" sz="3200" b="1" dirty="0" smtClean="0"/>
              <a:t>5 </a:t>
            </a:r>
            <a:r>
              <a:rPr lang="ru-RU" sz="3200" dirty="0" smtClean="0"/>
              <a:t>ансамблей</a:t>
            </a:r>
          </a:p>
          <a:p>
            <a:r>
              <a:rPr lang="ru-RU" sz="3200" b="1" dirty="0" smtClean="0"/>
              <a:t>379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артистов, в том числе 1 народный артист, </a:t>
            </a:r>
            <a:r>
              <a:rPr lang="ru-RU" sz="3200" b="1" dirty="0" smtClean="0"/>
              <a:t>4 </a:t>
            </a:r>
            <a:r>
              <a:rPr lang="ru-RU" sz="3200" dirty="0" smtClean="0"/>
              <a:t>заслуженных артистов, </a:t>
            </a:r>
            <a:r>
              <a:rPr lang="ru-RU" sz="3200" b="1" dirty="0" smtClean="0"/>
              <a:t>2</a:t>
            </a:r>
            <a:r>
              <a:rPr lang="ru-RU" sz="3200" dirty="0" smtClean="0"/>
              <a:t> заслуженных деятеля искусств, </a:t>
            </a:r>
            <a:r>
              <a:rPr lang="ru-RU" sz="3200" b="1" dirty="0" smtClean="0"/>
              <a:t>5</a:t>
            </a:r>
            <a:r>
              <a:rPr lang="ru-RU" sz="3200" dirty="0" smtClean="0"/>
              <a:t> заслуженных работников культуры </a:t>
            </a:r>
          </a:p>
          <a:p>
            <a:r>
              <a:rPr lang="ru-RU" sz="3200" b="1" dirty="0" smtClean="0"/>
              <a:t>3</a:t>
            </a:r>
            <a:r>
              <a:rPr lang="ru-RU" sz="3200" dirty="0" smtClean="0"/>
              <a:t> концертных зала, </a:t>
            </a:r>
            <a:r>
              <a:rPr lang="ru-RU" sz="3200" b="1" dirty="0" smtClean="0"/>
              <a:t>1 </a:t>
            </a:r>
            <a:r>
              <a:rPr lang="ru-RU" sz="3200" dirty="0" smtClean="0"/>
              <a:t>конференц-зал, </a:t>
            </a:r>
          </a:p>
          <a:p>
            <a:r>
              <a:rPr lang="ru-RU" sz="3200" dirty="0" smtClean="0"/>
              <a:t>гостиница на </a:t>
            </a:r>
            <a:r>
              <a:rPr lang="ru-RU" sz="3200" b="1" dirty="0" smtClean="0"/>
              <a:t>20 двухместных </a:t>
            </a:r>
            <a:r>
              <a:rPr lang="ru-RU" sz="3200" dirty="0" smtClean="0"/>
              <a:t>номеров</a:t>
            </a:r>
          </a:p>
          <a:p>
            <a:r>
              <a:rPr lang="ru-RU" sz="3200" dirty="0" smtClean="0"/>
              <a:t>офисный центр на </a:t>
            </a:r>
            <a:r>
              <a:rPr lang="ru-RU" sz="3200" b="1" dirty="0" smtClean="0"/>
              <a:t>8 кабинетов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6877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894308"/>
            <a:ext cx="7772400" cy="594360"/>
          </a:xfrm>
        </p:spPr>
        <p:txBody>
          <a:bodyPr/>
          <a:lstStyle/>
          <a:p>
            <a:r>
              <a:rPr lang="ru-RU" dirty="0" smtClean="0"/>
              <a:t>Филармония – архитектурная </a:t>
            </a:r>
            <a:r>
              <a:rPr lang="ru-RU" dirty="0"/>
              <a:t>достопримечательность, гордость города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4"/>
            <a:ext cx="8460432" cy="5638911"/>
          </a:xfrm>
        </p:spPr>
      </p:pic>
      <p:sp>
        <p:nvSpPr>
          <p:cNvPr id="5" name="TextBox 4"/>
          <p:cNvSpPr txBox="1"/>
          <p:nvPr/>
        </p:nvSpPr>
        <p:spPr>
          <a:xfrm>
            <a:off x="3779912" y="6488668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Фото Вадим Радченко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911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17612" y="274788"/>
            <a:ext cx="7659687" cy="1168400"/>
          </a:xfrm>
        </p:spPr>
        <p:txBody>
          <a:bodyPr/>
          <a:lstStyle/>
          <a:p>
            <a:r>
              <a:rPr lang="ru-RU" dirty="0" smtClean="0"/>
              <a:t>Прекрасные концертные залы </a:t>
            </a:r>
            <a:r>
              <a:rPr lang="ru-RU" dirty="0"/>
              <a:t>филармонии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0" y="4437112"/>
            <a:ext cx="8349679" cy="1633538"/>
          </a:xfrm>
        </p:spPr>
        <p:txBody>
          <a:bodyPr>
            <a:noAutofit/>
          </a:bodyPr>
          <a:lstStyle/>
          <a:p>
            <a:pPr algn="r"/>
            <a:endParaRPr lang="ru-RU" sz="3600" cap="all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64551"/>
            <a:ext cx="8423920" cy="539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ото залов\Большой зал\Большой за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89"/>
            <a:ext cx="9144000" cy="601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19054"/>
            <a:ext cx="7772400" cy="594360"/>
          </a:xfrm>
        </p:spPr>
        <p:txBody>
          <a:bodyPr/>
          <a:lstStyle/>
          <a:p>
            <a:r>
              <a:rPr lang="ru-RU" dirty="0" smtClean="0"/>
              <a:t>Большой </a:t>
            </a:r>
            <a:r>
              <a:rPr lang="ru-RU" dirty="0"/>
              <a:t>зал, 580 </a:t>
            </a:r>
            <a:r>
              <a:rPr lang="ru-RU" dirty="0" smtClean="0"/>
              <a:t>мест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18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95779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Малый зал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250 мест, мобильность, система звукоусиления, мультимедиа оборудование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Фото залов\Малый зал\23-03-2011_0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904"/>
            <a:ext cx="9001000" cy="59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9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esktop\Фото залов\Органный зал\CHER39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" y="21366"/>
            <a:ext cx="7802190" cy="520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Органный зал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180 мест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Фото залов\Органный зал\15-12-2011_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135" y="0"/>
            <a:ext cx="3635894" cy="54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57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esktop\Фото залов\Органный зал\2014-02-26_02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96" y="17820"/>
            <a:ext cx="9145015" cy="608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4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Фото залов\Конференц зал\14-06-2012_0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7101" cy="607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5822171"/>
            <a:ext cx="7772400" cy="594360"/>
          </a:xfrm>
        </p:spPr>
        <p:txBody>
          <a:bodyPr/>
          <a:lstStyle/>
          <a:p>
            <a:r>
              <a:rPr lang="ru-RU" dirty="0" smtClean="0"/>
              <a:t>Конференц-зал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14 </a:t>
            </a:r>
            <a:r>
              <a:rPr lang="ru-RU" dirty="0"/>
              <a:t>мест, </a:t>
            </a:r>
            <a:r>
              <a:rPr lang="ru-RU" dirty="0" smtClean="0"/>
              <a:t>конференц-система, мультимедиа </a:t>
            </a:r>
            <a:r>
              <a:rPr lang="ru-RU" dirty="0"/>
              <a:t>оборудование</a:t>
            </a:r>
          </a:p>
        </p:txBody>
      </p:sp>
    </p:spTree>
    <p:extLst>
      <p:ext uri="{BB962C8B-B14F-4D97-AF65-F5344CB8AC3E}">
        <p14:creationId xmlns:p14="http://schemas.microsoft.com/office/powerpoint/2010/main" val="192978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021288"/>
            <a:ext cx="7772400" cy="836712"/>
          </a:xfrm>
        </p:spPr>
        <p:txBody>
          <a:bodyPr/>
          <a:lstStyle/>
          <a:p>
            <a:r>
              <a:rPr lang="ru-RU" sz="2800" dirty="0"/>
              <a:t>Конференц-зал – отличное место для бизнес-конференций!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0"/>
            <a:ext cx="8460432" cy="5909498"/>
          </a:xfrm>
        </p:spPr>
      </p:pic>
    </p:spTree>
    <p:extLst>
      <p:ext uri="{BB962C8B-B14F-4D97-AF65-F5344CB8AC3E}">
        <p14:creationId xmlns:p14="http://schemas.microsoft.com/office/powerpoint/2010/main" val="255042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Borukha\Проекты\ТУРИЗМ\джа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5405438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949280"/>
            <a:ext cx="3491879" cy="594360"/>
          </a:xfrm>
        </p:spPr>
        <p:txBody>
          <a:bodyPr/>
          <a:lstStyle/>
          <a:p>
            <a:r>
              <a:rPr lang="ru-RU" sz="2800" dirty="0" smtClean="0"/>
              <a:t>Андеграунд – </a:t>
            </a:r>
            <a:r>
              <a:rPr lang="ru-RU" sz="2800" dirty="0" err="1" smtClean="0"/>
              <a:t>лофт</a:t>
            </a:r>
            <a:r>
              <a:rPr lang="ru-RU" sz="2800" dirty="0" smtClean="0"/>
              <a:t> пространство для проведения джазовых джемов, литературных </a:t>
            </a:r>
            <a:r>
              <a:rPr lang="ru-RU" sz="2800" dirty="0" err="1" smtClean="0"/>
              <a:t>слэмов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До 70 мест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16016" y="386104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 стены с девушкой</a:t>
            </a:r>
            <a:endParaRPr lang="ru-RU" dirty="0"/>
          </a:p>
        </p:txBody>
      </p:sp>
      <p:pic>
        <p:nvPicPr>
          <p:cNvPr id="6146" name="Picture 2" descr="D:\Borukha\Проекты\ТУРИЗМ\лицо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52935"/>
            <a:ext cx="5796136" cy="434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59523" cy="3573016"/>
          </a:xfrm>
        </p:spPr>
      </p:pic>
    </p:spTree>
    <p:extLst>
      <p:ext uri="{BB962C8B-B14F-4D97-AF65-F5344CB8AC3E}">
        <p14:creationId xmlns:p14="http://schemas.microsoft.com/office/powerpoint/2010/main" val="247238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389910"/>
            <a:ext cx="3259087" cy="594360"/>
          </a:xfrm>
        </p:spPr>
        <p:txBody>
          <a:bodyPr/>
          <a:lstStyle/>
          <a:p>
            <a:r>
              <a:rPr lang="ru-RU" dirty="0" smtClean="0"/>
              <a:t>Г О С Т И Н И Ц А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04799" y="5229200"/>
            <a:ext cx="3547121" cy="16288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20 двухместных номеров, </a:t>
            </a:r>
            <a:br>
              <a:rPr lang="ru-RU" sz="2000" dirty="0" smtClean="0"/>
            </a:br>
            <a:r>
              <a:rPr lang="en-US" sz="2000" dirty="0" err="1" smtClean="0"/>
              <a:t>wi-fi</a:t>
            </a:r>
            <a:r>
              <a:rPr lang="ru-RU" sz="2000" dirty="0" smtClean="0"/>
              <a:t>, холодильник, телевизор, сейф, услуги прачечной, ресторан</a:t>
            </a:r>
            <a:endParaRPr lang="ru-RU" sz="2000" dirty="0"/>
          </a:p>
        </p:txBody>
      </p:sp>
      <p:pic>
        <p:nvPicPr>
          <p:cNvPr id="7170" name="Picture 2" descr="D:\Borukha\Проекты\ТУРИЗМ\гос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16855" cy="436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Borukha\Проекты\ТУРИЗМ\гост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897" y="2892298"/>
            <a:ext cx="5289156" cy="396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Borukha\Проекты\ТУРИЗМ\гост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897" y="-1179512"/>
            <a:ext cx="5824524" cy="436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38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221088"/>
            <a:ext cx="2880320" cy="1800200"/>
          </a:xfrm>
        </p:spPr>
        <p:txBody>
          <a:bodyPr/>
          <a:lstStyle/>
          <a:p>
            <a:r>
              <a:rPr lang="ru-RU" dirty="0" smtClean="0"/>
              <a:t>СУВЕНИРНАЯ ЛАВКА – эстетический «</a:t>
            </a:r>
            <a:r>
              <a:rPr lang="ru-RU" dirty="0" err="1" smtClean="0"/>
              <a:t>клондайк</a:t>
            </a:r>
            <a:r>
              <a:rPr lang="ru-RU" dirty="0" smtClean="0"/>
              <a:t>»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6" descr="https://psv4.vk.me/c414931/u201562591/docs/c0628d809b51/Med.jpg?extra=-jC74Llm_hNypvEJ3GCRByMkRc--CBvMKrtEWtC-nLqL9ozaIsJZTSXb2fNMhuRtPJgilWn5P-qsySdE9R0kyGuqiH0xhzdW410T2F8jwyo-x-U3gYmps7OC82UA79bRFlKi3Tz-5tmquLn_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91" y="-171400"/>
            <a:ext cx="843801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psv4.vk.me/c414721/u189799545/docs/6b35e9bc9068/interyernaya_kukla.jpg?extra=mf0meTQKo4O0jnL-5mlMitj5Ch6FJQTs2N7RUHKnhlHZ_J5o1VLyAIW1l-37WhJX7jk65wEE88tyxleZMTk6gIBk5jCi8Zo7GkHtzsIQITxMX1u7oVh6vyNeumDm4DmlQKo8WGpFOSZ02d-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" y="3699524"/>
            <a:ext cx="2843778" cy="306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psv4.vk.me/c414721/u189799545/docs/ea865e9e83a6/keramicheskie_izdelia.jpg?extra=KPTOqEalExmT4NI9lJHJN-zdc02kZGqd_v9slJJq2kjReDzk6t5uw2nFSMh3jMTI52im4ApZWGtFx4N1azQx61QD_wS29IWfg5k71qPNS3WlpjY0iu2nLcH4rkgorQK97L82fIIFcNhN7Ed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41734"/>
            <a:ext cx="2698999" cy="290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08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1960" y="6096000"/>
            <a:ext cx="7772400" cy="594360"/>
          </a:xfrm>
        </p:spPr>
        <p:txBody>
          <a:bodyPr/>
          <a:lstStyle/>
          <a:p>
            <a:r>
              <a:rPr lang="ru-RU" sz="4000" dirty="0" smtClean="0"/>
              <a:t>Ф Е С Т И В А Л И</a:t>
            </a:r>
            <a:endParaRPr lang="ru-RU" sz="4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131"/>
            <a:ext cx="8388424" cy="5795299"/>
          </a:xfrm>
        </p:spPr>
      </p:pic>
    </p:spTree>
    <p:extLst>
      <p:ext uri="{BB962C8B-B14F-4D97-AF65-F5344CB8AC3E}">
        <p14:creationId xmlns:p14="http://schemas.microsoft.com/office/powerpoint/2010/main" val="74540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4624"/>
            <a:ext cx="7620000" cy="1143000"/>
          </a:xfrm>
        </p:spPr>
        <p:txBody>
          <a:bodyPr/>
          <a:lstStyle/>
          <a:p>
            <a:r>
              <a:rPr lang="en-US" dirty="0" smtClean="0"/>
              <a:t>BELGORODMUSICFEST</a:t>
            </a:r>
            <a:br>
              <a:rPr lang="en-US" dirty="0" smtClean="0"/>
            </a:br>
            <a:r>
              <a:rPr lang="ru-RU" dirty="0" smtClean="0"/>
              <a:t>«Борислав Струлёв и друзья»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-180528" y="1628800"/>
            <a:ext cx="8748464" cy="52292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Периодичность</a:t>
            </a:r>
            <a:r>
              <a:rPr lang="ru-RU" sz="2800" dirty="0" smtClean="0"/>
              <a:t>: ежегодно, с 25 февраля до 7 марта</a:t>
            </a:r>
          </a:p>
          <a:p>
            <a:r>
              <a:rPr lang="ru-RU" sz="2800" b="1" dirty="0" smtClean="0"/>
              <a:t>Тематика</a:t>
            </a:r>
            <a:r>
              <a:rPr lang="ru-RU" sz="2800" dirty="0" smtClean="0"/>
              <a:t>: классика, джаз, рок</a:t>
            </a:r>
          </a:p>
          <a:p>
            <a:r>
              <a:rPr lang="ru-RU" sz="2800" b="1" dirty="0"/>
              <a:t>Состав участников</a:t>
            </a:r>
            <a:r>
              <a:rPr lang="ru-RU" sz="2800" dirty="0"/>
              <a:t>: 15 – 20 приглашенных артистов – звезд мировой сцены</a:t>
            </a:r>
          </a:p>
          <a:p>
            <a:r>
              <a:rPr lang="ru-RU" sz="2800" b="1" dirty="0" smtClean="0"/>
              <a:t>Программа</a:t>
            </a:r>
            <a:r>
              <a:rPr lang="ru-RU" sz="2800" dirty="0" smtClean="0"/>
              <a:t>: 5 концертов, в том числе: 3 в Большом зале филармонии, 1 в г. Губкине, 1 ночной концерт в органном зале</a:t>
            </a:r>
          </a:p>
          <a:p>
            <a:r>
              <a:rPr lang="ru-RU" sz="2800" b="1" dirty="0" smtClean="0"/>
              <a:t>События</a:t>
            </a:r>
            <a:r>
              <a:rPr lang="ru-RU" sz="2800" dirty="0" smtClean="0"/>
              <a:t>: 3 – 5 мастер-классов и творческих встреч с артистами для студентов БГИИК, презентация талантливой молодежи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8965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10308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0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573" y="3428"/>
            <a:ext cx="6164482" cy="4101242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03" y="0"/>
            <a:ext cx="4562641" cy="68580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491347"/>
            <a:ext cx="5067183" cy="337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9686"/>
            <a:ext cx="5130664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793504"/>
            <a:ext cx="3419872" cy="1143000"/>
          </a:xfrm>
        </p:spPr>
        <p:txBody>
          <a:bodyPr/>
          <a:lstStyle/>
          <a:p>
            <a:r>
              <a:rPr lang="ru-RU" sz="3200" dirty="0" smtClean="0"/>
              <a:t>Аркадий </a:t>
            </a:r>
            <a:r>
              <a:rPr lang="ru-RU" sz="3200" dirty="0" err="1" smtClean="0"/>
              <a:t>Лейтуш</a:t>
            </a:r>
            <a:r>
              <a:rPr lang="ru-RU" sz="3200" dirty="0" smtClean="0"/>
              <a:t> (США)</a:t>
            </a:r>
            <a:br>
              <a:rPr lang="ru-RU" sz="3200" dirty="0" smtClean="0"/>
            </a:br>
            <a:r>
              <a:rPr lang="ru-RU" sz="3200" dirty="0" smtClean="0"/>
              <a:t>Виктор Третьяков Владимир </a:t>
            </a:r>
            <a:r>
              <a:rPr lang="ru-RU" sz="3200" dirty="0" err="1" smtClean="0"/>
              <a:t>Маторин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Евгений Маргулис</a:t>
            </a:r>
            <a:br>
              <a:rPr lang="ru-RU" sz="3200" dirty="0" smtClean="0"/>
            </a:br>
            <a:r>
              <a:rPr lang="ru-RU" sz="3200" dirty="0" smtClean="0"/>
              <a:t>Владимир </a:t>
            </a:r>
            <a:r>
              <a:rPr lang="ru-RU" sz="3200" dirty="0" err="1" smtClean="0"/>
              <a:t>Чиндяйкин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Алексей Татаринцев </a:t>
            </a:r>
            <a:br>
              <a:rPr lang="ru-RU" sz="3200" dirty="0" smtClean="0"/>
            </a:br>
            <a:r>
              <a:rPr lang="ru-RU" sz="3200" dirty="0" smtClean="0"/>
              <a:t>Айдар </a:t>
            </a:r>
            <a:r>
              <a:rPr lang="ru-RU" sz="3200" dirty="0" err="1" smtClean="0"/>
              <a:t>Гайнуллин</a:t>
            </a:r>
            <a:r>
              <a:rPr lang="ru-RU" sz="3200" dirty="0" smtClean="0"/>
              <a:t> (Германия)</a:t>
            </a:r>
            <a:br>
              <a:rPr lang="ru-RU" sz="3200" dirty="0" smtClean="0"/>
            </a:br>
            <a:r>
              <a:rPr lang="ru-RU" sz="3200" dirty="0" smtClean="0"/>
              <a:t>Сергей </a:t>
            </a:r>
            <a:r>
              <a:rPr lang="ru-RU" sz="3200" dirty="0" err="1" smtClean="0"/>
              <a:t>Дрезнин</a:t>
            </a:r>
            <a:r>
              <a:rPr lang="ru-RU" sz="3200" dirty="0" smtClean="0"/>
              <a:t> (Германия)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0475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692618"/>
            <a:ext cx="6280373" cy="41893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4" y="0"/>
            <a:ext cx="5930102" cy="44371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2948156"/>
            <a:ext cx="5963022" cy="39776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798" y="-387424"/>
            <a:ext cx="594066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759" y="2710964"/>
            <a:ext cx="5192365" cy="42210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575" y="-15984"/>
            <a:ext cx="2997787" cy="280293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3" y="-171400"/>
            <a:ext cx="6236158" cy="43924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8640" y="3281533"/>
            <a:ext cx="5482226" cy="365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1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3212976"/>
            <a:ext cx="3217168" cy="1143000"/>
          </a:xfrm>
        </p:spPr>
        <p:txBody>
          <a:bodyPr/>
          <a:lstStyle/>
          <a:p>
            <a:r>
              <a:rPr lang="ru-RU" sz="3200" dirty="0" err="1" smtClean="0"/>
              <a:t>Борисла</a:t>
            </a:r>
            <a:r>
              <a:rPr lang="ru-RU" sz="3200" dirty="0" smtClean="0"/>
              <a:t> Струлёв (Россия – США)</a:t>
            </a:r>
            <a:br>
              <a:rPr lang="ru-RU" sz="3200" dirty="0" smtClean="0"/>
            </a:br>
            <a:r>
              <a:rPr lang="ru-RU" sz="3200" dirty="0" err="1" smtClean="0"/>
              <a:t>Тиан</a:t>
            </a:r>
            <a:r>
              <a:rPr lang="ru-RU" sz="3200" dirty="0" smtClean="0"/>
              <a:t> </a:t>
            </a:r>
            <a:r>
              <a:rPr lang="ru-RU" sz="3200" dirty="0" err="1" smtClean="0"/>
              <a:t>Джиан</a:t>
            </a:r>
            <a:r>
              <a:rPr lang="ru-RU" sz="3200" dirty="0" smtClean="0"/>
              <a:t> (Китай)</a:t>
            </a:r>
            <a:br>
              <a:rPr lang="ru-RU" sz="3200" dirty="0" smtClean="0"/>
            </a:br>
            <a:r>
              <a:rPr lang="ru-RU" sz="3200" dirty="0" smtClean="0"/>
              <a:t>Альберт Марков (США)</a:t>
            </a:r>
            <a:br>
              <a:rPr lang="ru-RU" sz="3200" dirty="0" smtClean="0"/>
            </a:br>
            <a:r>
              <a:rPr lang="ru-RU" sz="3200" dirty="0" smtClean="0"/>
              <a:t>Александр Марков (США)</a:t>
            </a:r>
            <a:br>
              <a:rPr lang="ru-RU" sz="3200" dirty="0" smtClean="0"/>
            </a:br>
            <a:r>
              <a:rPr lang="ru-RU" sz="3200" dirty="0" smtClean="0"/>
              <a:t>Хосе Луис Гомес (Испания)</a:t>
            </a:r>
            <a:br>
              <a:rPr lang="ru-RU" sz="3200" dirty="0" smtClean="0"/>
            </a:br>
            <a:r>
              <a:rPr lang="ru-RU" sz="3200" dirty="0" smtClean="0"/>
              <a:t>Василий </a:t>
            </a:r>
            <a:r>
              <a:rPr lang="ru-RU" sz="3200" dirty="0" err="1" smtClean="0"/>
              <a:t>Мичков</a:t>
            </a:r>
            <a:r>
              <a:rPr lang="ru-RU" sz="3200" dirty="0" smtClean="0"/>
              <a:t> (Россия)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52"/>
            <a:ext cx="4788024" cy="6778474"/>
          </a:xfrm>
        </p:spPr>
      </p:pic>
    </p:spTree>
    <p:extLst>
      <p:ext uri="{BB962C8B-B14F-4D97-AF65-F5344CB8AC3E}">
        <p14:creationId xmlns:p14="http://schemas.microsoft.com/office/powerpoint/2010/main" val="25605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2996952"/>
            <a:ext cx="3659560" cy="1143000"/>
          </a:xfrm>
        </p:spPr>
        <p:txBody>
          <a:bodyPr/>
          <a:lstStyle/>
          <a:p>
            <a:r>
              <a:rPr lang="ru-RU" sz="3200" dirty="0" smtClean="0"/>
              <a:t>Ансамбль «</a:t>
            </a:r>
            <a:r>
              <a:rPr lang="ru-RU" sz="3200" dirty="0" err="1" smtClean="0"/>
              <a:t>Янушка</a:t>
            </a:r>
            <a:r>
              <a:rPr lang="ru-RU" sz="3200" dirty="0" smtClean="0"/>
              <a:t>» (Австрия)</a:t>
            </a:r>
            <a:br>
              <a:rPr lang="ru-RU" sz="3200" dirty="0" smtClean="0"/>
            </a:br>
            <a:r>
              <a:rPr lang="ru-RU" sz="3200" dirty="0" smtClean="0"/>
              <a:t>Виталий </a:t>
            </a:r>
            <a:r>
              <a:rPr lang="ru-RU" sz="3200" dirty="0" err="1" smtClean="0"/>
              <a:t>Кись</a:t>
            </a:r>
            <a:r>
              <a:rPr lang="ru-RU" sz="3200" dirty="0" smtClean="0"/>
              <a:t> (Россия)</a:t>
            </a:r>
            <a:br>
              <a:rPr lang="ru-RU" sz="3200" dirty="0" smtClean="0"/>
            </a:br>
            <a:r>
              <a:rPr lang="ru-RU" sz="3200" dirty="0" err="1" smtClean="0"/>
              <a:t>Орос</a:t>
            </a:r>
            <a:r>
              <a:rPr lang="ru-RU" sz="3200" dirty="0" smtClean="0"/>
              <a:t> </a:t>
            </a:r>
            <a:r>
              <a:rPr lang="ru-RU" sz="3200" dirty="0" err="1" smtClean="0"/>
              <a:t>Золтан</a:t>
            </a:r>
            <a:r>
              <a:rPr lang="ru-RU" sz="3200" dirty="0" smtClean="0"/>
              <a:t> (Венгрия)</a:t>
            </a:r>
            <a:br>
              <a:rPr lang="ru-RU" sz="3200" dirty="0" smtClean="0"/>
            </a:br>
            <a:r>
              <a:rPr lang="ru-RU" sz="3200" dirty="0" smtClean="0"/>
              <a:t>Алевтина Полякова (Россия)</a:t>
            </a:r>
            <a:br>
              <a:rPr lang="ru-RU" sz="3200" dirty="0" smtClean="0"/>
            </a:br>
            <a:r>
              <a:rPr lang="ru-RU" sz="3200" dirty="0" smtClean="0"/>
              <a:t>Квартет тромбонов (Россия)</a:t>
            </a:r>
            <a:br>
              <a:rPr lang="ru-RU" sz="3200" dirty="0" smtClean="0"/>
            </a:br>
            <a:r>
              <a:rPr lang="ru-RU" sz="3200" dirty="0" smtClean="0"/>
              <a:t>Лев </a:t>
            </a:r>
            <a:r>
              <a:rPr lang="ru-RU" sz="3200" dirty="0" err="1" smtClean="0"/>
              <a:t>Деменчук</a:t>
            </a:r>
            <a:r>
              <a:rPr lang="ru-RU" sz="3200" dirty="0" smtClean="0"/>
              <a:t> (Россия)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844197" cy="6858000"/>
          </a:xfrm>
        </p:spPr>
      </p:pic>
    </p:spTree>
    <p:extLst>
      <p:ext uri="{BB962C8B-B14F-4D97-AF65-F5344CB8AC3E}">
        <p14:creationId xmlns:p14="http://schemas.microsoft.com/office/powerpoint/2010/main" val="186685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2420888"/>
            <a:ext cx="3731568" cy="1143000"/>
          </a:xfrm>
        </p:spPr>
        <p:txBody>
          <a:bodyPr/>
          <a:lstStyle/>
          <a:p>
            <a:r>
              <a:rPr lang="ru-RU" sz="3200" dirty="0" smtClean="0"/>
              <a:t>Камерный оркестр </a:t>
            </a:r>
            <a:r>
              <a:rPr lang="en-US" sz="3200" dirty="0" smtClean="0"/>
              <a:t>Mezzo Music </a:t>
            </a:r>
            <a:r>
              <a:rPr lang="ru-RU" sz="3200" dirty="0" smtClean="0"/>
              <a:t>(Россия)</a:t>
            </a:r>
            <a:br>
              <a:rPr lang="ru-RU" sz="3200" dirty="0" smtClean="0"/>
            </a:br>
            <a:r>
              <a:rPr lang="ru-RU" sz="3200" dirty="0" smtClean="0"/>
              <a:t>Ильдар </a:t>
            </a:r>
            <a:r>
              <a:rPr lang="ru-RU" sz="3200" dirty="0" err="1" smtClean="0"/>
              <a:t>Абдразаков</a:t>
            </a:r>
            <a:r>
              <a:rPr lang="ru-RU" sz="3200" dirty="0" smtClean="0"/>
              <a:t> (Россия)</a:t>
            </a:r>
            <a:br>
              <a:rPr lang="ru-RU" sz="3200" dirty="0" smtClean="0"/>
            </a:br>
            <a:r>
              <a:rPr lang="ru-RU" sz="3200" dirty="0" smtClean="0"/>
              <a:t>Анна Боровик (Россия)</a:t>
            </a:r>
            <a:br>
              <a:rPr lang="ru-RU" sz="3200" dirty="0" smtClean="0"/>
            </a:br>
            <a:r>
              <a:rPr lang="ru-RU" sz="3200" dirty="0" smtClean="0"/>
              <a:t>Эльдар (США)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5045" cy="6760101"/>
          </a:xfrm>
        </p:spPr>
      </p:pic>
    </p:spTree>
    <p:extLst>
      <p:ext uri="{BB962C8B-B14F-4D97-AF65-F5344CB8AC3E}">
        <p14:creationId xmlns:p14="http://schemas.microsoft.com/office/powerpoint/2010/main" val="408409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-171600"/>
            <a:ext cx="4932040" cy="32889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84152" cy="378904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762267"/>
            <a:ext cx="6157292" cy="41048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95917"/>
            <a:ext cx="2987825" cy="448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5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12" y="3261496"/>
            <a:ext cx="5455508" cy="36370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48" y="1052736"/>
            <a:ext cx="2962672" cy="1143000"/>
          </a:xfrm>
        </p:spPr>
        <p:txBody>
          <a:bodyPr/>
          <a:lstStyle/>
          <a:p>
            <a:r>
              <a:rPr lang="ru-RU" dirty="0" smtClean="0"/>
              <a:t>Мастер-классы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-315416"/>
            <a:ext cx="5940152" cy="3960101"/>
          </a:xfrm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208" y="3245532"/>
            <a:ext cx="4816624" cy="361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1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190" y="-15994"/>
            <a:ext cx="5021810" cy="33478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013176"/>
            <a:ext cx="3788839" cy="1143000"/>
          </a:xfrm>
        </p:spPr>
        <p:txBody>
          <a:bodyPr/>
          <a:lstStyle/>
          <a:p>
            <a:r>
              <a:rPr lang="ru-RU" dirty="0" smtClean="0"/>
              <a:t>Презентация юных талантов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13647"/>
            <a:ext cx="5615839" cy="374435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679" y="0"/>
            <a:ext cx="6436296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3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1143000"/>
          </a:xfrm>
        </p:spPr>
        <p:txBody>
          <a:bodyPr/>
          <a:lstStyle/>
          <a:p>
            <a:r>
              <a:rPr lang="ru-RU" dirty="0" smtClean="0"/>
              <a:t>Шереметевские музыкальные ассамблеи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8460432" cy="498802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Периодичность</a:t>
            </a:r>
            <a:r>
              <a:rPr lang="ru-RU" sz="2400" dirty="0" smtClean="0"/>
              <a:t>: ежегодно, ноябрь</a:t>
            </a:r>
          </a:p>
          <a:p>
            <a:r>
              <a:rPr lang="ru-RU" sz="2400" b="1" dirty="0" smtClean="0"/>
              <a:t>Тематика</a:t>
            </a:r>
            <a:r>
              <a:rPr lang="ru-RU" sz="2400" dirty="0" smtClean="0"/>
              <a:t>: виды искусств, поддерживаемые семьей графа Шереметева, в том числе: симфоническая, хоровая, балетная музыка, избирательное искусство, литература</a:t>
            </a:r>
          </a:p>
          <a:p>
            <a:r>
              <a:rPr lang="ru-RU" sz="2400" b="1" dirty="0" smtClean="0"/>
              <a:t>Программа</a:t>
            </a:r>
            <a:r>
              <a:rPr lang="ru-RU" sz="2400" dirty="0" smtClean="0"/>
              <a:t>: </a:t>
            </a:r>
            <a:r>
              <a:rPr lang="ru-RU" sz="2400" b="1" dirty="0" smtClean="0"/>
              <a:t>3 концерта</a:t>
            </a:r>
            <a:r>
              <a:rPr lang="ru-RU" sz="2400" dirty="0" smtClean="0"/>
              <a:t>, в том числе симфонической, хоровой, оперной музыки или балет; </a:t>
            </a:r>
            <a:r>
              <a:rPr lang="ru-RU" sz="2400" b="1" dirty="0" smtClean="0"/>
              <a:t>2 выставки </a:t>
            </a:r>
            <a:r>
              <a:rPr lang="ru-RU" sz="2400" dirty="0" smtClean="0"/>
              <a:t>в Белгородском государственном художественном музее, Белгородском государственном литературном музее</a:t>
            </a:r>
          </a:p>
          <a:p>
            <a:r>
              <a:rPr lang="ru-RU" sz="2400" b="1" dirty="0" smtClean="0"/>
              <a:t>Состав участников</a:t>
            </a:r>
            <a:r>
              <a:rPr lang="ru-RU" sz="2400" dirty="0" smtClean="0"/>
              <a:t>: симфонический оркестр филармонии, оперные солисты, </a:t>
            </a:r>
            <a:r>
              <a:rPr lang="ru-RU" sz="2400" dirty="0"/>
              <a:t>балетные солисты</a:t>
            </a:r>
            <a:r>
              <a:rPr lang="ru-RU" sz="2400" dirty="0" smtClean="0"/>
              <a:t>– звезды российской сцены, ведущие хоровые коллективы России, музейные деятели</a:t>
            </a:r>
          </a:p>
          <a:p>
            <a:r>
              <a:rPr lang="ru-RU" sz="2400" b="1" dirty="0" smtClean="0"/>
              <a:t>События</a:t>
            </a:r>
            <a:r>
              <a:rPr lang="ru-RU" sz="2400" dirty="0" smtClean="0"/>
              <a:t>: 2-3 мастер-класса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1502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6996" y="0"/>
            <a:ext cx="10287000" cy="6858000"/>
          </a:xfrm>
        </p:spPr>
      </p:pic>
    </p:spTree>
    <p:extLst>
      <p:ext uri="{BB962C8B-B14F-4D97-AF65-F5344CB8AC3E}">
        <p14:creationId xmlns:p14="http://schemas.microsoft.com/office/powerpoint/2010/main" val="24983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6712" y="-531440"/>
            <a:ext cx="7201822" cy="48006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25" y="2705023"/>
            <a:ext cx="6228184" cy="41529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76" y="0"/>
            <a:ext cx="4571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1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460" y="-1220161"/>
            <a:ext cx="5401540" cy="81006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2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852" y="0"/>
            <a:ext cx="10266715" cy="6845885"/>
          </a:xfrm>
        </p:spPr>
      </p:pic>
    </p:spTree>
    <p:extLst>
      <p:ext uri="{BB962C8B-B14F-4D97-AF65-F5344CB8AC3E}">
        <p14:creationId xmlns:p14="http://schemas.microsoft.com/office/powerpoint/2010/main" val="308689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1697" y="-659129"/>
            <a:ext cx="11323913" cy="75492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-659129"/>
            <a:ext cx="5038016" cy="7557801"/>
          </a:xfrm>
          <a:prstGeom prst="rect">
            <a:avLst/>
          </a:prstGeom>
        </p:spPr>
      </p:pic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196752"/>
            <a:ext cx="7659687" cy="1168400"/>
          </a:xfrm>
        </p:spPr>
        <p:txBody>
          <a:bodyPr/>
          <a:lstStyle/>
          <a:p>
            <a:r>
              <a:rPr lang="ru-RU" dirty="0" smtClean="0"/>
              <a:t>1. </a:t>
            </a:r>
            <a:r>
              <a:rPr lang="ru-RU" dirty="0" err="1" smtClean="0"/>
              <a:t>Опен-эйры</a:t>
            </a:r>
            <a:r>
              <a:rPr lang="ru-RU" dirty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ботанический сад </a:t>
            </a:r>
            <a:r>
              <a:rPr lang="ru-RU" dirty="0" err="1" smtClean="0"/>
              <a:t>Ниу</a:t>
            </a:r>
            <a:r>
              <a:rPr lang="ru-RU" dirty="0" smtClean="0"/>
              <a:t> «</a:t>
            </a:r>
            <a:r>
              <a:rPr lang="ru-RU" dirty="0" err="1" smtClean="0"/>
              <a:t>белгу</a:t>
            </a:r>
            <a:r>
              <a:rPr lang="ru-RU" dirty="0" smtClean="0"/>
              <a:t>», </a:t>
            </a:r>
            <a:br>
              <a:rPr lang="ru-RU" dirty="0" smtClean="0"/>
            </a:br>
            <a:r>
              <a:rPr lang="ru-RU" dirty="0" smtClean="0"/>
              <a:t>Грайворон</a:t>
            </a:r>
            <a:r>
              <a:rPr lang="ru-RU" dirty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Кострома </a:t>
            </a:r>
            <a:r>
              <a:rPr lang="ru-RU" dirty="0"/>
              <a:t>(</a:t>
            </a:r>
            <a:r>
              <a:rPr lang="ru-RU" dirty="0" err="1"/>
              <a:t>Прохоровский</a:t>
            </a:r>
            <a:r>
              <a:rPr lang="ru-RU" dirty="0"/>
              <a:t> район),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</a:t>
            </a:r>
            <a:r>
              <a:rPr lang="ru-RU" dirty="0" err="1" smtClean="0"/>
              <a:t>карильонные</a:t>
            </a:r>
            <a:r>
              <a:rPr lang="ru-RU" dirty="0" smtClean="0"/>
              <a:t> </a:t>
            </a:r>
            <a:r>
              <a:rPr lang="ru-RU" dirty="0"/>
              <a:t>концерты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261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10"/>
            <a:ext cx="6215070" cy="41433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2586"/>
            <a:ext cx="5791587" cy="3861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616" y="3113584"/>
            <a:ext cx="5616624" cy="37444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614" y="3120410"/>
            <a:ext cx="5606386" cy="373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8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310" y="0"/>
            <a:ext cx="5704098" cy="760546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5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530626"/>
          </a:xfrm>
        </p:spPr>
        <p:txBody>
          <a:bodyPr/>
          <a:lstStyle/>
          <a:p>
            <a:pPr algn="ctr"/>
            <a:r>
              <a:rPr lang="ru-RU" sz="3600" dirty="0" smtClean="0"/>
              <a:t>Подробнее о нас </a:t>
            </a:r>
            <a:br>
              <a:rPr lang="ru-RU" sz="3600" dirty="0" smtClean="0"/>
            </a:br>
            <a:r>
              <a:rPr lang="ru-RU" sz="3600" dirty="0" smtClean="0"/>
              <a:t>на официальном сайте и страничках Белгородской государственной филармонии :</a:t>
            </a:r>
            <a:br>
              <a:rPr lang="ru-RU" sz="3600" dirty="0" smtClean="0"/>
            </a:br>
            <a:r>
              <a:rPr lang="en-US" sz="3600" dirty="0" smtClean="0"/>
              <a:t>belgf.ru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>FB</a:t>
            </a:r>
            <a:r>
              <a:rPr lang="ru-RU" sz="3600" dirty="0" smtClean="0"/>
              <a:t>: </a:t>
            </a:r>
            <a:r>
              <a:rPr lang="en-US" sz="3600" dirty="0" err="1" smtClean="0">
                <a:hlinkClick r:id="rId2"/>
              </a:rPr>
              <a:t>belfilarm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ВК: </a:t>
            </a:r>
            <a:r>
              <a:rPr lang="en-US" sz="3600" dirty="0" err="1" smtClean="0">
                <a:hlinkClick r:id="rId3"/>
              </a:rPr>
              <a:t>belfilarm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err="1" smtClean="0"/>
              <a:t>Instagram</a:t>
            </a:r>
            <a:r>
              <a:rPr lang="ru-RU" sz="3600" dirty="0" smtClean="0"/>
              <a:t>: </a:t>
            </a:r>
            <a:r>
              <a:rPr lang="en-US" sz="3600" dirty="0" err="1">
                <a:hlinkClick r:id="rId3"/>
              </a:rPr>
              <a:t>belfilarm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6243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484784"/>
            <a:ext cx="7659687" cy="11684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23528" y="3140968"/>
            <a:ext cx="7344816" cy="316835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308001, город Белгород, </a:t>
            </a:r>
            <a:br>
              <a:rPr lang="ru-RU" dirty="0"/>
            </a:br>
            <a:r>
              <a:rPr lang="ru-RU" dirty="0"/>
              <a:t>улица Белгородского полка, 56а (</a:t>
            </a:r>
            <a:r>
              <a:rPr lang="ru-RU" u="sng" dirty="0">
                <a:hlinkClick r:id="rId2"/>
              </a:rPr>
              <a:t>как добраться?</a:t>
            </a:r>
            <a:r>
              <a:rPr lang="ru-RU" dirty="0"/>
              <a:t>)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Электронная почта: </a:t>
            </a:r>
            <a:r>
              <a:rPr lang="ru-RU" u="sng" dirty="0">
                <a:hlinkClick r:id="rId3"/>
              </a:rPr>
              <a:t>belfilarm31@yandex.ru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Касса: +7 (4722) 333–319 </a:t>
            </a:r>
            <a:br>
              <a:rPr lang="ru-RU" dirty="0"/>
            </a:br>
            <a:r>
              <a:rPr lang="ru-RU" dirty="0"/>
              <a:t>Пн.-Сб. - с 12:00 до 20:00, по Вс. - с 10:00 до 16:00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Приёмная: +7 (4722) 338–100 </a:t>
            </a:r>
            <a:br>
              <a:rPr lang="ru-RU" dirty="0"/>
            </a:br>
            <a:r>
              <a:rPr lang="ru-RU" dirty="0"/>
              <a:t>По будням с 9:00 до 18:00</a:t>
            </a:r>
          </a:p>
          <a:p>
            <a:endParaRPr lang="ru-RU" b="1" dirty="0" smtClean="0"/>
          </a:p>
          <a:p>
            <a:r>
              <a:rPr lang="ru-RU" b="1" dirty="0" smtClean="0"/>
              <a:t>Тел. (4722) 338-100,</a:t>
            </a:r>
          </a:p>
          <a:p>
            <a:r>
              <a:rPr lang="en-US" b="1" dirty="0" smtClean="0"/>
              <a:t>e-mail: </a:t>
            </a:r>
            <a:r>
              <a:rPr lang="en-US" b="1" dirty="0" smtClean="0">
                <a:hlinkClick r:id="rId3"/>
              </a:rPr>
              <a:t>belfilarm31@yandex.ru</a:t>
            </a:r>
            <a:r>
              <a:rPr lang="en-US" b="1" dirty="0" smtClean="0"/>
              <a:t> </a:t>
            </a:r>
            <a:r>
              <a:rPr lang="en-US" b="1" dirty="0" smtClean="0">
                <a:hlinkClick r:id="rId4"/>
              </a:rPr>
              <a:t>www.belgf.ru</a:t>
            </a:r>
            <a:r>
              <a:rPr lang="en-US" b="1" dirty="0" smtClean="0"/>
              <a:t> 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40832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4693</TotalTime>
  <Words>397</Words>
  <Application>Microsoft Office PowerPoint</Application>
  <PresentationFormat>Экран (4:3)</PresentationFormat>
  <Paragraphs>61</Paragraphs>
  <Slides>37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Соседство</vt:lpstr>
      <vt:lpstr>Государственное бюджетное учреждение культуры «БЕЛГОРОДСКАЯ ГОСУДАРСТВЕННАЯ ФИЛАРМОНИЯ»</vt:lpstr>
      <vt:lpstr>Белгородская государственная филармония – это: </vt:lpstr>
      <vt:lpstr>Филармония – архитектурная достопримечательность, гордость города</vt:lpstr>
      <vt:lpstr>Прекрасные концертные залы филармонии</vt:lpstr>
      <vt:lpstr>Большой зал, 580 мест</vt:lpstr>
      <vt:lpstr>  Малый зал</vt:lpstr>
      <vt:lpstr>Органный зал</vt:lpstr>
      <vt:lpstr>Презентация PowerPoint</vt:lpstr>
      <vt:lpstr>Конференц-зал</vt:lpstr>
      <vt:lpstr>Конференц-зал – отличное место для бизнес-конференций!</vt:lpstr>
      <vt:lpstr>Андеграунд – лофт пространство для проведения джазовых джемов, литературных слэмов</vt:lpstr>
      <vt:lpstr>Г О С Т И Н И Ц А </vt:lpstr>
      <vt:lpstr>СУВЕНИРНАЯ ЛАВКА – эстетический «клондайк» </vt:lpstr>
      <vt:lpstr>Ф Е С Т И В А Л И</vt:lpstr>
      <vt:lpstr>BELGORODMUSICFEST «Борислав Струлёв и друзья»</vt:lpstr>
      <vt:lpstr>Презентация PowerPoint</vt:lpstr>
      <vt:lpstr>Презентация PowerPoint</vt:lpstr>
      <vt:lpstr>Аркадий Лейтуш (США) Виктор Третьяков Владимир Маторин  Евгений Маргулис Владимир Чиндяйкин  Алексей Татаринцев  Айдар Гайнуллин (Германия) Сергей Дрезнин (Германия)</vt:lpstr>
      <vt:lpstr>Презентация PowerPoint</vt:lpstr>
      <vt:lpstr>Презентация PowerPoint</vt:lpstr>
      <vt:lpstr>Борисла Струлёв (Россия – США) Тиан Джиан (Китай) Альберт Марков (США) Александр Марков (США) Хосе Луис Гомес (Испания) Василий Мичков (Россия) </vt:lpstr>
      <vt:lpstr>Ансамбль «Янушка» (Австрия) Виталий Кись (Россия) Орос Золтан (Венгрия) Алевтина Полякова (Россия) Квартет тромбонов (Россия) Лев Деменчук (Россия)</vt:lpstr>
      <vt:lpstr>Камерный оркестр Mezzo Music (Россия) Ильдар Абдразаков (Россия) Анна Боровик (Россия) Эльдар (США)</vt:lpstr>
      <vt:lpstr>Презентация PowerPoint</vt:lpstr>
      <vt:lpstr>Мастер-классы</vt:lpstr>
      <vt:lpstr>Презентация юных талантов</vt:lpstr>
      <vt:lpstr>Шереметевские музыкальные ассамблеи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Опен-эйры:  ботанический сад Ниу «белгу»,  Грайворон,  Кострома (Прохоровский район),    2. карильонные концерты </vt:lpstr>
      <vt:lpstr>Презентация PowerPoint</vt:lpstr>
      <vt:lpstr>Презентация PowerPoint</vt:lpstr>
      <vt:lpstr>Подробнее о нас  на официальном сайте и страничках Белгородской государственной филармонии : belgf.ru FB: belfilarm ВК: belfilarm Instagram: belfilarm 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Туристическая привлекательность Белгородской государственной филармонии</dc:title>
  <dc:creator>User</dc:creator>
  <cp:lastModifiedBy>Filarm</cp:lastModifiedBy>
  <cp:revision>62</cp:revision>
  <cp:lastPrinted>2016-04-12T10:15:09Z</cp:lastPrinted>
  <dcterms:created xsi:type="dcterms:W3CDTF">2016-04-08T13:03:08Z</dcterms:created>
  <dcterms:modified xsi:type="dcterms:W3CDTF">2019-06-10T08:21:25Z</dcterms:modified>
</cp:coreProperties>
</file>