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256" r:id="rId2"/>
    <p:sldId id="296" r:id="rId3"/>
    <p:sldId id="287" r:id="rId4"/>
    <p:sldId id="284" r:id="rId5"/>
    <p:sldId id="299" r:id="rId6"/>
    <p:sldId id="298" r:id="rId7"/>
    <p:sldId id="293" r:id="rId8"/>
    <p:sldId id="290" r:id="rId9"/>
    <p:sldId id="289" r:id="rId10"/>
    <p:sldId id="291" r:id="rId11"/>
    <p:sldId id="297" r:id="rId12"/>
    <p:sldId id="292" r:id="rId13"/>
    <p:sldId id="266" r:id="rId14"/>
    <p:sldId id="300" r:id="rId15"/>
    <p:sldId id="273" r:id="rId16"/>
    <p:sldId id="271" r:id="rId17"/>
    <p:sldId id="281" r:id="rId18"/>
    <p:sldId id="282" r:id="rId19"/>
    <p:sldId id="280" r:id="rId20"/>
    <p:sldId id="286" r:id="rId21"/>
    <p:sldId id="304" r:id="rId22"/>
    <p:sldId id="283" r:id="rId23"/>
    <p:sldId id="302" r:id="rId24"/>
    <p:sldId id="303" r:id="rId25"/>
    <p:sldId id="294" r:id="rId26"/>
    <p:sldId id="295" r:id="rId27"/>
    <p:sldId id="276" r:id="rId28"/>
    <p:sldId id="279" r:id="rId29"/>
    <p:sldId id="288" r:id="rId30"/>
    <p:sldId id="301" r:id="rId31"/>
    <p:sldId id="265" r:id="rId32"/>
  </p:sldIdLst>
  <p:sldSz cx="9144000" cy="5143500" type="screen16x9"/>
  <p:notesSz cx="9945688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810" autoAdjust="0"/>
    <p:restoredTop sz="97714" autoAdjust="0"/>
  </p:normalViewPr>
  <p:slideViewPr>
    <p:cSldViewPr>
      <p:cViewPr varScale="1">
        <p:scale>
          <a:sx n="153" d="100"/>
          <a:sy n="153" d="100"/>
        </p:scale>
        <p:origin x="-414" y="-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18" d="100"/>
          <a:sy n="118" d="100"/>
        </p:scale>
        <p:origin x="-2028" y="-96"/>
      </p:cViewPr>
      <p:guideLst>
        <p:guide orient="horz" pos="2160"/>
        <p:guide pos="31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Диагнозы:</a:t>
            </a:r>
            <a:endParaRPr lang="ru-RU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68077179134978272"/>
          <c:y val="9.8858396511072921E-2"/>
        </c:manualLayout>
      </c:layout>
      <c:overlay val="0"/>
    </c:title>
    <c:autoTitleDeleted val="0"/>
    <c:view3D>
      <c:rotX val="20"/>
      <c:rotY val="20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Диагнозы</c:v>
                </c:pt>
              </c:strCache>
            </c:strRef>
          </c:tx>
          <c:explosion val="25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="1" dirty="0">
                        <a:latin typeface="Times New Roman" pitchFamily="18" charset="0"/>
                        <a:cs typeface="Times New Roman" pitchFamily="18" charset="0"/>
                      </a:rPr>
                      <a:t>39%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b="1" dirty="0">
                        <a:latin typeface="Times New Roman" pitchFamily="18" charset="0"/>
                        <a:cs typeface="Times New Roman" pitchFamily="18" charset="0"/>
                      </a:rPr>
                      <a:t>28%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800" b="1" dirty="0">
                        <a:latin typeface="Times New Roman" pitchFamily="18" charset="0"/>
                        <a:cs typeface="Times New Roman" pitchFamily="18" charset="0"/>
                      </a:rPr>
                      <a:t>14%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b="1" dirty="0">
                        <a:latin typeface="Times New Roman" pitchFamily="18" charset="0"/>
                        <a:cs typeface="Times New Roman" pitchFamily="18" charset="0"/>
                      </a:rPr>
                      <a:t>5%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b="1" i="0" baseline="0" dirty="0">
                        <a:latin typeface="Times New Roman" pitchFamily="18" charset="0"/>
                        <a:cs typeface="Times New Roman" pitchFamily="18" charset="0"/>
                      </a:rPr>
                      <a:t>14</a:t>
                    </a:r>
                    <a:r>
                      <a:rPr lang="en-US" b="1" i="0" baseline="0" dirty="0"/>
                      <a:t>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Аутизм</c:v>
                </c:pt>
                <c:pt idx="1">
                  <c:v>ДЦП</c:v>
                </c:pt>
                <c:pt idx="2">
                  <c:v>с. Дауна</c:v>
                </c:pt>
                <c:pt idx="3">
                  <c:v>У/О</c:v>
                </c:pt>
                <c:pt idx="4">
                  <c:v>другие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52</c:v>
                </c:pt>
                <c:pt idx="1">
                  <c:v>37</c:v>
                </c:pt>
                <c:pt idx="2">
                  <c:v>18</c:v>
                </c:pt>
                <c:pt idx="3">
                  <c:v>7</c:v>
                </c:pt>
                <c:pt idx="4">
                  <c:v>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600" b="1" i="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9CCA1E-A5A1-4487-BE96-1B0183BF81A5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DFA3DC2B-5BCD-4450-AE34-E24674239248}">
      <dgm:prSet/>
      <dgm:spPr/>
      <dgm:t>
        <a:bodyPr/>
        <a:lstStyle/>
        <a:p>
          <a:pPr algn="just" rtl="0"/>
          <a:r>
            <a:rPr lang="ru-RU" b="1" dirty="0" smtClean="0">
              <a:latin typeface="Times New Roman" pitchFamily="18" charset="0"/>
              <a:cs typeface="Times New Roman" pitchFamily="18" charset="0"/>
            </a:rPr>
            <a:t>       В БФ </a:t>
          </a:r>
          <a:r>
            <a: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«Не молчи» </a:t>
          </a:r>
          <a:r>
            <a:rPr lang="ru-RU" b="1" dirty="0" smtClean="0">
              <a:latin typeface="Times New Roman" pitchFamily="18" charset="0"/>
              <a:cs typeface="Times New Roman" pitchFamily="18" charset="0"/>
            </a:rPr>
            <a:t>основная аудитория  - родители детей с инвалидностью. </a:t>
          </a:r>
        </a:p>
        <a:p>
          <a:pPr algn="just" rtl="0"/>
          <a:r>
            <a:rPr lang="ru-RU" b="1" dirty="0" smtClean="0">
              <a:latin typeface="Times New Roman" pitchFamily="18" charset="0"/>
              <a:cs typeface="Times New Roman" pitchFamily="18" charset="0"/>
            </a:rPr>
            <a:t> Наиболее распространённый диагноз у детей Аутизм,  ДЦП и с. Дауна.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D7E007EB-AEF3-4512-9872-324D20B88D68}" type="parTrans" cxnId="{2A51C4BE-761F-4FEB-A4FE-E048C22D46D3}">
      <dgm:prSet/>
      <dgm:spPr/>
      <dgm:t>
        <a:bodyPr/>
        <a:lstStyle/>
        <a:p>
          <a:endParaRPr lang="ru-RU"/>
        </a:p>
      </dgm:t>
    </dgm:pt>
    <dgm:pt modelId="{997AD703-1ED8-4DAA-A843-98C105C2FA0A}" type="sibTrans" cxnId="{2A51C4BE-761F-4FEB-A4FE-E048C22D46D3}">
      <dgm:prSet/>
      <dgm:spPr/>
      <dgm:t>
        <a:bodyPr/>
        <a:lstStyle/>
        <a:p>
          <a:endParaRPr lang="ru-RU"/>
        </a:p>
      </dgm:t>
    </dgm:pt>
    <dgm:pt modelId="{327485D4-FD0F-4D3B-8C01-008003912B29}" type="pres">
      <dgm:prSet presAssocID="{C39CCA1E-A5A1-4487-BE96-1B0183BF81A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6164D08-4690-4F09-917D-6DA50C41D4BF}" type="pres">
      <dgm:prSet presAssocID="{DFA3DC2B-5BCD-4450-AE34-E2467423924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DBF886-83F9-46BF-931B-01BA790F8B56}" type="presOf" srcId="{DFA3DC2B-5BCD-4450-AE34-E24674239248}" destId="{26164D08-4690-4F09-917D-6DA50C41D4BF}" srcOrd="0" destOrd="0" presId="urn:microsoft.com/office/officeart/2005/8/layout/vList2"/>
    <dgm:cxn modelId="{2A51C4BE-761F-4FEB-A4FE-E048C22D46D3}" srcId="{C39CCA1E-A5A1-4487-BE96-1B0183BF81A5}" destId="{DFA3DC2B-5BCD-4450-AE34-E24674239248}" srcOrd="0" destOrd="0" parTransId="{D7E007EB-AEF3-4512-9872-324D20B88D68}" sibTransId="{997AD703-1ED8-4DAA-A843-98C105C2FA0A}"/>
    <dgm:cxn modelId="{54821048-05A2-41AA-B926-62245AB4B6C8}" type="presOf" srcId="{C39CCA1E-A5A1-4487-BE96-1B0183BF81A5}" destId="{327485D4-FD0F-4D3B-8C01-008003912B29}" srcOrd="0" destOrd="0" presId="urn:microsoft.com/office/officeart/2005/8/layout/vList2"/>
    <dgm:cxn modelId="{5BD2EA33-E306-44AD-93C0-F16E7544B225}" type="presParOf" srcId="{327485D4-FD0F-4D3B-8C01-008003912B29}" destId="{26164D08-4690-4F09-917D-6DA50C41D4B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164D08-4690-4F09-917D-6DA50C41D4BF}">
      <dsp:nvSpPr>
        <dsp:cNvPr id="0" name=""/>
        <dsp:cNvSpPr/>
      </dsp:nvSpPr>
      <dsp:spPr>
        <a:xfrm>
          <a:off x="0" y="25336"/>
          <a:ext cx="5588491" cy="10881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just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latin typeface="Times New Roman" pitchFamily="18" charset="0"/>
              <a:cs typeface="Times New Roman" pitchFamily="18" charset="0"/>
            </a:rPr>
            <a:t>       В БФ </a:t>
          </a:r>
          <a:r>
            <a:rPr lang="ru-RU" sz="15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«Не молчи» </a:t>
          </a:r>
          <a:r>
            <a:rPr lang="ru-RU" sz="1500" b="1" kern="1200" dirty="0" smtClean="0">
              <a:latin typeface="Times New Roman" pitchFamily="18" charset="0"/>
              <a:cs typeface="Times New Roman" pitchFamily="18" charset="0"/>
            </a:rPr>
            <a:t>основная аудитория  - родители детей с инвалидностью. </a:t>
          </a:r>
        </a:p>
        <a:p>
          <a:pPr lvl="0" algn="just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latin typeface="Times New Roman" pitchFamily="18" charset="0"/>
              <a:cs typeface="Times New Roman" pitchFamily="18" charset="0"/>
            </a:rPr>
            <a:t> Наиболее распространённый диагноз у детей Аутизм,  ДЦП и с. Дауна.</a:t>
          </a:r>
          <a:endParaRPr lang="ru-RU" sz="15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3117" y="78453"/>
        <a:ext cx="5482257" cy="9818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3588" y="0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FA68FA-3278-4E45-BB60-7805E2E10E9A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3588" y="6513910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982126-EF18-4860-BD92-E0AD49C907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4087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3588" y="0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FF4CAB-79F8-4CC8-B903-B286BE441E9D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686050" y="514350"/>
            <a:ext cx="4573588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569" y="3257550"/>
            <a:ext cx="795655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3588" y="6513910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8FF23A-F48E-4DB4-ACCF-2AFFEF189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547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FF23A-F48E-4DB4-ACCF-2AFFEF189F0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296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FF23A-F48E-4DB4-ACCF-2AFFEF189F0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982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FF23A-F48E-4DB4-ACCF-2AFFEF189F0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074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FF23A-F48E-4DB4-ACCF-2AFFEF189F0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079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FF23A-F48E-4DB4-ACCF-2AFFEF189F0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365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FF23A-F48E-4DB4-ACCF-2AFFEF189F0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5477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FF23A-F48E-4DB4-ACCF-2AFFEF189F0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7014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FF23A-F48E-4DB4-ACCF-2AFFEF189F08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2233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FF23A-F48E-4DB4-ACCF-2AFFEF189F08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7058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FF23A-F48E-4DB4-ACCF-2AFFEF189F08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9964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FF23A-F48E-4DB4-ACCF-2AFFEF189F08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479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FF23A-F48E-4DB4-ACCF-2AFFEF189F0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6694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FF23A-F48E-4DB4-ACCF-2AFFEF189F08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522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FF23A-F48E-4DB4-ACCF-2AFFEF189F0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011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FF23A-F48E-4DB4-ACCF-2AFFEF189F0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621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FF23A-F48E-4DB4-ACCF-2AFFEF189F0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193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FF23A-F48E-4DB4-ACCF-2AFFEF189F0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617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FF23A-F48E-4DB4-ACCF-2AFFEF189F0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584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FF23A-F48E-4DB4-ACCF-2AFFEF189F0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149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FF23A-F48E-4DB4-ACCF-2AFFEF189F0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43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09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F7E03-10FA-412A-9D99-C49507F0528B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99824-F253-4FB3-90E3-B3930A26A94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2349218"/>
            <a:ext cx="7175351" cy="1344875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F7E03-10FA-412A-9D99-C49507F0528B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99824-F253-4FB3-90E3-B3930A26A9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8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548640"/>
            <a:ext cx="4829287" cy="367104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F7E03-10FA-412A-9D99-C49507F0528B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99824-F253-4FB3-90E3-B3930A26A9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F7E03-10FA-412A-9D99-C49507F0528B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99824-F253-4FB3-90E3-B3930A26A94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1629486"/>
            <a:ext cx="5966666" cy="1817510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F7E03-10FA-412A-9D99-C49507F0528B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99824-F253-4FB3-90E3-B3930A26A9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F7E03-10FA-412A-9D99-C49507F0528B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99824-F253-4FB3-90E3-B3930A26A94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F7E03-10FA-412A-9D99-C49507F0528B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99824-F253-4FB3-90E3-B3930A26A94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F7E03-10FA-412A-9D99-C49507F0528B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99824-F253-4FB3-90E3-B3930A26A9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F7E03-10FA-412A-9D99-C49507F0528B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99824-F253-4FB3-90E3-B3930A26A9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1657350"/>
            <a:ext cx="3636085" cy="943870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548640"/>
            <a:ext cx="4017085" cy="3671048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2623351"/>
            <a:ext cx="3388660" cy="16046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F7E03-10FA-412A-9D99-C49507F0528B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99824-F253-4FB3-90E3-B3930A26A9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0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F7E03-10FA-412A-9D99-C49507F0528B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99824-F253-4FB3-90E3-B3930A26A94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3279126"/>
            <a:ext cx="6512511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BAF7E03-10FA-412A-9D99-C49507F0528B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629150"/>
            <a:ext cx="33528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8D99824-F253-4FB3-90E3-B3930A26A94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3.jpeg"/><Relationship Id="rId4" Type="http://schemas.openxmlformats.org/officeDocument/2006/relationships/diagramData" Target="../diagrams/data1.xml"/><Relationship Id="rId9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13" Type="http://schemas.openxmlformats.org/officeDocument/2006/relationships/image" Target="../media/image130.jpeg"/><Relationship Id="rId18" Type="http://schemas.openxmlformats.org/officeDocument/2006/relationships/oleObject" Target="../embeddings/oleObject1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24.jpeg"/><Relationship Id="rId12" Type="http://schemas.openxmlformats.org/officeDocument/2006/relationships/image" Target="../media/image129.jpeg"/><Relationship Id="rId17" Type="http://schemas.openxmlformats.org/officeDocument/2006/relationships/image" Target="../media/image134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3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3.jpeg"/><Relationship Id="rId11" Type="http://schemas.openxmlformats.org/officeDocument/2006/relationships/image" Target="../media/image128.jpeg"/><Relationship Id="rId5" Type="http://schemas.openxmlformats.org/officeDocument/2006/relationships/image" Target="../media/image122.jpeg"/><Relationship Id="rId15" Type="http://schemas.openxmlformats.org/officeDocument/2006/relationships/image" Target="../media/image132.jpeg"/><Relationship Id="rId10" Type="http://schemas.openxmlformats.org/officeDocument/2006/relationships/image" Target="../media/image127.jpeg"/><Relationship Id="rId19" Type="http://schemas.openxmlformats.org/officeDocument/2006/relationships/image" Target="../media/image121.wmf"/><Relationship Id="rId4" Type="http://schemas.openxmlformats.org/officeDocument/2006/relationships/image" Target="../media/image3.jpeg"/><Relationship Id="rId9" Type="http://schemas.openxmlformats.org/officeDocument/2006/relationships/image" Target="../media/image126.jpeg"/><Relationship Id="rId14" Type="http://schemas.openxmlformats.org/officeDocument/2006/relationships/image" Target="../media/image13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" Type="http://schemas.openxmlformats.org/officeDocument/2006/relationships/image" Target="../media/image10.jpeg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267494"/>
            <a:ext cx="828091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2">
                    <a:lumMod val="50000"/>
                  </a:schemeClr>
                </a:solidFill>
                <a:latin typeface="a_FuturaRound" pitchFamily="34" charset="-52"/>
                <a:cs typeface="Times New Roman" pitchFamily="18" charset="0"/>
              </a:rPr>
              <a:t>Благотворительный фонд </a:t>
            </a:r>
            <a:endParaRPr lang="en-US" sz="4400" b="1" dirty="0" smtClean="0">
              <a:solidFill>
                <a:schemeClr val="bg2">
                  <a:lumMod val="50000"/>
                </a:schemeClr>
              </a:solidFill>
              <a:latin typeface="a_FuturaRound" pitchFamily="34" charset="-52"/>
              <a:cs typeface="Times New Roman" pitchFamily="18" charset="0"/>
            </a:endParaRPr>
          </a:p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a_FuturaRound" pitchFamily="34" charset="-52"/>
                <a:cs typeface="Times New Roman" pitchFamily="18" charset="0"/>
              </a:rPr>
              <a:t>«Не молчи»</a:t>
            </a:r>
            <a:endParaRPr lang="ru-RU" sz="5400" b="1" dirty="0">
              <a:solidFill>
                <a:srgbClr val="FF0000"/>
              </a:solidFill>
              <a:latin typeface="a_FuturaRound" pitchFamily="34" charset="-52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28209" y="3795886"/>
            <a:ext cx="2214068" cy="1123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Президент  БФ «Не молчи»</a:t>
            </a:r>
            <a:br>
              <a:rPr lang="ru-RU" sz="1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Макалов Евгений Александрович</a:t>
            </a:r>
          </a:p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Телефон: 8-920-277-23-37</a:t>
            </a:r>
            <a:br>
              <a:rPr lang="ru-RU" sz="1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makalove@list.ru</a:t>
            </a:r>
          </a:p>
          <a:p>
            <a:pPr algn="ctr"/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www.bf-nemolchi.ru</a:t>
            </a:r>
          </a:p>
          <a:p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2444675"/>
            <a:ext cx="35283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000"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Тульский Благотворительный фонд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«Не молчи»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это содействие социальной адаптации детей с ограниченными возможностями, разработка и реализация благотворительных программ в соответствии с уставными целями Фонда.</a:t>
            </a:r>
          </a:p>
          <a:p>
            <a:pPr indent="360000" algn="just"/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37222" y="2473715"/>
            <a:ext cx="27889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Целевая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аудитория: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родители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детей с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ОВЗ,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дети с особенностями развития,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волонтеры</a:t>
            </a:r>
            <a:endParaRPr lang="ru-RU" dirty="0"/>
          </a:p>
        </p:txBody>
      </p:sp>
      <p:pic>
        <p:nvPicPr>
          <p:cNvPr id="3074" name="Picture 2" descr="J:\1 ГРУППА  НЕ МОЛЧИ\ЛОГОТИП\Логотип не молчи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74" y="2161367"/>
            <a:ext cx="1965509" cy="235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73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6935" y="160352"/>
            <a:ext cx="78229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Социальная акция «Доктор-цирк»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915566"/>
            <a:ext cx="83247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Благодаря  Б.Ф.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"Через тернии к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звездам"  и руководству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Тульского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Государственного цирка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2017 год более 60-ти семей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из проекта 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"Не молчи"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приняли участие в социальной акции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"Доктор цирк". </a:t>
            </a:r>
          </a:p>
        </p:txBody>
      </p:sp>
      <p:pic>
        <p:nvPicPr>
          <p:cNvPr id="4099" name="Picture 3" descr="J:\1 ГРУППА  НЕ МОЛЧИ\ФОТО\ДОКТОР ЦИРК\27.10.17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7650"/>
            <a:ext cx="1990658" cy="3172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J:\1 ГРУППА  НЕ МОЛЧИ\ФОТО\ДОКТОР ЦИРК\12.01.17\ЧЕРЕЗ ТЕРНИИ К ЗВЕЗДАМ\UMYyv-w6P0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" t="26107" r="-59" b="3270"/>
          <a:stretch/>
        </p:blipFill>
        <p:spPr bwMode="auto">
          <a:xfrm>
            <a:off x="2555776" y="3348283"/>
            <a:ext cx="3656235" cy="1592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J:\1 ГРУППА  НЕ МОЛЧИ\ФОТО\ДОКТОР ЦИРК\12.01.17\ЧЕРЕЗ ТЕРНИИ К ЗВЕЗДАМ\4H5V2ZxOgQ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247" y="1779662"/>
            <a:ext cx="2161083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Евгений\Desktop\MHD1IHx93g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142" y="3345240"/>
            <a:ext cx="2341314" cy="1561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Евгений\Desktop\gtwG4ke9TP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560" y="1777650"/>
            <a:ext cx="1922896" cy="144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Евгений\Desktop\YDIHS30HpA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770" y="1779662"/>
            <a:ext cx="1920214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20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Users\Евгений\Desktop\1 картинки\NeJvtQrgp5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1131590"/>
            <a:ext cx="2100740" cy="373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95486"/>
            <a:ext cx="89289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Походы в «Тульский театр юного зрителя»</a:t>
            </a:r>
            <a:endParaRPr lang="ru-RU" sz="32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Picture 3" descr="C:\Users\Евгений\Desktop\1 картинки\Grczht_8NP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20192" y="3245438"/>
            <a:ext cx="2176242" cy="163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Евгений\Desktop\1 картинки\fO1Zukw4x-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83768" y="3242047"/>
            <a:ext cx="1512168" cy="163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Евгений\Desktop\1 картинки\saGdzEVTNF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40352" y="3245438"/>
            <a:ext cx="1202219" cy="160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Евгений\Desktop\1 картинки\D-nWEln6kG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98324" y="3245438"/>
            <a:ext cx="1215602" cy="162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Евгений\Desktop\1 картинки\NbRMVYwo4u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987574"/>
            <a:ext cx="1093051" cy="13323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628373" y="2406182"/>
            <a:ext cx="12320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Людмила -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Куратор </a:t>
            </a:r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по </a:t>
            </a:r>
            <a:endParaRPr lang="ru-RU" sz="12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походам в </a:t>
            </a:r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ТЮЗ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70969" y="1290122"/>
            <a:ext cx="4951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 2017 г. и 2018 г. Тульский театр юного зрителя посетили более 90 семей, побывав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 145 спектаклях.</a:t>
            </a: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 сентября 2018 г. куратором по походам в ТЮЗ стала  одна из самых активных мам.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75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14890" y="195486"/>
            <a:ext cx="51892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«Семейное чаепитие»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75855" y="1015627"/>
            <a:ext cx="56343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3 февраля 2018 г. в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банкетном зале "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Банска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бистрица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" прошло чаепитие! 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Для проекта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это был новый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формат. Если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бы кто не знал и случайно к нам заглянул, то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подумал,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что у нас проходит свадьба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  На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каждом столе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были торты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 логотипом проекта,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большие пироги,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пицца, конфеты, мандарины и конечно же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чай.</a:t>
            </a:r>
          </a:p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   Детей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ждала яркая и насыщенная программа в течении двух часов.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На площадке работали аниматоры, и проводились мастер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классы. В качестве сюрприза выступил необычный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фокусник. Родители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также не остались без внимания. Интересные конкурсы и программу для них провела профессиональная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ведущая Елена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Бобкова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Евгений\Desktop\KaOOwlMAx_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6" y="1085123"/>
            <a:ext cx="2699475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C:\Users\Евгений\Desktop\8iiHlnvsFv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075468"/>
            <a:ext cx="2699472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C:\Users\Евгений\Desktop\5hutYz1d04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075468"/>
            <a:ext cx="2699473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 descr="C:\Users\Евгений\Desktop\HoadSjsnYp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772" y="3090593"/>
            <a:ext cx="2699473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7438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58497" y="699542"/>
            <a:ext cx="6429727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Users\Евгений\Desktop\_GL0tvXmt4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95686"/>
            <a:ext cx="2592288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1115616" y="30650"/>
            <a:ext cx="671049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Проект «Неувядаемый цвет»</a:t>
            </a:r>
          </a:p>
          <a:p>
            <a:pPr algn="ctr"/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075" name="Picture 3" descr="C:\Users\Евгений\Desktop\qH9u83JoOd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96" y="2967215"/>
            <a:ext cx="2664296" cy="1998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66596" y="1804542"/>
            <a:ext cx="30181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    25 июля 2017 г. в рамках проекта 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"Не молчи"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и при поддержке          БФ «Неувядаемый Цвет» была организована паломническая поездка в Покровский </a:t>
            </a:r>
            <a:r>
              <a:rPr lang="ru-RU" sz="1000" b="1" dirty="0" err="1" smtClean="0">
                <a:latin typeface="Times New Roman" pitchFamily="18" charset="0"/>
                <a:cs typeface="Times New Roman" pitchFamily="18" charset="0"/>
              </a:rPr>
              <a:t>ставропигиальный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женский монастырь к мощам святой блаженной Матроны.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59832" y="4004359"/>
            <a:ext cx="28083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    18 сентября 2017 г. при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поддержке БФ «Неувядаемый Цвет» была организована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паломническая поездка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в Свято-</a:t>
            </a:r>
            <a:r>
              <a:rPr lang="ru-RU" sz="1000" b="1" dirty="0" err="1">
                <a:latin typeface="Times New Roman" pitchFamily="18" charset="0"/>
                <a:cs typeface="Times New Roman" pitchFamily="18" charset="0"/>
              </a:rPr>
              <a:t>Иверский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 храм посёлка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Тёплое. Семьи смогли приложиться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к мощам Святителя и Чудотворца Николая, Угодника Божия. </a:t>
            </a:r>
            <a:endParaRPr lang="ru-RU" sz="1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23614" y="1988135"/>
            <a:ext cx="28803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     6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июля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2018 г. БФ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«Не молчи» при поддержке БФ «Неувядаемый Цвет» организовал паломническую поездку для семей воспитывающих детей с особенностями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развития в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Введенскую </a:t>
            </a:r>
            <a:r>
              <a:rPr lang="ru-RU" sz="1000" b="1" dirty="0" err="1">
                <a:latin typeface="Times New Roman" pitchFamily="18" charset="0"/>
                <a:cs typeface="Times New Roman" pitchFamily="18" charset="0"/>
              </a:rPr>
              <a:t>Макариевскую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пустынь.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Евгений\Desktop\1 картинки\oXzcrGqFfj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614" y="3075806"/>
            <a:ext cx="2880320" cy="1920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2" name="Picture 2" descr="C:\Users\Евгений\Desktop\1 картинки\PSx-NQ4mSy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106" y="609727"/>
            <a:ext cx="1117338" cy="119529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27334" y="707847"/>
            <a:ext cx="1512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Проект создан о вечной памяти Индиры Кравец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8497" y="699542"/>
            <a:ext cx="65017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Проект «Неувядаемый цвет» фонда «Не молчи» назван в честь Индиры Кравец, руководителя благотворительной организации с одноимённым названием. Индира – мама особого ребёнка. К сожалению, рано от нас ушла. Этот проект организован в память о ней.</a:t>
            </a:r>
          </a:p>
          <a:p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Цель проекта – посещение святых мест, монастырей. Такие поездки вселяют надежду, наполняют светом как родителей, так и ребят. Ведь вера немаловажная ценность, которая есть у каждого. Порой, только на вере мы способны жить дальше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09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0"/>
            <a:ext cx="66960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Проект «Новогодняя сказка»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170" name="Picture 2" descr="J:\1 ГРУППА  НЕ МОЛЧИ\ФОТО\Айвенго и Крокус\Театр Айвенго\Новая папка\DSC_00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995" y="2952066"/>
            <a:ext cx="2366273" cy="1577515"/>
          </a:xfrm>
          <a:prstGeom prst="round2DiagRect">
            <a:avLst>
              <a:gd name="adj1" fmla="val 16438"/>
              <a:gd name="adj2" fmla="val 27685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7171" name="Picture 3" descr="J:\1 ГРУППА  НЕ МОЛЧИ\ФОТО\КРОКУС СИТИ\Фото\Новая папка\DSC_02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26" y="699542"/>
            <a:ext cx="2240058" cy="1493371"/>
          </a:xfrm>
          <a:prstGeom prst="round2DiagRect">
            <a:avLst>
              <a:gd name="adj1" fmla="val 16667"/>
              <a:gd name="adj2" fmla="val 13251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7172" name="Picture 4" descr="C:\Users\Евгений\Desktop\a7BWVZvIAX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038" y="1923678"/>
            <a:ext cx="2483791" cy="1656185"/>
          </a:xfrm>
          <a:prstGeom prst="round2DiagRect">
            <a:avLst>
              <a:gd name="adj1" fmla="val 16667"/>
              <a:gd name="adj2" fmla="val 17305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2915816" y="855585"/>
            <a:ext cx="2711480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dirty="0" smtClean="0"/>
              <a:t> 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27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декабря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2016 г. 9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семей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особыми детьми посетили мегашоу "МАША И МЕДВЕДЬ + ТРИ БОГАТЫРЯ" которое проходило в «Крокус Сити Холл»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2336271"/>
            <a:ext cx="3059832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dirty="0" smtClean="0"/>
              <a:t> 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22 декабря 2017 г.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22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семьи посетили Новогоднее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шоу "НУ, ПОГОДИ! ПОЙМАЙ ЗВЕЗДУ" в «Крокус Сити Холл</a:t>
            </a:r>
            <a:r>
              <a:rPr lang="ru-RU" sz="1200" dirty="0" smtClean="0"/>
              <a:t>»</a:t>
            </a:r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424820" y="1314221"/>
            <a:ext cx="2552622" cy="1384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dirty="0" smtClean="0"/>
              <a:t> 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21 декабря 2017 г.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семей съездили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на Новогоднее цирковое иллюзионное шоу "12 ЧУДЕС!" 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Такой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подарок предоставила известная российская актриса театра и кино, певица, телеведущая - Эвелина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Бледанс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! </a:t>
            </a:r>
          </a:p>
        </p:txBody>
      </p:sp>
      <p:pic>
        <p:nvPicPr>
          <p:cNvPr id="3074" name="Picture 2" descr="C:\Users\Евгений\Desktop\1 картинки\6L5ucSKm7xQ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62" y="3291829"/>
            <a:ext cx="2268822" cy="1701617"/>
          </a:xfrm>
          <a:prstGeom prst="round2DiagRect">
            <a:avLst>
              <a:gd name="adj1" fmla="val 9850"/>
              <a:gd name="adj2" fmla="val 14838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2771802" y="3740824"/>
            <a:ext cx="2354948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21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декабря 2018 г. 23 семьи посетили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новогоднее шоу "ГЛАВНЫЙ СЕКРЕТ ДЕДА МОРОЗА", который проходил в «CROCUS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CITY HOLL».     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200" b="1" dirty="0">
                <a:latin typeface="Times New Roman" pitchFamily="18" charset="0"/>
                <a:cs typeface="Times New Roman" pitchFamily="18" charset="0"/>
              </a:rPr>
            </a:b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6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3249" y="160351"/>
            <a:ext cx="83503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Дед Мороз в гостях у особых детей 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194" name="Picture 2" descr="J:\1 ГРУППА  НЕ МОЛЧИ\ФОТО\Дед Мороз и Снегурочка в гочтях у детишек\обработаны\1 (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36370"/>
            <a:ext cx="2737657" cy="1909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5" name="Picture 3" descr="J:\1 ГРУППА  НЕ МОЛЧИ\ФОТО\Дед Мороз и Снегурочка в гочтях у детишек\обработаны\1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255" y="910392"/>
            <a:ext cx="2671897" cy="1920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6" name="Picture 4" descr="J:\1 ГРУППА  НЕ МОЛЧИ\ФОТО\Дед Мороз и Снегурочка в гочтях у детишек\обработаны\1 (5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040" y="2978417"/>
            <a:ext cx="1519363" cy="2025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285791" y="806682"/>
            <a:ext cx="281313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24 декабря 2017 г.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семьям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из проекта </a:t>
            </a:r>
            <a:r>
              <a: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"Не молчи"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приходили в гости Дед Мороз и его внучка Снегурочка. Невероятные и в то же время волнующие эмоции получили родители и их дети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С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детьми были проведены мастер классы, ребята рассказывали стихи и танцевали. Приятным сюрпризом было, что и родители не остались без подарков от сказочных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героев.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Евгений\Desktop\1 картинки\9iB03eV9VS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2978417"/>
            <a:ext cx="1571511" cy="2093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6588047" y="3050682"/>
            <a:ext cx="234324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22 и 23 декабря 2018 г.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по уже сложившейся доброй традиции к подопечным БФ "Не молчи"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приходили в гости Дедушка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Мороз и Снегурочка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. </a:t>
            </a:r>
            <a:br>
              <a:rPr lang="ru-RU" sz="1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Наши замечательные помощники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побывали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в 13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семьях.   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>
                <a:latin typeface="Times New Roman" pitchFamily="18" charset="0"/>
                <a:cs typeface="Times New Roman" pitchFamily="18" charset="0"/>
              </a:rPr>
            </a:b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Евгений\Desktop\1 картинки\kNIFmA6mGs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04626"/>
            <a:ext cx="2559094" cy="1919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276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J:\1 ГРУППА  НЕ МОЛЧИ\ФОТО\АКВАПАРК СЕРПУХОВ\фото\DSC_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51" y="1756708"/>
            <a:ext cx="2518265" cy="1678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1910725" y="51470"/>
            <a:ext cx="54665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Проект «Море счастья»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147" name="Picture 3" descr="J:\1 ГРУППА  НЕ МОЛЧИ\ФОТО\АКВАПАРК СЕРПУХОВ\фото\DSC_0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135" y="1671650"/>
            <a:ext cx="2700300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505541" y="1366198"/>
            <a:ext cx="79928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рамках проекта совершено 3 поездки в Подмосковный аквапарк: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17 ноября 2016 г.  - 9 семей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13 декабря 2017 г. – 22 семьи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24 декабря 2017 г. - 18 семей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24 января 2018 г. – 18 семей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28 ноября 2018 г. – 16 семей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7551" y="627534"/>
            <a:ext cx="84969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В холодное время года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родители и дети с особенностями развития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смогли окунуться в настоящий разгар жаркого лета. Они беззаботно наслаждались водными развлечениями, и, конечно, когда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приходило время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уезжать, никто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из них не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хотел покидать аквапарк.</a:t>
            </a:r>
          </a:p>
        </p:txBody>
      </p:sp>
      <p:pic>
        <p:nvPicPr>
          <p:cNvPr id="5122" name="Picture 2" descr="C:\Users\Евгений\Desktop\1 картинки\liUKnmgflH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147" y="2859782"/>
            <a:ext cx="2784310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5586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6687" y="51470"/>
            <a:ext cx="59346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Проект «День в столице»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3990" y="2970698"/>
            <a:ext cx="286683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     18 февраля 2016 г. 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рамках проекта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«Не молчи»  семьи воспитывающих детей с особенностями развития посетили игровой парк «</a:t>
            </a:r>
            <a:r>
              <a:rPr lang="ru-RU" sz="1300" b="1" dirty="0" err="1" smtClean="0">
                <a:latin typeface="Times New Roman" pitchFamily="18" charset="0"/>
                <a:cs typeface="Times New Roman" pitchFamily="18" charset="0"/>
              </a:rPr>
              <a:t>Кидзания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32782" y="1095583"/>
            <a:ext cx="2679378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20 октября 2016 г.  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группа проекта особенных детей и родителей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«Не молчи» 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второй раз в 2016-ом году посетила всемирно известный детский парк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300" b="1" dirty="0" err="1" smtClean="0">
                <a:latin typeface="Times New Roman" pitchFamily="18" charset="0"/>
                <a:cs typeface="Times New Roman" pitchFamily="18" charset="0"/>
              </a:rPr>
              <a:t>Кидзания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» (г. Москва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).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16297" y="2787774"/>
            <a:ext cx="2790056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марта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2018 г. по 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приглашению российской актрисы театра и кино, певицы, телеведущей – Эвелины </a:t>
            </a:r>
            <a:r>
              <a:rPr lang="ru-RU" sz="1300" b="1" dirty="0" err="1" smtClean="0">
                <a:latin typeface="Times New Roman" pitchFamily="18" charset="0"/>
                <a:cs typeface="Times New Roman" pitchFamily="18" charset="0"/>
              </a:rPr>
              <a:t>Бледанс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10 семей из проекта "Не молчи" съездили в Москву на новое шоу цирка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Дарьи  Костюк   «Созвездие</a:t>
            </a:r>
          </a:p>
          <a:p>
            <a:pPr algn="just"/>
            <a:r>
              <a:rPr lang="ru-RU" sz="1300" b="1" dirty="0" err="1" smtClean="0">
                <a:latin typeface="Times New Roman" pitchFamily="18" charset="0"/>
                <a:cs typeface="Times New Roman" pitchFamily="18" charset="0"/>
              </a:rPr>
              <a:t>Veris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».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 Представление 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проходило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в стенах концертного зала 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err="1" smtClean="0">
                <a:latin typeface="Times New Roman" pitchFamily="18" charset="0"/>
                <a:cs typeface="Times New Roman" pitchFamily="18" charset="0"/>
              </a:rPr>
              <a:t>Баравиха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 Luxury Village.</a:t>
            </a:r>
            <a:endParaRPr lang="ru-RU" sz="13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Евгений\Desktop\1 картинки\t_qSwwaNlC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827560"/>
            <a:ext cx="2526337" cy="1840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J:\1 ГРУППА  НЕ МОЛЧИ\ФОТО\Киндзания 18.02.16\Новая папка\DSC_0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9" y="827560"/>
            <a:ext cx="2934072" cy="1888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J:\1 ГРУППА  НЕ МОЛЧИ\ФОТО\КИДЗАНИЯ 20.10.16\100D3100\ФОТО\Новая папка\Безымянный экспорт\без имени-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842" y="2859450"/>
            <a:ext cx="2899257" cy="1932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5002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15107" y="51470"/>
            <a:ext cx="505779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Проект «Мадагаскар»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32040" y="3510902"/>
            <a:ext cx="356439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29 мая 2018 г. 44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семьи и в общей сложности 106 человек приняли участие в поездке в Московский зоопарк. Получился прекрасный подарок в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преддверии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Дня защиты детей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 descr="C:\Users\Евгений\Desktop\1 картинки\CK_nZFHUqQ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15566"/>
            <a:ext cx="3672408" cy="2329720"/>
          </a:xfrm>
          <a:prstGeom prst="round2DiagRect">
            <a:avLst>
              <a:gd name="adj1" fmla="val 0"/>
              <a:gd name="adj2" fmla="val 2338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251520" y="697801"/>
            <a:ext cx="424847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24 марта 2016 г. семьи из 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проекта "Не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молчи" посетили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Москвариум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", где участники экскурсии - дети с особенностями развития - смогли воочию увидеть морских животных. 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lvl="1"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Эта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поездка состоялась благодаря содействию нашего доброго друга Эвелины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Блёданс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J:\1 ГРУППА  НЕ МОЛЧИ\ФОТО\МОСКВАРИУМ\DSC_01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98239"/>
            <a:ext cx="3879289" cy="2586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6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1315" y="51470"/>
            <a:ext cx="86853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Проект «Прикосновение к искусству»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170" name="Picture 2" descr="C:\Users\Евгений\Desktop\1 картинки\UCj4X_Q8_g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859782"/>
            <a:ext cx="2736304" cy="1824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3059832" y="1123521"/>
            <a:ext cx="29745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июля 2018 г.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БФ «Не молчи»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поездку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для семей воспитывающих детей с особенностями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развития в г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. Белев,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где их ждали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в гости сотрудники музея «Дом традиций». Для участников поездки были проведены мастер-классы по изготовлению обрядовых кукол и пастилы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5822" y="2957158"/>
            <a:ext cx="25020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февраля 2018 г.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20 семей из проекта «Не молчи» посетили Тульский государственный музей оружия. Там они смогли ознакомиться с постоянной экспозицией «История стрелкового и холодного оружия с XIV века до современности»</a:t>
            </a:r>
          </a:p>
        </p:txBody>
      </p:sp>
      <p:pic>
        <p:nvPicPr>
          <p:cNvPr id="7171" name="Picture 3" descr="C:\Users\Евгений\Desktop\1 картинки\7XZKNd9LqR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15" y="843558"/>
            <a:ext cx="2592288" cy="1944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6246440" y="3075806"/>
            <a:ext cx="27900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ноября 2018 г.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состоялась поездка в Государственный Дарвиновский музей, в которой приняло участие более 30 семей воспитывающих детей с инвалидностью.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172" name="Picture 4" descr="C:\Users\Евгений\Desktop\1 картинки\7red4V5xl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054" y="843558"/>
            <a:ext cx="2647426" cy="1985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1632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5711" y="51470"/>
            <a:ext cx="714558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января 2016 года прошло собрание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активистов. Было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принято решение сделать движение 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«Не молчи»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проектом АНБО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«МОГУ!». 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Руководителем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был избран председатель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правления  АНБО «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МОГУ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!»  Евгений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Макалов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С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23 марта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2018 г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. проект реорганизован в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Благотворительный 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фонд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«Не молчи»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Президент фонда 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- Евгений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Макалов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  <a:p>
            <a:pPr algn="ctr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 descr="C:\Users\Евгений\Desktop\ca2JMQTL2z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6" t="33796" r="25087" b="29108"/>
          <a:stretch/>
        </p:blipFill>
        <p:spPr bwMode="auto">
          <a:xfrm>
            <a:off x="403542" y="123478"/>
            <a:ext cx="1512168" cy="15854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245399152"/>
              </p:ext>
            </p:extLst>
          </p:nvPr>
        </p:nvGraphicFramePr>
        <p:xfrm>
          <a:off x="423668" y="3939902"/>
          <a:ext cx="5588491" cy="1138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091166171"/>
              </p:ext>
            </p:extLst>
          </p:nvPr>
        </p:nvGraphicFramePr>
        <p:xfrm>
          <a:off x="755576" y="1203598"/>
          <a:ext cx="4752528" cy="2700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6" name="Picture 4" descr="C:\Users\Евгений\Desktop\Для роллапа\Картинки\1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7" t="11146" r="17685" b="9077"/>
          <a:stretch/>
        </p:blipFill>
        <p:spPr bwMode="auto">
          <a:xfrm>
            <a:off x="6516216" y="1995686"/>
            <a:ext cx="2126785" cy="17158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4" descr="C:\Users\Евгений\Desktop\Для роллапа\Картинки\1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7" t="11146" r="17685" b="9077"/>
          <a:stretch/>
        </p:blipFill>
        <p:spPr bwMode="auto">
          <a:xfrm>
            <a:off x="6491208" y="1964893"/>
            <a:ext cx="2126785" cy="17158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5130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Евгений\Desktop\jZPAAYl4Km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286" y="915567"/>
            <a:ext cx="2504855" cy="166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Евгений\Desktop\bzcesjwrz1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60" y="2584818"/>
            <a:ext cx="2952329" cy="196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87624" y="123478"/>
            <a:ext cx="693651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Добрая акция ПФК «Арсенал»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947" y="771550"/>
            <a:ext cx="30874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15 ноября 2017 г. благодаря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взаимодействию ПФК «Арсенал» с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проектом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«Не молчи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», 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дети с ограничениями в развитии смогли посетить 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тренировку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оружейников.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Ребята наблюдали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за работой футболистов, а по окончании занятия пообщались с игроками, взяли автографы и сфотографировались.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34570" y="2874298"/>
            <a:ext cx="28559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18 ноября 2017 г. сразу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несколько детей смогли не только окунуться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 потрясающую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атмосферу футбольного матча, но и получили возможность поддержать футболистов Тульской команды на трибунах.</a:t>
            </a:r>
          </a:p>
        </p:txBody>
      </p:sp>
      <p:pic>
        <p:nvPicPr>
          <p:cNvPr id="2" name="Picture 2" descr="C:\Users\Евгений\Desktop\1 картинки\s1k4MLZD7b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11950"/>
            <a:ext cx="2880320" cy="191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84168" y="1048548"/>
            <a:ext cx="2880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9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апреля 2018 г.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 п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приглашению ПФК «Арсенал» в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гости на тренировку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к оружейникам в сопровождении родителей пришли дети с ограниченными возможностями здоровья. </a:t>
            </a:r>
          </a:p>
        </p:txBody>
      </p:sp>
    </p:spTree>
    <p:extLst>
      <p:ext uri="{BB962C8B-B14F-4D97-AF65-F5344CB8AC3E}">
        <p14:creationId xmlns:p14="http://schemas.microsoft.com/office/powerpoint/2010/main" val="154496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7404" y="2840002"/>
            <a:ext cx="842493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27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сентября 2018 г.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в Городском концертном зале с программой «Бумеранг», выступил популярный певец 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Эмин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. Перед концертом певец встретился с подопечными тульского благотворительного фонда «Не молчи». Которые в свою очередь приготовили ему сладкие подарки. 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Эмин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 уделил каждому внимание, со всеми пообщался и сфотографировался. На приготовленном за ранее плакате артист оставил свое пожелание и подписал его. После чего дети и их родители отправились на концертную программу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.                       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Благодаря фан-клубу 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Эмина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, во время концерта проходит благотворительная акция «Бумеранг Добра» в ходе, которой собираются денежные средства с продажи сувенирной продукции. Свою лепту вносит и сам артист, он удваивает набранную сумму и после её передают нуждающимся в том городе, в котором проходит концерт. </a:t>
            </a:r>
            <a:br>
              <a:rPr lang="ru-RU" sz="1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Вот и в этот раз не стало исключением, 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Эмин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 и его фан-клуб в общей сумме передали благотворительному фонду «Не молчи» 76000 руб.. Все средства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пошли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на помощь маленькому туляку Никонову Антону. </a:t>
            </a:r>
          </a:p>
        </p:txBody>
      </p:sp>
      <p:pic>
        <p:nvPicPr>
          <p:cNvPr id="3074" name="Picture 2" descr="J:\1 ГРУППА  НЕ МОЛЧИ\ФОТО\Эмин. Не Молчи\DSC00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50" y="1426133"/>
            <a:ext cx="2052729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J:\1 ГРУППА  НЕ МОЛЧИ\ФОТО\Эмин. Не Молчи\DSC00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371" y="1419622"/>
            <a:ext cx="2052729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J:\1 ГРУППА  НЕ МОЛЧИ\ФОТО\Эмин. Не Молчи\DSC00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790" y="1426133"/>
            <a:ext cx="2052729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258822" y="51470"/>
            <a:ext cx="650210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Концерт и встреча с «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Emin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</a:t>
            </a:r>
            <a:endParaRPr lang="en-US" sz="36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Акция «Бумеранг добра»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080" name="Picture 8" descr="J:\1 ГРУППА  НЕ МОЛЧИ\ФОТО\Эмин. Не Молчи\DSC00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514" y="1419622"/>
            <a:ext cx="2033800" cy="135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20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7948" y="51470"/>
            <a:ext cx="373211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Проект «Мамы»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496" y="699542"/>
            <a:ext cx="223224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6 марта 2017 г. в преддверии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Международного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женского дня» в фотостудии 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GAGA studio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» была проведена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весенняя фотосессия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«Веснушка», для мам воспитывающих  особых  детей. </a:t>
            </a:r>
          </a:p>
          <a:p>
            <a:pPr indent="360000"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Для них был создан новый образ 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визажистом-стилистом, который преобразил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их от повседневной жизни. </a:t>
            </a:r>
          </a:p>
        </p:txBody>
      </p:sp>
      <p:pic>
        <p:nvPicPr>
          <p:cNvPr id="11267" name="Picture 3" descr="J:\1 ГРУППА  НЕ МОЛЧИ\ПРОЕКТ 8 МАРТА ВЕСНУШКА\DSC060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6557" y="3377294"/>
            <a:ext cx="1032174" cy="15486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J:\1 ГРУППА  НЕ МОЛЧИ\ПРОЕКТ 8 МАРТА ВЕСНУШКА\DSC063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06682" y="3377198"/>
            <a:ext cx="1032238" cy="15487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95317" y="1253539"/>
            <a:ext cx="18642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22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октября 2018 г.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8 мам воспитывающих детей с особенностями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развития сходили на спектакль «Приключения Фандорина».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9" name="Picture 5" descr="C:\Users\Евгений\Desktop\1 картинки\TV0GV1DWbq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183" y="2823959"/>
            <a:ext cx="1966964" cy="14752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2339752" y="2499742"/>
            <a:ext cx="230425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24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ноября 2017 г. в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 Фотостудия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«КРЫЛЬЯ» прошла благотворительная фотосессия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, посвященная «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Дню матери». Чтобы мамы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на фото выглядели еще красивее, директор одного из тульских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магазинов стильной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одежды 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TIFFANY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 подарил им платья - это стало для мам приятной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неожиданностью.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Евгений\Desktop\1 картинки\uj1obRiUk8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764" y="927250"/>
            <a:ext cx="1022852" cy="15374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Евгений\Desktop\1 картинки\mj6riAO-uu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27250"/>
            <a:ext cx="1022852" cy="15374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Евгений\Desktop\1 картинки\4PUHNXTqji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989920"/>
            <a:ext cx="2181598" cy="14178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04248" y="2571750"/>
            <a:ext cx="22677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26 января 201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г. при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поддержке БФ «Не молчи» мамы особенных детей смогли насладиться атмосферой нового жанра театральной постановки. Спектакль Сергея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Землянского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«Калигула» — это уникальная постановка без слов, где действия основываются на «пластической драме».</a:t>
            </a:r>
          </a:p>
        </p:txBody>
      </p:sp>
    </p:spTree>
    <p:extLst>
      <p:ext uri="{BB962C8B-B14F-4D97-AF65-F5344CB8AC3E}">
        <p14:creationId xmlns:p14="http://schemas.microsoft.com/office/powerpoint/2010/main" val="57830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226" y="195486"/>
            <a:ext cx="69621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Розыгрыши среди родителей!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074" name="Picture 2" descr="C:\Users\Евгений\Desktop\1 картинки\h7hZ1VbIx6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10" y="1304566"/>
            <a:ext cx="1267184" cy="126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958962" y="1614992"/>
            <a:ext cx="24690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БЕСПЛАТНЫЙ МАНИКЮР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студии маникюра и педикюра "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Eclat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"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cs typeface="Arial" pitchFamily="34" charset="0"/>
              </a:rPr>
              <a:t> </a:t>
            </a: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9" name="Picture 7" descr="C:\Users\Евгений\Desktop\1 картинки\I87QxD365W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10" y="3017830"/>
            <a:ext cx="1320600" cy="128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23728" y="3129505"/>
            <a:ext cx="237626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Ручные работы от  Натальи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Лядской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Аксессуары для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волос: заколочки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резиночки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, обручи, брошки, повязки, цветочные ободки, короны и многое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0" name="Picture 8" descr="C:\Users\Евгений\Desktop\1 картинки\ы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23593"/>
            <a:ext cx="1267184" cy="124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54055" y="1552105"/>
            <a:ext cx="1990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Розыгрыш выпечки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Ульяны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Пахомовой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1" name="Picture 9" descr="C:\Users\Евгений\Desktop\1 картинки\пып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915543"/>
            <a:ext cx="1267184" cy="125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372200" y="3252616"/>
            <a:ext cx="20313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Розыгрыш выпечки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Ульяны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Хорьковой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кондитерской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Hive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76719" y="4373691"/>
            <a:ext cx="353494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Спасибо Вам!!!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5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36638" y="123478"/>
            <a:ext cx="38667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Наши партнёры!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098" name="Picture 2" descr="C:\Users\Евгений\Desktop\1 картинки\ысыс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93" y="978571"/>
            <a:ext cx="4248472" cy="250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Евгений\Desktop\1 картинки\авар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965" y="987574"/>
            <a:ext cx="3912526" cy="249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Евгений\Desktop\1 картинки\выпиыв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205" y="3483999"/>
            <a:ext cx="2091723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71600" y="4011910"/>
            <a:ext cx="70214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Спасибо                          Вам!!!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395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3025" y="5753"/>
            <a:ext cx="60019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Проект «Надёжные руки»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098" name="Picture 2" descr="C:\Users\Евгений\Desktop\1 картинки\8h68HzDYrl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970" y="709795"/>
            <a:ext cx="1103475" cy="13409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195798" y="2067694"/>
            <a:ext cx="191982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Анастасия Викторовна -</a:t>
            </a:r>
          </a:p>
          <a:p>
            <a:pPr algn="ctr"/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уководитель </a:t>
            </a:r>
          </a:p>
          <a:p>
            <a:pPr algn="ctr"/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проекта</a:t>
            </a:r>
          </a:p>
          <a:p>
            <a:pPr algn="ctr"/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«Надежные руки»</a:t>
            </a:r>
          </a:p>
          <a:p>
            <a:pPr algn="ctr"/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834261"/>
            <a:ext cx="6728254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Мы в самом начале пути, но ни это главное: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мы хотим делиться добром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-мы верим в успех нашего дела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-мы НЕ МОЛЧИМ, а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действуем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Направление «Надёжные руки» призывает людей пенсионного возраста стать частью реальных дел для семей с особенными детьми. Нет преград для Добра, достаточно захотеть и протянуть руку помощи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Маленькие дела могут стать большими, если вложить в них особенный смысл: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-побыть рядом с ребёнком, который редко выходит из дома и 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нуждается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в общении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-почитать ему сказки и вместе посмеяться над забавными 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литературными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метаморфозами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-помочь родителям найти для себя немного времени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-показать ребенку новый мир вашего личного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опыта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Всё это под силу небезразличным и чувствительным людям!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Предлагаем Вам вместе с нами запустить этот бумеранг добрых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дел!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Евгений\Desktop\1 картинки\2-696x484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960" y="3132472"/>
            <a:ext cx="2566504" cy="1784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7082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5797" y="51470"/>
            <a:ext cx="517641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Проект «Помогаторы»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074" name="Picture 2" descr="C:\Users\Евгений\Desktop\1 картинки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505" y="1203598"/>
            <a:ext cx="1086675" cy="1422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365268" y="2604849"/>
            <a:ext cx="159922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Ольга Николаевна -</a:t>
            </a:r>
          </a:p>
          <a:p>
            <a:pPr algn="ctr"/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руководитель </a:t>
            </a:r>
          </a:p>
          <a:p>
            <a:pPr algn="ctr"/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проекта</a:t>
            </a:r>
          </a:p>
          <a:p>
            <a:pPr algn="ctr"/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b="1" i="1" dirty="0" err="1" smtClean="0">
                <a:latin typeface="Times New Roman" pitchFamily="18" charset="0"/>
                <a:cs typeface="Times New Roman" pitchFamily="18" charset="0"/>
              </a:rPr>
              <a:t>Помогаторы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165704"/>
            <a:ext cx="66247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Помогаторы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дети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со своими радостями и горестями, желаниями и возможностями. А отличает их от сверстников умение не только дружить, добросовестно учиться, но и желание помогать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«особым»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детям научиться радоваться, играть, разговаривать.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1757" y="2314930"/>
            <a:ext cx="660052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Помогаторы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принимают участие в развивающих занятиях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показывают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сказки,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помогают мастерить игры и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пособия.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Готовы терпеливо, но с радостью играть не только с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«особыми» малышами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но и со своими сверстниками.</a:t>
            </a:r>
          </a:p>
          <a:p>
            <a:pPr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Они своим примером формируют спокойную и доброжелательную обстановку: вовлекают в сюжетно-ролевые,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познавательные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 дидактические игры. Учат соблюдать правила игры. А соблюдать правила, инструкции нелегко порой и взрослым. А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Помогаторам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это оказалось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по-силам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!!!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96399" y="690250"/>
            <a:ext cx="6243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_FuturaRound" pitchFamily="34" charset="-52"/>
              </a:rPr>
              <a:t>СОВМЕСТНЫЙ ПРОЕКТ БФ «НЕ МОЛЧИ» И ЦЕНТРА «</a:t>
            </a:r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  <a:latin typeface="a_FuturaRound" pitchFamily="34" charset="-52"/>
              </a:rPr>
              <a:t>LOGOS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_FuturaRound" pitchFamily="34" charset="-52"/>
              </a:rPr>
              <a:t>»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a_FuturaRound" pitchFamily="34" charset="-52"/>
            </a:endParaRPr>
          </a:p>
        </p:txBody>
      </p:sp>
      <p:pic>
        <p:nvPicPr>
          <p:cNvPr id="4099" name="Picture 3" descr="C:\Users\Евгений\Desktop\1 картинки\fix-30xjo1lwljt3krlfyfmscq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067" y="3507854"/>
            <a:ext cx="1466413" cy="143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88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J:\1 ГРУППА  НЕ МОЛЧИ\ФОТО\Крокус\Новая папка\DSC_01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91830"/>
            <a:ext cx="2494182" cy="1662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J:\1 ГРУППА  НЕ МОЛЧИ\ФОТО\АКВАПАРК СЕРПУХОВ\фото\DSC_0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917205"/>
            <a:ext cx="2376264" cy="1584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9" name="Picture 5" descr="J:\1 ГРУППА  НЕ МОЛЧИ\ФОТО\ЦИРК 9 июля\20170709_1518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683" y="860017"/>
            <a:ext cx="1706246" cy="1279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1825830" y="123478"/>
            <a:ext cx="55851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Статистика за 2017 год: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766198"/>
            <a:ext cx="655500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Более 70 семей посетили цирковые представления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Более 60 семей приняли участие в акции «Доктор цирк»</a:t>
            </a:r>
          </a:p>
          <a:p>
            <a:pPr marL="285750" indent="-285750">
              <a:buFontTx/>
              <a:buChar char="-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Более 50 семей посетили представления в ТЮЗ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Более 50 семей приняли участие в фотосессиях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15 семей приняли участие в паломнических поездках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40 семей съездили в Москву на новогодние представления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24 семьи посетили аквапарк в г. Серпухов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J:\1 ГРУППА  НЕ МОЛЧИ\ФОТО\ДОКТОР ЦИРК\12.01.17\фото\Новая папка\DSC_006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499742"/>
            <a:ext cx="2051928" cy="1367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J:\1 ГРУППА  НЕ МОЛЧИ\Фотосессия Пасхальная\ФОТО ОТ ФОТОГРАФОВ\Мишаковы\DSC_683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152" y="3507854"/>
            <a:ext cx="2167324" cy="1446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5180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89579" y="-20538"/>
            <a:ext cx="47900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Статистика за  2018 г.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: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511963"/>
            <a:ext cx="806489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55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семей посетили цирковые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представления</a:t>
            </a:r>
          </a:p>
          <a:p>
            <a:pPr marL="285750" indent="-285750">
              <a:buFontTx/>
              <a:buChar char="-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44 семьи посетили Московский зоопарк </a:t>
            </a:r>
          </a:p>
          <a:p>
            <a:pPr marL="285750" indent="-285750">
              <a:buFontTx/>
              <a:buChar char="-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35 семей съездили в Государственный Дарвиновский музей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Москва)</a:t>
            </a:r>
          </a:p>
          <a:p>
            <a:pPr marL="285750" indent="-285750">
              <a:buFontTx/>
              <a:buChar char="-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35 семей посетили аквапарк в г. Серпухов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34 семьи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приняли участие 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фотосессиях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23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семьи съездили на новогоднее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шоу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«CROCUS CITY HOLL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 семей посетили чаепитие</a:t>
            </a:r>
          </a:p>
          <a:p>
            <a:pPr marL="285750" indent="-285750">
              <a:buFontTx/>
              <a:buChar char="-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семей посетили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Тульский государственный музей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оружия</a:t>
            </a:r>
          </a:p>
          <a:p>
            <a:pPr marL="285750" indent="-285750">
              <a:buFontTx/>
              <a:buChar char="-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20 семей сходили в кинотеатр</a:t>
            </a:r>
          </a:p>
          <a:p>
            <a:pPr marL="285750" indent="-285750">
              <a:buFontTx/>
              <a:buChar char="-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20 семей сходили на «Шоу китов»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13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семей приняли участие в квестистории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семей съездили в Москву на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цирковое  представление</a:t>
            </a:r>
          </a:p>
          <a:p>
            <a:pPr marL="285750" indent="-285750">
              <a:buFontTx/>
              <a:buChar char="-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10 семей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ходиди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 концерт «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Emin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 семей участвовали в паломнической поездке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 семей ездили в Белев музей «дом традиций»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 мам сходили в театр на спектакль «Приключения Фандорина»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C:\Users\Евгений\Desktop\Для роллапа\Картинки\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7" t="11146" r="17685" b="9077"/>
          <a:stretch/>
        </p:blipFill>
        <p:spPr bwMode="auto">
          <a:xfrm>
            <a:off x="6994642" y="3363838"/>
            <a:ext cx="1872209" cy="10889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04629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90158" y="51470"/>
            <a:ext cx="6885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Завершенные сборы средств: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099" name="Picture 3" descr="C:\Users\Евгений\Desktop\фпп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36844"/>
            <a:ext cx="3969428" cy="98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Евгений\Desktop\дх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20" y="905583"/>
            <a:ext cx="3936371" cy="98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27784" y="878970"/>
            <a:ext cx="11136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accent6">
                    <a:lumMod val="75000"/>
                  </a:schemeClr>
                </a:solidFill>
              </a:rPr>
              <a:t>Лапкина Алёна</a:t>
            </a:r>
            <a:endParaRPr lang="ru-RU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13947" y="1934313"/>
            <a:ext cx="9412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accent6">
                    <a:lumMod val="75000"/>
                  </a:schemeClr>
                </a:solidFill>
              </a:rPr>
              <a:t>Зайцев Саша</a:t>
            </a:r>
            <a:endParaRPr lang="ru-RU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098" name="Picture 2" descr="C:\Users\Евгений\Desktop\1 картинки\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08" y="2958123"/>
            <a:ext cx="3922909" cy="97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Users\Евгений\Desktop\1 картинки\пол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34104"/>
            <a:ext cx="4288328" cy="107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Евгений\Desktop\1 картинки\и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43558"/>
            <a:ext cx="4288329" cy="107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Евгений\Desktop\1 картинки\им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20" y="3951248"/>
            <a:ext cx="3936369" cy="98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Евгений\Desktop\1 картинки\по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08556"/>
            <a:ext cx="4288329" cy="107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607751" y="2898658"/>
            <a:ext cx="11336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err="1" smtClean="0">
                <a:solidFill>
                  <a:schemeClr val="accent6">
                    <a:lumMod val="75000"/>
                  </a:schemeClr>
                </a:solidFill>
              </a:rPr>
              <a:t>Кудаков</a:t>
            </a:r>
            <a:r>
              <a:rPr lang="ru-RU" sz="1000" dirty="0" smtClean="0">
                <a:solidFill>
                  <a:schemeClr val="accent6">
                    <a:lumMod val="75000"/>
                  </a:schemeClr>
                </a:solidFill>
              </a:rPr>
              <a:t> Матвей</a:t>
            </a:r>
            <a:endParaRPr lang="ru-RU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43069" y="3891232"/>
            <a:ext cx="10695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accent6">
                    <a:lumMod val="75000"/>
                  </a:schemeClr>
                </a:solidFill>
              </a:rPr>
              <a:t>Никонов Антон</a:t>
            </a:r>
            <a:endParaRPr lang="ru-RU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90389" y="878966"/>
            <a:ext cx="10150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accent6">
                    <a:lumMod val="75000"/>
                  </a:schemeClr>
                </a:solidFill>
              </a:rPr>
              <a:t>Гуськов Миша</a:t>
            </a:r>
            <a:endParaRPr lang="ru-RU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99236" y="1861543"/>
            <a:ext cx="13099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accent6">
                    <a:lumMod val="75000"/>
                  </a:schemeClr>
                </a:solidFill>
              </a:rPr>
              <a:t>Суслова Серафима</a:t>
            </a:r>
            <a:endParaRPr lang="ru-RU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53924" y="2915322"/>
            <a:ext cx="1146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err="1" smtClean="0">
                <a:solidFill>
                  <a:schemeClr val="accent6">
                    <a:lumMod val="75000"/>
                  </a:schemeClr>
                </a:solidFill>
              </a:rPr>
              <a:t>Шерстнева</a:t>
            </a:r>
            <a:r>
              <a:rPr lang="ru-RU" sz="1000" dirty="0" smtClean="0">
                <a:solidFill>
                  <a:schemeClr val="accent6">
                    <a:lumMod val="75000"/>
                  </a:schemeClr>
                </a:solidFill>
              </a:rPr>
              <a:t> Катя</a:t>
            </a:r>
            <a:endParaRPr lang="ru-RU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Евгений\Desktop\1 картинки\Снимок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556" y="3956043"/>
            <a:ext cx="4290772" cy="105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943363" y="3990102"/>
            <a:ext cx="1059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accent6">
                    <a:lumMod val="75000"/>
                  </a:schemeClr>
                </a:solidFill>
              </a:rPr>
              <a:t>Федин Максим</a:t>
            </a:r>
            <a:endParaRPr lang="ru-RU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73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J:\1 ГРУППА  НЕ МОЛЧИ\ФОТО\ВОЛОЧКОВА КОНЦЕРТ\Волочкова\Новая папка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862" y="2492749"/>
            <a:ext cx="2890488" cy="1637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67494"/>
            <a:ext cx="861382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a_FuturaRound" pitchFamily="34" charset="-52"/>
              </a:rPr>
              <a:t>Официальное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a_FuturaRound" pitchFamily="34" charset="-52"/>
              </a:rPr>
              <a:t>открытие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a_FuturaRound" pitchFamily="34" charset="-52"/>
              </a:rPr>
              <a:t>БФ «Не молчи» 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a_FuturaRound" pitchFamily="34" charset="-52"/>
              </a:rPr>
              <a:t>состоялось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a_FuturaRound" pitchFamily="34" charset="-52"/>
              </a:rPr>
              <a:t>30 июня 2018 г. на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a_FuturaRound" pitchFamily="34" charset="-52"/>
              </a:rPr>
              <a:t> концерте Анастасии </a:t>
            </a:r>
            <a:r>
              <a:rPr lang="ru-RU" sz="2000" b="1" dirty="0" err="1">
                <a:solidFill>
                  <a:schemeClr val="bg2">
                    <a:lumMod val="50000"/>
                  </a:schemeClr>
                </a:solidFill>
                <a:latin typeface="a_FuturaRound" pitchFamily="34" charset="-52"/>
              </a:rPr>
              <a:t>Волочковой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a_FuturaRound" pitchFamily="34" charset="-52"/>
              </a:rPr>
              <a:t> «Симфония добра». Звездная гостья перерезала традиционную красную ленточку, дополнив ее эксклюзивным подарком. Оставила на память автограф и декоративные пуанты.</a:t>
            </a:r>
          </a:p>
        </p:txBody>
      </p:sp>
      <p:pic>
        <p:nvPicPr>
          <p:cNvPr id="3074" name="Picture 2" descr="J:\1 ГРУППА  НЕ МОЛЧИ\ФОТО\ВОЛОЧКОВА КОНЦЕРТ\Волочкова\Новая папка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44305"/>
            <a:ext cx="2892965" cy="1734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J:\1 ГРУППА  НЕ МОЛЧИ\ФОТО\ВОЛОЧКОВА КОНЦЕРТ\Волочкова\Новая папка\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263" y="2198740"/>
            <a:ext cx="3299224" cy="21995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98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96" y="83878"/>
            <a:ext cx="921702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Переводы </a:t>
            </a:r>
            <a:r>
              <a:rPr lang="ru-RU" sz="32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ден</a:t>
            </a:r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 средств через платежные системы на р/с  БФ «Не молчи» за 2018 г.</a:t>
            </a:r>
            <a:endParaRPr lang="ru-RU" sz="32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098" name="Picture 2" descr="C:\Users\Евгений\Desktop\1 картинки\2392_1024x1024.jp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878" y="1368005"/>
            <a:ext cx="1008111" cy="100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83768" y="2481739"/>
            <a:ext cx="2088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180712 рублей</a:t>
            </a:r>
          </a:p>
          <a:p>
            <a:pPr algn="ctr"/>
            <a:r>
              <a:rPr lang="ru-RU" sz="1400" dirty="0" smtClean="0"/>
              <a:t>211 перевод</a:t>
            </a:r>
          </a:p>
          <a:p>
            <a:pPr algn="ctr"/>
            <a:r>
              <a:rPr lang="ru-RU" sz="1400" dirty="0"/>
              <a:t>с</a:t>
            </a:r>
            <a:r>
              <a:rPr lang="ru-RU" sz="1400" dirty="0" smtClean="0"/>
              <a:t>р. пожертвование</a:t>
            </a:r>
          </a:p>
          <a:p>
            <a:pPr algn="ctr"/>
            <a:r>
              <a:rPr lang="ru-RU" sz="1400" dirty="0" smtClean="0"/>
              <a:t>856 рублей</a:t>
            </a:r>
            <a:endParaRPr lang="ru-RU" sz="1400" dirty="0"/>
          </a:p>
        </p:txBody>
      </p:sp>
      <p:pic>
        <p:nvPicPr>
          <p:cNvPr id="4099" name="Picture 3" descr="C:\Users\Евгений\Desktop\1 картинки\logo_do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23678"/>
            <a:ext cx="1800200" cy="30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27984" y="2481739"/>
            <a:ext cx="2088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109323 рублей</a:t>
            </a:r>
          </a:p>
          <a:p>
            <a:pPr algn="ctr"/>
            <a:r>
              <a:rPr lang="ru-RU" sz="1400" dirty="0" smtClean="0"/>
              <a:t>613 переводов</a:t>
            </a:r>
          </a:p>
          <a:p>
            <a:pPr algn="ctr"/>
            <a:r>
              <a:rPr lang="ru-RU" sz="1400" dirty="0"/>
              <a:t>с</a:t>
            </a:r>
            <a:r>
              <a:rPr lang="ru-RU" sz="1400" dirty="0" smtClean="0"/>
              <a:t>р. пожертвование</a:t>
            </a:r>
          </a:p>
          <a:p>
            <a:pPr algn="ctr"/>
            <a:r>
              <a:rPr lang="ru-RU" sz="1400" dirty="0" smtClean="0"/>
              <a:t>178 рублей</a:t>
            </a:r>
            <a:endParaRPr lang="ru-RU" sz="1400" dirty="0"/>
          </a:p>
        </p:txBody>
      </p:sp>
      <p:pic>
        <p:nvPicPr>
          <p:cNvPr id="4100" name="Picture 4" descr="C:\Users\Евгений\Desktop\1 картинки\robokassa-paymen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275606"/>
            <a:ext cx="122413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588224" y="2499742"/>
            <a:ext cx="2088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40363 рублей</a:t>
            </a:r>
          </a:p>
          <a:p>
            <a:pPr algn="ctr"/>
            <a:r>
              <a:rPr lang="ru-RU" sz="1400" dirty="0" smtClean="0"/>
              <a:t>107 переводов</a:t>
            </a:r>
          </a:p>
          <a:p>
            <a:pPr algn="ctr"/>
            <a:r>
              <a:rPr lang="ru-RU" sz="1400" dirty="0"/>
              <a:t>с</a:t>
            </a:r>
            <a:r>
              <a:rPr lang="ru-RU" sz="1400" dirty="0" smtClean="0"/>
              <a:t>р. пожертвование</a:t>
            </a:r>
          </a:p>
          <a:p>
            <a:pPr algn="ctr"/>
            <a:r>
              <a:rPr lang="ru-RU" sz="1400" dirty="0" smtClean="0"/>
              <a:t>377 рублей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395536" y="2487515"/>
            <a:ext cx="2088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151027 рублей</a:t>
            </a:r>
          </a:p>
          <a:p>
            <a:pPr algn="ctr"/>
            <a:r>
              <a:rPr lang="ru-RU" sz="1400" dirty="0" smtClean="0"/>
              <a:t>60 переводов</a:t>
            </a:r>
          </a:p>
          <a:p>
            <a:pPr algn="ctr"/>
            <a:r>
              <a:rPr lang="ru-RU" sz="1400" dirty="0"/>
              <a:t>с</a:t>
            </a:r>
            <a:r>
              <a:rPr lang="ru-RU" sz="1400" dirty="0" smtClean="0"/>
              <a:t>р. пожертвование</a:t>
            </a:r>
          </a:p>
          <a:p>
            <a:pPr algn="ctr"/>
            <a:r>
              <a:rPr lang="ru-RU" sz="1400" dirty="0" smtClean="0"/>
              <a:t>2517 рублей</a:t>
            </a:r>
            <a:endParaRPr lang="ru-RU" sz="1400" dirty="0"/>
          </a:p>
        </p:txBody>
      </p:sp>
      <p:pic>
        <p:nvPicPr>
          <p:cNvPr id="4102" name="Picture 6" descr="C:\Users\Евгений\Desktop\1 картинки\0aeef84f8622507243551849ea4c1b0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00" y="1419622"/>
            <a:ext cx="1448136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283969" y="1313351"/>
            <a:ext cx="22322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3434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04829" y="3723878"/>
            <a:ext cx="4087979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Всего перечислений: 481425 рублей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2555776" y="4597266"/>
            <a:ext cx="4368504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Количество жертвующих: 991 человек 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2637502" y="4165218"/>
            <a:ext cx="4222631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Среднее пожертвование: 485 рублей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969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C:\Users\Евгений\Desktop\Для роллапа\Картинки\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7" t="11146" r="17685" b="9077"/>
          <a:stretch/>
        </p:blipFill>
        <p:spPr bwMode="auto">
          <a:xfrm>
            <a:off x="1950021" y="2089614"/>
            <a:ext cx="1757883" cy="141824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Picture 19" descr="J:\1 ГРУППА  НЕ МОЛЧИ\ФОТО\КРОКУС СИТИ\Фото\Новая папка\Безымянный экспорт\Безымянный экспорт\без имени-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644" y="3919616"/>
            <a:ext cx="1619926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6" descr="J:\1 ГРУППА  НЕ МОЛЧИ\ФОТО\КИДЗАНИЯ 20.10.16\100D3100\ФОТО\Новая папка\Безымянный экспорт\без имени-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5643"/>
            <a:ext cx="1619929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7" descr="J:\1 ГРУППА  НЕ МОЛЧИ\ФОТО\КИДЗАНИЯ 20.10.16\100D3100\ФОТО\Новая папка\Безымянный экспорт\без имени-3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94" y="1452047"/>
            <a:ext cx="1619927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10" descr="J:\1 ГРУППА  НЕ МОЛЧИ\ФОТО\АКВАПАРК-СЕРПУХОВ\Фото\Новая папка\DSC_001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36" y="2676856"/>
            <a:ext cx="162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16" descr="J:\1 ГРУППА  НЕ МОЛЧИ\ФОТО\ГДОУ ТО Тульский детский сад с ограниченными возможностями\фото\DSC_006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953075"/>
            <a:ext cx="1620001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17" descr="J:\1 ГРУППА  НЕ МОЛЧИ\ФОТО\ГДОУ ТО Тульский детский сад с ограниченными возможностями\фото\DSC_018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75" y="3938716"/>
            <a:ext cx="162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18" descr="J:\1 ГРУППА  НЕ МОЛЧИ\ФОТО\ДОКТОР ЦИРК\12.01.17\фото\Новая папка\DSC_005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465" y="1442642"/>
            <a:ext cx="1619999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Picture 20" descr="J:\1 ГРУППА  НЕ МОЛЧИ\ФОТО\28 января ММЦ Родина\Новая папка\22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69" y="3920138"/>
            <a:ext cx="161943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Picture 2" descr="J:\1 ГРУППА  НЕ МОЛЧИ\ФОТО\ШОУ КАРИБСКИХ ДЕЛЬФИНОВ\Кунаева\qGw7z02lrL4.jp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6435" y="200999"/>
            <a:ext cx="159638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" name="Picture 4" descr="J:\1 ГРУППА  НЕ МОЛЧИ\ФОТО\КИДЗАНИЯ 20.10.16\100D3100\ФОТО\DSC_0296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269" y="200999"/>
            <a:ext cx="162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" name="Picture 9" descr="J:\1 ГРУППА  НЕ МОЛЧИ\ФОТО\АКВАПАРК-СЕРПУХОВ\Фото\Новая папка\DSC_0048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227" y="200999"/>
            <a:ext cx="162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2" name="Picture 5" descr="J:\1 ГРУППА  НЕ МОЛЧИ\ФОТО\КИДЗАНИЯ 20.10.16\100D3100\ФОТО\Новая папка\Безымянный экспорт\без имени-17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948" y="2695758"/>
            <a:ext cx="1619927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2013519" y="1347614"/>
            <a:ext cx="51507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Спасибо за внимание!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106" name="Picture 58" descr="J:\1 ГРУППА  НЕ МОЛЧИ\ФОТО\КРОКУС СИТИ\Фото\Новая папка\DSC_0009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743" y="200999"/>
            <a:ext cx="162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5890362"/>
              </p:ext>
            </p:extLst>
          </p:nvPr>
        </p:nvGraphicFramePr>
        <p:xfrm>
          <a:off x="3491880" y="2082046"/>
          <a:ext cx="2070069" cy="3061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6" name="Image" r:id="rId18" imgW="10285560" imgH="15212520" progId="Photoshop.Image.10">
                  <p:embed/>
                </p:oleObj>
              </mc:Choice>
              <mc:Fallback>
                <p:oleObj name="Image" r:id="rId18" imgW="10285560" imgH="15212520" progId="Photoshop.Image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491880" y="2082046"/>
                        <a:ext cx="2070069" cy="30614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5111197" y="2106236"/>
            <a:ext cx="22108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www.bf-nemolchi.ru</a:t>
            </a:r>
          </a:p>
          <a:p>
            <a:pPr algn="ctr"/>
            <a:endParaRPr lang="ru-RU" sz="1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vk.com</a:t>
            </a:r>
            <a:r>
              <a:rPr lang="ru-RU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nemolchi_tula</a:t>
            </a:r>
          </a:p>
          <a:p>
            <a:pPr algn="ctr"/>
            <a:endParaRPr lang="ru-RU" sz="1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instagram</a:t>
            </a:r>
            <a:r>
              <a:rPr lang="ru-RU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ne_molchi_tula</a:t>
            </a:r>
          </a:p>
          <a:p>
            <a:pPr algn="ctr"/>
            <a:endParaRPr lang="ru-RU" sz="1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nemolchi_tula@mail.ru</a:t>
            </a:r>
          </a:p>
        </p:txBody>
      </p:sp>
    </p:spTree>
    <p:extLst>
      <p:ext uri="{BB962C8B-B14F-4D97-AF65-F5344CB8AC3E}">
        <p14:creationId xmlns:p14="http://schemas.microsoft.com/office/powerpoint/2010/main" val="312577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842" y="1202454"/>
            <a:ext cx="2738966" cy="1959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Одним из ярких событием в жизни проекта стало проведение  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благотворительных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фотосессий под названием «Рождественская открытка». </a:t>
            </a:r>
          </a:p>
          <a:p>
            <a:pPr indent="360000" algn="just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Первая состоялась 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 января 2017 г. и в 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ней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приняло участие 27 семей воспитывающих 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детей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с ОВЗ.</a:t>
            </a:r>
          </a:p>
        </p:txBody>
      </p:sp>
      <p:pic>
        <p:nvPicPr>
          <p:cNvPr id="3074" name="Picture 2" descr="C:\Users\Евгений\Desktop\LvhD_k9GIA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17" y="3175181"/>
            <a:ext cx="2562483" cy="1707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Прямоугольник 8"/>
          <p:cNvSpPr/>
          <p:nvPr/>
        </p:nvSpPr>
        <p:spPr>
          <a:xfrm>
            <a:off x="917899" y="2125"/>
            <a:ext cx="756970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Благотворительные фотосессии </a:t>
            </a: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«Рождественская открытка»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122" name="Picture 2" descr="J:\1 ГРУППА  НЕ МОЛЧИ\ПРОЕКТ РОЖДЕСТВЕНСКАЯ ОТКРЫТКА\2018\Фотографии для печати\Ерошкина Лилия - Привезенцева Ольг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275606"/>
            <a:ext cx="2806370" cy="1873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2951702" y="3363837"/>
            <a:ext cx="2844434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4 января 2018 г. в фотосессии уже приняло участие 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30 семей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из проекта </a:t>
            </a:r>
            <a:r>
              <a:rPr lang="ru-RU" sz="1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«Не молчи»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В студии как и в предыдущем году работали 15  профессиональных фотографов.</a:t>
            </a:r>
            <a:endParaRPr lang="ru-RU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22262" y="1275606"/>
            <a:ext cx="270255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января 2019 г. в 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фотостудии 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GAGA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studio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 состоялась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третья благотворительная 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фотосессия под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названием</a:t>
            </a:r>
            <a:r>
              <a:rPr lang="en-US" sz="1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«Рождественская 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открытка» 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в которой приняло 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более 40 семей воспитывающих детей с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инвалидностью.</a:t>
            </a:r>
            <a:endParaRPr lang="ru-RU" sz="13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Евгений\Downloads\фото (5 из 110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802892"/>
            <a:ext cx="2922756" cy="1948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9214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-8344"/>
            <a:ext cx="871296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Праздник и вручение фотографий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9692" y="1980585"/>
            <a:ext cx="55086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28 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января в 2017 г. и в 2018 г.  в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 стенах ММЦ «Родина» 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состоялся 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праздничный концерт, в рамках которого все участники фотосессии получили из рук фотографов 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портреты 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 своими 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изображениями.</a:t>
            </a:r>
          </a:p>
          <a:p>
            <a:pPr algn="ctr"/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общей сложности в фотосессиях за два года приняло участие 57 семей.</a:t>
            </a:r>
            <a:endParaRPr lang="ru-RU" b="1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 descr="C:\Users\Евгений\Desktop\1 картинки\4BLd22OUg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35" y="4005500"/>
            <a:ext cx="1530790" cy="102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Евгений\Desktop\1 картинки\NxOgyv6RFz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35" y="955215"/>
            <a:ext cx="1560157" cy="104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Евгений\Desktop\1 картинки\gjxzKnkhJw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05379"/>
            <a:ext cx="1565621" cy="104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Евгений\Desktop\1 картинки\3-VvSsKfgA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56037"/>
            <a:ext cx="1571088" cy="104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Евгений\Desktop\1 картинки\dcCuOop7_P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34" y="2971439"/>
            <a:ext cx="1560157" cy="104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C:\Users\Евгений\Desktop\1 картинки\FP4KoM02mJ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370" y="942501"/>
            <a:ext cx="1496373" cy="99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C:\Users\Евгений\Desktop\1 картинки\S1YdnPyOGdU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08135"/>
            <a:ext cx="1584109" cy="105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C:\Users\Евгений\Desktop\1 картинки\nlncnl9PIbw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08135"/>
            <a:ext cx="1584109" cy="105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C:\Users\Евгений\Desktop\1 картинки\3eNbNIdCJJ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001269"/>
            <a:ext cx="1584109" cy="105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 descr="C:\Users\Евгений\Desktop\1 картинки\4KMqyp8TCpI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789" y="2958725"/>
            <a:ext cx="1584109" cy="105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1" name="Picture 25" descr="C:\Users\Евгений\Desktop\1 картинки\7rOdXL-6QHo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252" y="3999636"/>
            <a:ext cx="1577645" cy="105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C:\Users\Евгений\Desktop\1 картинки\yR6HKsDCsMY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407" y="961283"/>
            <a:ext cx="1463593" cy="9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3" name="Picture 27" descr="C:\Users\Евгений\Desktop\1 картинки\B3Xe90F2Rfs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92" y="950397"/>
            <a:ext cx="1491758" cy="99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C:\Users\Евгений\Desktop\1 картинки\3ot0l4uOKv8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6" y="942500"/>
            <a:ext cx="1496374" cy="99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7" name="Picture 21" descr="C:\Users\Евгений\Desktop\1 картинки\cMXy5qkXZ0c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789" y="942501"/>
            <a:ext cx="1584109" cy="105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C:\Users\Евгений\Desktop\1 картинки\rYZW1QjEgV4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789" y="1950613"/>
            <a:ext cx="1584109" cy="105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86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1 ГРУППА  НЕ МОЛЧИ\ФОТО\ГКЗ ВЫСТАВКА\20171128_1855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132" y="3195275"/>
            <a:ext cx="2321464" cy="1741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J:\1 ГРУППА  НЕ МОЛЧИ\ФОТО\ГКЗ ВЫСТАВКА\20171128_1856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27744" y="18557526"/>
            <a:ext cx="13647841" cy="1023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J:\1 ГРУППА  НЕ МОЛЧИ\ФОТО\ГКЗ ВЫСТАВКА\20171128_1856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035" y="3220454"/>
            <a:ext cx="2303413" cy="1727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 descr="J:\1 ГРУППА  НЕ МОЛЧИ\ФОТО\ГКЗ ВЫСТАВКА\20171128_1855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03797"/>
            <a:ext cx="2300039" cy="1725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395536" y="1251799"/>
            <a:ext cx="86409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 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29 ноября 2017 г. в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городском концертном зале прошло торжественное собрание, посвященное Международному дню инвалидов. 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фойе были организованы несколько тематических площадок, среди которых была фотовыставка от проекта "Не молчи".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Были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выставлены работы 15-ти фотографов с благотворительной фотосессии "Рождественская открытка", прошедшей в начале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года в фотостудии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GAGA studio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 Фотовыставка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притянула много взглядов и пользовалась большим вниманием со стороны пришедших на мероприятие.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Заместитель главы администрации города Тулы по социальной политике Токовая Н. Б. также оценила масштаб и значимость благотворительной фотосессии.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91344" y="-92546"/>
            <a:ext cx="736131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Фотовыставка </a:t>
            </a:r>
            <a:endParaRPr lang="ru-RU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«Рождественская открытка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1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51920" y="685601"/>
            <a:ext cx="489654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2017 году в рамках проекта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стартовала  акция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«Значки». 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360000"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Цель акции –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привлечение внимания общества на проблему льготных очередей для  детей с инвалидностью. 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360000"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рамках акции, проведенной в поликлинике №1, родителям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особых детей были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вручены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значки и листовки, а в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медицинском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учреждении  размещена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информация.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indent="360000"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дальнейшем планируется провести акцию «Значки» в культурных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, здравоохранительных, общественных и др.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учреждениях.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Евгений\Desktop\РАЗОБРАТЬ\Новая папка (5)\95c91eeb1b42f6a74eff858088bef2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03450"/>
            <a:ext cx="3190915" cy="2128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C:\Users\Евгений\Desktop\РАЗОБРАТЬ\Новая папка (5)\mDDA-jU7Ydk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" t="6932" r="10221" b="11453"/>
          <a:stretch/>
        </p:blipFill>
        <p:spPr bwMode="auto">
          <a:xfrm>
            <a:off x="3308282" y="3220014"/>
            <a:ext cx="2436327" cy="172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2771800" y="29999"/>
            <a:ext cx="379302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Акция «Значки»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101" name="Picture 5" descr="C:\Users\Евгений\Desktop\РАЗОБРАТЬ\Дети со значками Не молчи\0TElm0Tkr9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3220014"/>
            <a:ext cx="2591492" cy="172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2" name="Picture 6" descr="J:\1 ГРУППА  НЕ МОЛЧИ\ФОТО\Праздник от Ионова\Новая папка\DSC_93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20014"/>
            <a:ext cx="2591999" cy="172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4853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6089" y="160352"/>
            <a:ext cx="70246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Квестистория для родителей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42" name="Picture 2" descr="C:\Users\Евгений\Desktop\N9bnO4dDyJ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33358"/>
            <a:ext cx="2664296" cy="1998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3" name="Picture 3" descr="C:\Users\Евгений\Desktop\n45UUzIBz0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309" y="2831594"/>
            <a:ext cx="2449827" cy="2014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4" name="Picture 4" descr="C:\Users\Евгений\Desktop\NAWiRNhlgu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833361"/>
            <a:ext cx="2664296" cy="1998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323528" y="843558"/>
            <a:ext cx="82809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  27 января 2018 г. 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одители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из проекта "Не молчи" приняли участие в квестистории "Завещание Флинта". Игроки смогли погрузиться в увлекательную историю про пиратов. Участники поделились на несколько команд и каждому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необходимо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было выполнить свои задания. Игра помогла всем раскрыть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сво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 актерские таланты и умение входить в доверие.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Но самое главное это совместное времяпровождение, которое помогло всех объединить.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28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Евгений\Desktop\aB3A1KAefk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2856804"/>
            <a:ext cx="2589962" cy="1942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0" name="Picture 4" descr="C:\Users\Евгений\Desktop\YAmvp5rYU8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837836"/>
            <a:ext cx="2589962" cy="1942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1" name="Picture 5" descr="C:\Users\Евгений\Desktop\69aQfaHS_K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16" y="2854212"/>
            <a:ext cx="2589961" cy="1942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1096471" y="160352"/>
            <a:ext cx="704391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Групповые занятия на батутах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7" y="1094422"/>
            <a:ext cx="813690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Благодаря содействию Евгения </a:t>
            </a:r>
            <a:r>
              <a:rPr lang="ru-RU" dirty="0" err="1" smtClean="0"/>
              <a:t>Макалова</a:t>
            </a:r>
            <a:r>
              <a:rPr lang="ru-RU" dirty="0" smtClean="0"/>
              <a:t>,  дети </a:t>
            </a:r>
            <a:r>
              <a:rPr lang="ru-RU" dirty="0"/>
              <a:t>из проекта "Не молчи" </a:t>
            </a:r>
            <a:r>
              <a:rPr lang="ru-RU" dirty="0" smtClean="0"/>
              <a:t>начали посещать </a:t>
            </a:r>
            <a:r>
              <a:rPr lang="ru-RU" dirty="0"/>
              <a:t>групповые занятия </a:t>
            </a:r>
            <a:r>
              <a:rPr lang="ru-RU" dirty="0" smtClean="0"/>
              <a:t>в</a:t>
            </a:r>
            <a:r>
              <a:rPr lang="ru-RU" dirty="0"/>
              <a:t> </a:t>
            </a:r>
            <a:r>
              <a:rPr lang="ru-RU" dirty="0" smtClean="0"/>
              <a:t>батутном парке «Небо». </a:t>
            </a:r>
          </a:p>
          <a:p>
            <a:r>
              <a:rPr lang="ru-RU" dirty="0" smtClean="0"/>
              <a:t>  Хочется отметить внимательное отношение инструкторов</a:t>
            </a:r>
            <a:r>
              <a:rPr lang="ru-RU" dirty="0"/>
              <a:t> </a:t>
            </a:r>
            <a:r>
              <a:rPr lang="ru-RU" dirty="0" smtClean="0"/>
              <a:t>к </a:t>
            </a:r>
            <a:r>
              <a:rPr lang="ru-RU" dirty="0"/>
              <a:t>особым </a:t>
            </a:r>
            <a:r>
              <a:rPr lang="ru-RU" dirty="0" smtClean="0"/>
              <a:t>детям. Родители приобрели абонементы и еженедельно посещают тренировки со своими детьми.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972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5155</TotalTime>
  <Words>1964</Words>
  <Application>Microsoft Office PowerPoint</Application>
  <PresentationFormat>Экран (16:9)</PresentationFormat>
  <Paragraphs>243</Paragraphs>
  <Slides>31</Slides>
  <Notes>20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3" baseType="lpstr">
      <vt:lpstr>Воздушный поток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</dc:creator>
  <cp:lastModifiedBy>Евгений</cp:lastModifiedBy>
  <cp:revision>291</cp:revision>
  <cp:lastPrinted>2018-04-18T22:16:03Z</cp:lastPrinted>
  <dcterms:created xsi:type="dcterms:W3CDTF">2017-04-03T19:22:18Z</dcterms:created>
  <dcterms:modified xsi:type="dcterms:W3CDTF">2019-06-05T08:36:08Z</dcterms:modified>
</cp:coreProperties>
</file>