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1D"/>
    <a:srgbClr val="0BB52B"/>
    <a:srgbClr val="008E40"/>
    <a:srgbClr val="E4B140"/>
    <a:srgbClr val="DCB330"/>
    <a:srgbClr val="2F34FD"/>
    <a:srgbClr val="E961AB"/>
    <a:srgbClr val="A23C8C"/>
    <a:srgbClr val="3ED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6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7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B8B8B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B8B8B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B8B8B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B8B8B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B8B8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4322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7887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B8B8B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B8B8B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B8B8B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B8B8B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B8B8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4344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3690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2913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4764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3154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5475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3440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12875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154780"/>
            <a:ext cx="2057400" cy="329088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54780"/>
            <a:ext cx="6019800" cy="329088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853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0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1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3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0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B710-F1A1-4415-AD55-0F24D1B6B50F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2460-A6D9-425E-BB65-880E886B0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13144" y="4772057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B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73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260" y="987574"/>
            <a:ext cx="1872208" cy="648072"/>
          </a:xfrm>
        </p:spPr>
        <p:txBody>
          <a:bodyPr>
            <a:noAutofit/>
          </a:bodyPr>
          <a:lstStyle/>
          <a:p>
            <a:r>
              <a:rPr lang="ru-RU" sz="4800" b="1" spc="-150" dirty="0" smtClean="0">
                <a:solidFill>
                  <a:srgbClr val="3ED7F0"/>
                </a:solidFill>
              </a:rPr>
              <a:t>2016</a:t>
            </a:r>
            <a:endParaRPr lang="ru-RU" sz="4800" b="1" spc="-150" dirty="0">
              <a:solidFill>
                <a:srgbClr val="3ED7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2356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3ED7F0"/>
                </a:solidFill>
              </a:rPr>
              <a:t>январь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2355726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800" b="1" spc="-150" dirty="0" smtClean="0">
                <a:solidFill>
                  <a:srgbClr val="A23C8C"/>
                </a:solidFill>
              </a:rPr>
              <a:t>2</a:t>
            </a:r>
            <a:endParaRPr lang="ru-RU" sz="4800" b="1" spc="-150" dirty="0">
              <a:solidFill>
                <a:srgbClr val="A23C8C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95936" y="1347614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spc="-150" dirty="0" smtClean="0">
                <a:solidFill>
                  <a:srgbClr val="92D050"/>
                </a:solidFill>
              </a:rPr>
              <a:t>3</a:t>
            </a:r>
            <a:endParaRPr lang="ru-RU" sz="4800" b="1" spc="-150" dirty="0">
              <a:solidFill>
                <a:srgbClr val="92D05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47864" y="2247714"/>
            <a:ext cx="108012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800" b="1" spc="-150" dirty="0" smtClean="0">
                <a:solidFill>
                  <a:srgbClr val="E961AB"/>
                </a:solidFill>
              </a:rPr>
              <a:t>10</a:t>
            </a:r>
            <a:endParaRPr lang="ru-RU" sz="4800" b="1" spc="-150" dirty="0">
              <a:solidFill>
                <a:srgbClr val="E961AB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67056" y="2571750"/>
            <a:ext cx="85261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800" b="1" spc="-150" dirty="0" smtClean="0">
                <a:solidFill>
                  <a:srgbClr val="2F34FD"/>
                </a:solidFill>
              </a:rPr>
              <a:t>2</a:t>
            </a:r>
            <a:endParaRPr lang="ru-RU" sz="4800" b="1" spc="-150" dirty="0">
              <a:solidFill>
                <a:srgbClr val="2F34FD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44568" y="3651870"/>
            <a:ext cx="7920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500" b="1" spc="-150" dirty="0" smtClean="0">
                <a:solidFill>
                  <a:srgbClr val="E4B140"/>
                </a:solidFill>
              </a:rPr>
              <a:t>2</a:t>
            </a:r>
            <a:endParaRPr lang="ru-RU" sz="4500" b="1" spc="-150" dirty="0">
              <a:solidFill>
                <a:srgbClr val="E4B14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131840" y="3579862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spc="-150" dirty="0" smtClean="0">
                <a:solidFill>
                  <a:srgbClr val="FF0000"/>
                </a:solidFill>
              </a:rPr>
              <a:t>46</a:t>
            </a:r>
            <a:endParaRPr lang="ru-RU" sz="4800" b="1" spc="-150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572000" y="3579862"/>
            <a:ext cx="14401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spc="-15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536</a:t>
            </a:r>
            <a:endParaRPr lang="ru-RU" sz="4800" b="1" spc="-15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444208" y="3579862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spc="-150" dirty="0" smtClean="0">
                <a:solidFill>
                  <a:srgbClr val="077B1D"/>
                </a:solidFill>
              </a:rPr>
              <a:t>Более 4.5</a:t>
            </a:r>
            <a:endParaRPr lang="ru-RU" sz="4000" b="1" spc="-150" dirty="0">
              <a:solidFill>
                <a:srgbClr val="077B1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147492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7B1D"/>
                </a:solidFill>
              </a:rPr>
              <a:t>млн. </a:t>
            </a:r>
            <a:r>
              <a:rPr lang="ru-RU" sz="2000" b="1" dirty="0" err="1" smtClean="0">
                <a:solidFill>
                  <a:srgbClr val="077B1D"/>
                </a:solidFill>
              </a:rPr>
              <a:t>руб</a:t>
            </a:r>
            <a:endParaRPr lang="ru-RU" sz="2000" dirty="0">
              <a:solidFill>
                <a:srgbClr val="077B1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5956" y="4155926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часов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3336" y="4701793"/>
            <a:ext cx="51390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от 4 до 50 лет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73336" y="4515966"/>
            <a:ext cx="4995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ДЦП, аутизм, синдром Дауна, нарушения зрения, слуха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5" y="104314"/>
            <a:ext cx="5760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Программа «Лыжи мечты» в ГАУ ТО «ЦСО «Воронинские горки», Тюмень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38" y="894668"/>
            <a:ext cx="1674443" cy="628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52" y="1811599"/>
            <a:ext cx="1081906" cy="10819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67" y="1734976"/>
            <a:ext cx="1153914" cy="11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78214" y="0"/>
            <a:ext cx="8964488" cy="4515774"/>
            <a:chOff x="206936" y="0"/>
            <a:chExt cx="8964488" cy="4515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936" y="0"/>
              <a:ext cx="8964488" cy="3384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5536" y="2427734"/>
              <a:ext cx="8775888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19672" y="2787774"/>
              <a:ext cx="7200800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665433"/>
            <a:ext cx="9144000" cy="0"/>
          </a:xfrm>
          <a:prstGeom prst="line">
            <a:avLst/>
          </a:prstGeom>
          <a:noFill/>
          <a:ln w="25400" cap="flat">
            <a:solidFill>
              <a:srgbClr val="ECE815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Прямоугольник 15"/>
          <p:cNvSpPr/>
          <p:nvPr/>
        </p:nvSpPr>
        <p:spPr>
          <a:xfrm>
            <a:off x="4211960" y="65935"/>
            <a:ext cx="4871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28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УЧАСТНИКИ</a:t>
            </a:r>
            <a:endParaRPr lang="ru-RU" sz="28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19"/>
          <p:cNvSpPr txBox="1"/>
          <p:nvPr/>
        </p:nvSpPr>
        <p:spPr>
          <a:xfrm>
            <a:off x="354746" y="177636"/>
            <a:ext cx="12538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г. Тюмень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94478" y="775882"/>
            <a:ext cx="466665" cy="3475703"/>
            <a:chOff x="294478" y="775882"/>
            <a:chExt cx="466665" cy="34757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94478" y="775882"/>
              <a:ext cx="466665" cy="2803979"/>
              <a:chOff x="2123728" y="760642"/>
              <a:chExt cx="787419" cy="4054262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2123728" y="76064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1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123728" y="173710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5">
                  <a:hueOff val="-4026658"/>
                  <a:satOff val="9347"/>
                  <a:lumOff val="8759"/>
                  <a:alphaOff val="0"/>
                </a:schemeClr>
              </a:lnRef>
              <a:fillRef idx="1">
                <a:schemeClr val="accent5">
                  <a:hueOff val="-4026658"/>
                  <a:satOff val="9347"/>
                  <a:lumOff val="8759"/>
                  <a:alphaOff val="0"/>
                </a:schemeClr>
              </a:fillRef>
              <a:effectRef idx="0">
                <a:schemeClr val="accent5">
                  <a:hueOff val="-4026658"/>
                  <a:satOff val="9347"/>
                  <a:lumOff val="87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2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123729" y="271356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5">
                  <a:hueOff val="-8053316"/>
                  <a:satOff val="18693"/>
                  <a:lumOff val="17517"/>
                  <a:alphaOff val="0"/>
                </a:schemeClr>
              </a:lnRef>
              <a:fillRef idx="1">
                <a:schemeClr val="accent5">
                  <a:hueOff val="-8053316"/>
                  <a:satOff val="18693"/>
                  <a:lumOff val="17517"/>
                  <a:alphaOff val="0"/>
                </a:schemeClr>
              </a:fillRef>
              <a:effectRef idx="0">
                <a:schemeClr val="accent5">
                  <a:hueOff val="-8053316"/>
                  <a:satOff val="18693"/>
                  <a:lumOff val="175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3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123728" y="3690021"/>
                <a:ext cx="787417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hueOff val="-12079974"/>
                  <a:satOff val="28040"/>
                  <a:lumOff val="26276"/>
                  <a:alphaOff val="0"/>
                </a:schemeClr>
              </a:lnRef>
              <a:fillRef idx="1">
                <a:schemeClr val="accent5">
                  <a:hueOff val="-12079974"/>
                  <a:satOff val="28040"/>
                  <a:lumOff val="26276"/>
                  <a:alphaOff val="0"/>
                </a:schemeClr>
              </a:fillRef>
              <a:effectRef idx="0">
                <a:schemeClr val="accent5">
                  <a:hueOff val="-12079974"/>
                  <a:satOff val="28040"/>
                  <a:lumOff val="262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405140" rIns="11430" bIns="40513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4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294478" y="3473602"/>
              <a:ext cx="466664" cy="777983"/>
            </a:xfrm>
            <a:custGeom>
              <a:avLst/>
              <a:gdLst>
                <a:gd name="connsiteX0" fmla="*/ 0 w 1124882"/>
                <a:gd name="connsiteY0" fmla="*/ 0 h 787417"/>
                <a:gd name="connsiteX1" fmla="*/ 731174 w 1124882"/>
                <a:gd name="connsiteY1" fmla="*/ 0 h 787417"/>
                <a:gd name="connsiteX2" fmla="*/ 1124882 w 1124882"/>
                <a:gd name="connsiteY2" fmla="*/ 393709 h 787417"/>
                <a:gd name="connsiteX3" fmla="*/ 731174 w 1124882"/>
                <a:gd name="connsiteY3" fmla="*/ 787417 h 787417"/>
                <a:gd name="connsiteX4" fmla="*/ 0 w 1124882"/>
                <a:gd name="connsiteY4" fmla="*/ 787417 h 787417"/>
                <a:gd name="connsiteX5" fmla="*/ 393709 w 1124882"/>
                <a:gd name="connsiteY5" fmla="*/ 393709 h 787417"/>
                <a:gd name="connsiteX6" fmla="*/ 0 w 1124882"/>
                <a:gd name="connsiteY6" fmla="*/ 0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882" h="787417">
                  <a:moveTo>
                    <a:pt x="1124881" y="0"/>
                  </a:moveTo>
                  <a:lnTo>
                    <a:pt x="1124881" y="511821"/>
                  </a:lnTo>
                  <a:lnTo>
                    <a:pt x="562440" y="787417"/>
                  </a:lnTo>
                  <a:lnTo>
                    <a:pt x="1" y="511821"/>
                  </a:lnTo>
                  <a:lnTo>
                    <a:pt x="1" y="0"/>
                  </a:lnTo>
                  <a:lnTo>
                    <a:pt x="562440" y="275596"/>
                  </a:lnTo>
                  <a:lnTo>
                    <a:pt x="112488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-12079974"/>
                <a:satOff val="28040"/>
                <a:lumOff val="26276"/>
                <a:alphaOff val="0"/>
              </a:schemeClr>
            </a:lnRef>
            <a:fillRef idx="1">
              <a:schemeClr val="accent5">
                <a:hueOff val="-12079974"/>
                <a:satOff val="28040"/>
                <a:lumOff val="26276"/>
                <a:alphaOff val="0"/>
              </a:schemeClr>
            </a:fillRef>
            <a:effectRef idx="0">
              <a:schemeClr val="accent5">
                <a:hueOff val="-12079974"/>
                <a:satOff val="28040"/>
                <a:lumOff val="262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5140" rIns="11430" bIns="405138" numCol="1" spcCol="1270" anchor="ctr" anchorCtr="0">
              <a:noAutofit/>
            </a:bodyPr>
            <a:lstStyle/>
            <a:p>
              <a:pPr algn="ctr" defTabSz="8001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rPr>
                <a:t>5</a:t>
              </a:r>
              <a:endPara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endParaRPr>
            </a:p>
          </p:txBody>
        </p:sp>
      </p:grpSp>
      <p:sp>
        <p:nvSpPr>
          <p:cNvPr id="27" name="Прямоугольник 19"/>
          <p:cNvSpPr txBox="1"/>
          <p:nvPr/>
        </p:nvSpPr>
        <p:spPr>
          <a:xfrm>
            <a:off x="900801" y="873255"/>
            <a:ext cx="5916068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По состоянию на 01.11.2017 г. в рамках проекта «Лыжи мечты. Ролики» в г. Тюмени проведено ≈100 часов занятий с 14 участниками на территории 4 площадок партнеров проекта.</a:t>
            </a:r>
          </a:p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endParaRPr lang="ru-RU" sz="1400" b="1" kern="0" dirty="0" smtClean="0">
              <a:solidFill>
                <a:srgbClr val="205A7A">
                  <a:lumOff val="-6039"/>
                </a:srgbClr>
              </a:solidFill>
              <a:cs typeface="Arial"/>
              <a:sym typeface="Arial"/>
            </a:endParaRPr>
          </a:p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Диагнозы участников:</a:t>
            </a:r>
          </a:p>
          <a:p>
            <a:pPr marL="285750" indent="-285750" algn="r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синдром Дауна</a:t>
            </a:r>
          </a:p>
          <a:p>
            <a:pPr marL="285750" indent="-285750" algn="r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аутизм</a:t>
            </a:r>
          </a:p>
          <a:p>
            <a:pPr marL="285750" indent="-285750" algn="r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органическое </a:t>
            </a:r>
          </a:p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cs typeface="Arial"/>
                <a:sym typeface="Arial"/>
              </a:rPr>
              <a:t>поражение ЦНС и др.</a:t>
            </a:r>
          </a:p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endParaRPr lang="ru-RU" sz="1400" b="1" kern="0" dirty="0">
              <a:solidFill>
                <a:srgbClr val="205A7A">
                  <a:lumOff val="-6039"/>
                </a:srgbClr>
              </a:solidFill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975" y="852829"/>
            <a:ext cx="2042297" cy="2338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77" y="2225429"/>
            <a:ext cx="2452489" cy="2427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Прямоугольник 19"/>
          <p:cNvSpPr txBox="1"/>
          <p:nvPr/>
        </p:nvSpPr>
        <p:spPr>
          <a:xfrm>
            <a:off x="3604848" y="3199402"/>
            <a:ext cx="5459237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Результаты занятий:</a:t>
            </a:r>
          </a:p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endParaRPr lang="ru-RU" sz="1400" b="1" kern="0" dirty="0" smtClean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Улучшение поведения</a:t>
            </a:r>
          </a:p>
          <a:p>
            <a:pPr marL="285750" indent="-285750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Укрепление мышечного корсета</a:t>
            </a:r>
          </a:p>
          <a:p>
            <a:pPr marL="285750" indent="-285750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Улучшение координации движений</a:t>
            </a:r>
          </a:p>
          <a:p>
            <a:pPr marL="285750" indent="-285750" hangingPunct="0"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Снижение избыточного мышечного тонуса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5992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94478" y="-28690"/>
            <a:ext cx="8964488" cy="4515774"/>
            <a:chOff x="206936" y="0"/>
            <a:chExt cx="8964488" cy="4515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936" y="0"/>
              <a:ext cx="8964488" cy="3384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744" y="2507885"/>
              <a:ext cx="8775888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19672" y="2787774"/>
              <a:ext cx="7200800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665433"/>
            <a:ext cx="9144000" cy="0"/>
          </a:xfrm>
          <a:prstGeom prst="line">
            <a:avLst/>
          </a:prstGeom>
          <a:noFill/>
          <a:ln w="25400" cap="flat">
            <a:solidFill>
              <a:srgbClr val="ECE815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Прямоугольник 19"/>
          <p:cNvSpPr txBox="1"/>
          <p:nvPr/>
        </p:nvSpPr>
        <p:spPr>
          <a:xfrm>
            <a:off x="354746" y="177636"/>
            <a:ext cx="12538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г. Тюмень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8588" y="65935"/>
            <a:ext cx="7474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28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ОПЫТ</a:t>
            </a:r>
            <a:endParaRPr lang="ru-RU" sz="28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94478" y="775882"/>
            <a:ext cx="466665" cy="3475703"/>
            <a:chOff x="294478" y="775882"/>
            <a:chExt cx="466665" cy="347570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4478" y="775882"/>
              <a:ext cx="466665" cy="2803979"/>
              <a:chOff x="2123728" y="760642"/>
              <a:chExt cx="787419" cy="4054262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2123728" y="76064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1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123728" y="173710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5">
                  <a:hueOff val="-4026658"/>
                  <a:satOff val="9347"/>
                  <a:lumOff val="8759"/>
                  <a:alphaOff val="0"/>
                </a:schemeClr>
              </a:lnRef>
              <a:fillRef idx="1">
                <a:schemeClr val="accent5">
                  <a:hueOff val="-4026658"/>
                  <a:satOff val="9347"/>
                  <a:lumOff val="8759"/>
                  <a:alphaOff val="0"/>
                </a:schemeClr>
              </a:fillRef>
              <a:effectRef idx="0">
                <a:schemeClr val="accent5">
                  <a:hueOff val="-4026658"/>
                  <a:satOff val="9347"/>
                  <a:lumOff val="87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2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123729" y="271356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5">
                  <a:hueOff val="-8053316"/>
                  <a:satOff val="18693"/>
                  <a:lumOff val="17517"/>
                  <a:alphaOff val="0"/>
                </a:schemeClr>
              </a:lnRef>
              <a:fillRef idx="1">
                <a:schemeClr val="accent5">
                  <a:hueOff val="-8053316"/>
                  <a:satOff val="18693"/>
                  <a:lumOff val="17517"/>
                  <a:alphaOff val="0"/>
                </a:schemeClr>
              </a:fillRef>
              <a:effectRef idx="0">
                <a:schemeClr val="accent5">
                  <a:hueOff val="-8053316"/>
                  <a:satOff val="18693"/>
                  <a:lumOff val="175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3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123728" y="3690021"/>
                <a:ext cx="787417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hueOff val="-12079974"/>
                  <a:satOff val="28040"/>
                  <a:lumOff val="26276"/>
                  <a:alphaOff val="0"/>
                </a:schemeClr>
              </a:lnRef>
              <a:fillRef idx="1">
                <a:schemeClr val="accent5">
                  <a:hueOff val="-12079974"/>
                  <a:satOff val="28040"/>
                  <a:lumOff val="26276"/>
                  <a:alphaOff val="0"/>
                </a:schemeClr>
              </a:fillRef>
              <a:effectRef idx="0">
                <a:schemeClr val="accent5">
                  <a:hueOff val="-12079974"/>
                  <a:satOff val="28040"/>
                  <a:lumOff val="262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405140" rIns="11430" bIns="40513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4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294478" y="3473602"/>
              <a:ext cx="466664" cy="777983"/>
            </a:xfrm>
            <a:custGeom>
              <a:avLst/>
              <a:gdLst>
                <a:gd name="connsiteX0" fmla="*/ 0 w 1124882"/>
                <a:gd name="connsiteY0" fmla="*/ 0 h 787417"/>
                <a:gd name="connsiteX1" fmla="*/ 731174 w 1124882"/>
                <a:gd name="connsiteY1" fmla="*/ 0 h 787417"/>
                <a:gd name="connsiteX2" fmla="*/ 1124882 w 1124882"/>
                <a:gd name="connsiteY2" fmla="*/ 393709 h 787417"/>
                <a:gd name="connsiteX3" fmla="*/ 731174 w 1124882"/>
                <a:gd name="connsiteY3" fmla="*/ 787417 h 787417"/>
                <a:gd name="connsiteX4" fmla="*/ 0 w 1124882"/>
                <a:gd name="connsiteY4" fmla="*/ 787417 h 787417"/>
                <a:gd name="connsiteX5" fmla="*/ 393709 w 1124882"/>
                <a:gd name="connsiteY5" fmla="*/ 393709 h 787417"/>
                <a:gd name="connsiteX6" fmla="*/ 0 w 1124882"/>
                <a:gd name="connsiteY6" fmla="*/ 0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882" h="787417">
                  <a:moveTo>
                    <a:pt x="1124881" y="0"/>
                  </a:moveTo>
                  <a:lnTo>
                    <a:pt x="1124881" y="511821"/>
                  </a:lnTo>
                  <a:lnTo>
                    <a:pt x="562440" y="787417"/>
                  </a:lnTo>
                  <a:lnTo>
                    <a:pt x="1" y="511821"/>
                  </a:lnTo>
                  <a:lnTo>
                    <a:pt x="1" y="0"/>
                  </a:lnTo>
                  <a:lnTo>
                    <a:pt x="562440" y="275596"/>
                  </a:lnTo>
                  <a:lnTo>
                    <a:pt x="1124881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-12079974"/>
                <a:satOff val="28040"/>
                <a:lumOff val="26276"/>
                <a:alphaOff val="0"/>
              </a:schemeClr>
            </a:lnRef>
            <a:fillRef idx="1">
              <a:schemeClr val="accent5">
                <a:hueOff val="-12079974"/>
                <a:satOff val="28040"/>
                <a:lumOff val="26276"/>
                <a:alphaOff val="0"/>
              </a:schemeClr>
            </a:fillRef>
            <a:effectRef idx="0">
              <a:schemeClr val="accent5">
                <a:hueOff val="-12079974"/>
                <a:satOff val="28040"/>
                <a:lumOff val="262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5140" rIns="11430" bIns="405138" numCol="1" spcCol="1270" anchor="ctr" anchorCtr="0">
              <a:noAutofit/>
            </a:bodyPr>
            <a:lstStyle/>
            <a:p>
              <a:pPr algn="ctr" defTabSz="8001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rPr>
                <a:t>5</a:t>
              </a:r>
              <a:endPara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endParaRPr>
            </a:p>
          </p:txBody>
        </p:sp>
      </p:grpSp>
      <p:sp>
        <p:nvSpPr>
          <p:cNvPr id="27" name="Прямоугольник 19"/>
          <p:cNvSpPr txBox="1"/>
          <p:nvPr/>
        </p:nvSpPr>
        <p:spPr>
          <a:xfrm>
            <a:off x="893430" y="737733"/>
            <a:ext cx="5519592" cy="392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Опыт реализации программы был не раз представлен на конференциях различного уровня:</a:t>
            </a:r>
          </a:p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endParaRPr lang="ru-RU" sz="1400" b="1" kern="0" dirty="0" smtClean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  <a:p>
            <a:pPr marL="342900" indent="-342900" hangingPunct="0">
              <a:spcBef>
                <a:spcPts val="600"/>
              </a:spcBef>
              <a:buFontTx/>
              <a:buAutoNum type="arabicPeriod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Региональный конкурс квалификационных работ ТГУ, июль 2016 г., г. Тюмень </a:t>
            </a:r>
          </a:p>
          <a:p>
            <a:pPr marL="342900" indent="-342900" hangingPunct="0">
              <a:spcBef>
                <a:spcPts val="600"/>
              </a:spcBef>
              <a:buFontTx/>
              <a:buAutoNum type="arabicPeriod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en-US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IV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выставка-форум социальных проектов общественных объединений и некоммерческих организаций Тюменской области, ноябрь 2016 г., г. 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Тюмень</a:t>
            </a:r>
          </a:p>
          <a:p>
            <a:pPr marL="342900" indent="-342900" hangingPunct="0">
              <a:spcBef>
                <a:spcPts val="600"/>
              </a:spcBef>
              <a:buFontTx/>
              <a:buAutoNum type="arabicPeriod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Конференция в рамках Форума 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волонтёрских инициатив государств-участников СНГ, посвящённого году 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Семьи, апрель 2017 г., г. Душанбе, Таджикистан</a:t>
            </a:r>
          </a:p>
          <a:p>
            <a:pPr marL="342900" indent="-342900" hangingPunct="0">
              <a:spcBef>
                <a:spcPts val="600"/>
              </a:spcBef>
              <a:buFontTx/>
              <a:buAutoNum type="arabicPeriod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Межвузовская 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научно-практическая конференция "Новые идеи - Новый 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мир», октябрь 2017 г., г. Тюмень</a:t>
            </a:r>
          </a:p>
          <a:p>
            <a:pPr marL="342900" indent="-342900" hangingPunct="0">
              <a:spcBef>
                <a:spcPts val="600"/>
              </a:spcBef>
              <a:buFontTx/>
              <a:buAutoNum type="arabicPeriod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en-US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IX 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Международная конференция «Аутизм», декабрь 2017 г., г. Тюмень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42" y="819943"/>
            <a:ext cx="2632972" cy="1379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012" y="1963944"/>
            <a:ext cx="1616968" cy="2085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961678"/>
            <a:ext cx="1492568" cy="1797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2432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500" y="1227069"/>
            <a:ext cx="7128792" cy="105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Инициатором запуска Программы является Региональное благотворительное общественное движение Тюменской области «Подари ребенку праздник»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2324"/>
            <a:ext cx="9144000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323"/>
            <a:ext cx="9144000" cy="648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Организаторы Программы в Тюмени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" y="1201013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2" y="2643758"/>
            <a:ext cx="2028825" cy="7620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19" y="2504948"/>
            <a:ext cx="6378509" cy="1284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000" b="1" dirty="0" smtClean="0"/>
              <a:t>ГАУ ТО «ЦСО «Воронинские горки» – основной партнер проекта в г. Тюмени, на территории спорткомплекса проводились занятия с января 2016 г.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0" y="3766108"/>
            <a:ext cx="1072820" cy="107711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475656" y="3875684"/>
            <a:ext cx="7128792" cy="105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/>
              <a:t>Благотворительный фонд «Ключи к жизни» производит  оплату занятий в рамках проекта «Лыжи мечты» с начала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61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2324"/>
            <a:ext cx="9144000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323"/>
            <a:ext cx="9144000" cy="6480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Источники финансирования проекта в Тюмени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67425"/>
            <a:ext cx="367901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Конкурс проектов «Моя идея»</a:t>
            </a:r>
          </a:p>
          <a:p>
            <a:r>
              <a:rPr lang="ru-RU" dirty="0" smtClean="0"/>
              <a:t>Организатор </a:t>
            </a:r>
            <a:r>
              <a:rPr lang="ru-RU" dirty="0" err="1" smtClean="0"/>
              <a:t>мультицентр</a:t>
            </a:r>
            <a:r>
              <a:rPr lang="ru-RU" dirty="0" smtClean="0"/>
              <a:t> «Моя территория»</a:t>
            </a:r>
          </a:p>
          <a:p>
            <a:r>
              <a:rPr lang="ru-RU" dirty="0" smtClean="0"/>
              <a:t>2014-2018 гг.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8587" y="2952222"/>
            <a:ext cx="4248472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Грантовый конкурс «Наш регион»</a:t>
            </a:r>
          </a:p>
          <a:p>
            <a:r>
              <a:rPr lang="ru-RU" dirty="0" smtClean="0"/>
              <a:t>Организатор Благотворительный фонд развития города Тюмени и </a:t>
            </a:r>
            <a:r>
              <a:rPr lang="ru-RU" dirty="0" err="1" smtClean="0"/>
              <a:t>Запсибокомбанк</a:t>
            </a:r>
            <a:endParaRPr lang="ru-RU" dirty="0" smtClean="0"/>
          </a:p>
          <a:p>
            <a:r>
              <a:rPr lang="ru-RU" dirty="0" smtClean="0"/>
              <a:t>2015-2016 гг.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1949210"/>
            <a:ext cx="354161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Президентский грант</a:t>
            </a:r>
          </a:p>
          <a:p>
            <a:r>
              <a:rPr lang="ru-RU" dirty="0" smtClean="0"/>
              <a:t>Проведение Всероссийских Стартов мечты</a:t>
            </a:r>
          </a:p>
          <a:p>
            <a:r>
              <a:rPr lang="ru-RU" dirty="0" smtClean="0"/>
              <a:t>2016-2017 гг.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83878" y="3362466"/>
            <a:ext cx="3344722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Благотворительный фонд «Ключ к жизни»</a:t>
            </a:r>
          </a:p>
          <a:p>
            <a:pPr algn="r"/>
            <a:r>
              <a:rPr lang="ru-RU" dirty="0" smtClean="0"/>
              <a:t>Оплата занятий</a:t>
            </a:r>
          </a:p>
          <a:p>
            <a:pPr algn="r"/>
            <a:r>
              <a:rPr lang="ru-RU" dirty="0" smtClean="0"/>
              <a:t>2016-2018 гг.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07059" y="1106399"/>
            <a:ext cx="431341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Пожертвования жителей г. Тюмени</a:t>
            </a:r>
          </a:p>
          <a:p>
            <a:r>
              <a:rPr lang="ru-RU" dirty="0" smtClean="0"/>
              <a:t>2014-2018 г.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16" y="3907952"/>
            <a:ext cx="1452446" cy="1166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95886"/>
            <a:ext cx="1072820" cy="1077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867805"/>
            <a:ext cx="1094128" cy="10227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362" y="2520132"/>
            <a:ext cx="1941296" cy="7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6120680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Проект «Лыжи мечты» работает 3й горнолыжный сезон с января 2016 года: </a:t>
            </a:r>
          </a:p>
          <a:p>
            <a:pPr marL="0" indent="0">
              <a:buNone/>
            </a:pPr>
            <a:r>
              <a:rPr lang="ru-RU" sz="2000" dirty="0" smtClean="0"/>
              <a:t>- на текущий момент работу ведут 3 инструктора, потенциально в следующем сезоне 2018/2019 гг. будет 4</a:t>
            </a:r>
          </a:p>
          <a:p>
            <a:pPr marL="0" indent="0">
              <a:buFontTx/>
              <a:buChar char="-"/>
            </a:pPr>
            <a:r>
              <a:rPr lang="ru-RU" sz="2000" dirty="0" smtClean="0"/>
              <a:t>за 3 сезона проведено 536 часов занятий, курс прошли 46 детей, в том числе в этом сезоне 2017/2018 - 260 часов и 21 ребенок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  <a:tabLst>
                <a:tab pos="363538" algn="l"/>
              </a:tabLst>
            </a:pPr>
            <a:r>
              <a:rPr lang="ru-RU" sz="2000" dirty="0" smtClean="0"/>
              <a:t>Проект «Ролики </a:t>
            </a:r>
            <a:r>
              <a:rPr lang="ru-RU" sz="2000" dirty="0"/>
              <a:t>мечты» работает </a:t>
            </a:r>
            <a:r>
              <a:rPr lang="ru-RU" sz="2000" dirty="0" smtClean="0"/>
              <a:t>2 </a:t>
            </a:r>
            <a:r>
              <a:rPr lang="ru-RU" sz="2000" dirty="0"/>
              <a:t>сезон с </a:t>
            </a:r>
            <a:r>
              <a:rPr lang="ru-RU" sz="2000" dirty="0" smtClean="0"/>
              <a:t>лета </a:t>
            </a:r>
            <a:r>
              <a:rPr lang="ru-RU" sz="2000" dirty="0"/>
              <a:t>2016 года: </a:t>
            </a:r>
            <a:endParaRPr lang="ru-RU" sz="2000" dirty="0" smtClean="0"/>
          </a:p>
          <a:p>
            <a:pPr marL="0" indent="0">
              <a:buNone/>
              <a:tabLst>
                <a:tab pos="363538" algn="l"/>
              </a:tabLst>
            </a:pP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на текущий момент </a:t>
            </a:r>
            <a:r>
              <a:rPr lang="ru-RU" sz="2000" dirty="0" smtClean="0"/>
              <a:t>в команде 3 волонтера-инструктора</a:t>
            </a:r>
            <a:r>
              <a:rPr lang="ru-RU" sz="2000" dirty="0"/>
              <a:t>, потенциально в </a:t>
            </a:r>
            <a:r>
              <a:rPr lang="ru-RU" sz="2000" dirty="0" smtClean="0"/>
              <a:t>летнем сезоне 2018 </a:t>
            </a:r>
            <a:r>
              <a:rPr lang="ru-RU" sz="2000" dirty="0"/>
              <a:t>гг. будет </a:t>
            </a:r>
            <a:r>
              <a:rPr lang="ru-RU" sz="2000" dirty="0" smtClean="0"/>
              <a:t>6 инструкторов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ru-RU" sz="2000" dirty="0" smtClean="0"/>
              <a:t>- за время работы </a:t>
            </a:r>
            <a:r>
              <a:rPr lang="ru-RU" sz="2000" dirty="0"/>
              <a:t>проведено </a:t>
            </a:r>
            <a:r>
              <a:rPr lang="ru-RU" sz="2000" dirty="0" smtClean="0"/>
              <a:t>96 </a:t>
            </a:r>
            <a:r>
              <a:rPr lang="ru-RU" sz="2000" dirty="0"/>
              <a:t>часов занятий, курс </a:t>
            </a:r>
            <a:r>
              <a:rPr lang="ru-RU" sz="2000" dirty="0" smtClean="0"/>
              <a:t>прошли 	12 детей</a:t>
            </a:r>
            <a:endParaRPr lang="ru-RU" sz="2000" dirty="0"/>
          </a:p>
          <a:p>
            <a:pPr>
              <a:tabLst>
                <a:tab pos="363538" algn="l"/>
              </a:tabLst>
            </a:pPr>
            <a:endParaRPr lang="ru-RU" sz="2000" dirty="0"/>
          </a:p>
          <a:p>
            <a:pPr marL="706438">
              <a:buFontTx/>
              <a:buChar char="-"/>
              <a:tabLst>
                <a:tab pos="363538" algn="l"/>
              </a:tabLst>
            </a:pPr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2324"/>
            <a:ext cx="9144000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323"/>
            <a:ext cx="9144000" cy="648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Результаты работы Программы в Тюмени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 r="19225" b="9796"/>
          <a:stretch/>
        </p:blipFill>
        <p:spPr>
          <a:xfrm>
            <a:off x="6444208" y="1076409"/>
            <a:ext cx="2418973" cy="158417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26200" r="27950" b="13600"/>
          <a:stretch/>
        </p:blipFill>
        <p:spPr>
          <a:xfrm>
            <a:off x="6444208" y="3147814"/>
            <a:ext cx="2418973" cy="179337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2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2324"/>
            <a:ext cx="9144000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323"/>
            <a:ext cx="9144000" cy="6480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Анализ состава участников проекта в Тюмени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15989"/>
            <a:ext cx="4320480" cy="3914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5989"/>
            <a:ext cx="4459195" cy="39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3816424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13-15 февраля 2017 г. – </a:t>
            </a:r>
          </a:p>
          <a:p>
            <a:pPr marL="0" indent="0">
              <a:buNone/>
            </a:pPr>
            <a:r>
              <a:rPr lang="en-US" sz="1800" dirty="0" smtClean="0"/>
              <a:t>III</a:t>
            </a:r>
            <a:r>
              <a:rPr lang="ru-RU" sz="1800" dirty="0" smtClean="0"/>
              <a:t> всероссийские Старты мечты в Тюмени:</a:t>
            </a:r>
          </a:p>
          <a:p>
            <a:pPr marL="363538">
              <a:buFontTx/>
              <a:buChar char="-"/>
            </a:pPr>
            <a:r>
              <a:rPr lang="ru-RU" sz="1800" dirty="0" smtClean="0"/>
              <a:t>50 участников из 15 регионов РФ</a:t>
            </a:r>
          </a:p>
          <a:p>
            <a:pPr marL="363538">
              <a:buFontTx/>
              <a:buChar char="-"/>
            </a:pPr>
            <a:r>
              <a:rPr lang="ru-RU" sz="1800" dirty="0" smtClean="0"/>
              <a:t>Всероссийская конференция инструкторов</a:t>
            </a:r>
          </a:p>
          <a:p>
            <a:pPr marL="363538">
              <a:buFontTx/>
              <a:buChar char="-"/>
            </a:pPr>
            <a:r>
              <a:rPr lang="ru-RU" sz="1800" dirty="0" smtClean="0"/>
              <a:t>детский праздник</a:t>
            </a:r>
          </a:p>
          <a:p>
            <a:pPr marL="461963" indent="0">
              <a:buNone/>
            </a:pPr>
            <a:endParaRPr lang="ru-RU" sz="1800" dirty="0"/>
          </a:p>
          <a:p>
            <a:pPr marL="461963" indent="0">
              <a:buNone/>
            </a:pPr>
            <a:endParaRPr lang="ru-RU" sz="1800" dirty="0" smtClean="0"/>
          </a:p>
          <a:p>
            <a:pPr marL="461963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31 марта 2018 г. – </a:t>
            </a:r>
            <a:r>
              <a:rPr lang="en-US" sz="1800" dirty="0" smtClean="0"/>
              <a:t>I </a:t>
            </a:r>
            <a:r>
              <a:rPr lang="ru-RU" sz="1800" dirty="0" smtClean="0"/>
              <a:t>Тюменские</a:t>
            </a:r>
          </a:p>
          <a:p>
            <a:pPr marL="0" indent="0">
              <a:buNone/>
            </a:pPr>
            <a:r>
              <a:rPr lang="ru-RU" sz="1800" dirty="0" smtClean="0"/>
              <a:t>Старты мечты</a:t>
            </a:r>
          </a:p>
          <a:p>
            <a:pPr>
              <a:buFontTx/>
              <a:buChar char="-"/>
            </a:pPr>
            <a:r>
              <a:rPr lang="ru-RU" sz="1800" dirty="0" smtClean="0"/>
              <a:t>24 участника </a:t>
            </a:r>
            <a:r>
              <a:rPr lang="ru-RU" sz="1800" dirty="0"/>
              <a:t>из </a:t>
            </a:r>
            <a:r>
              <a:rPr lang="ru-RU" sz="1800" dirty="0" smtClean="0"/>
              <a:t>Тюмени и Тюменского р-на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2324"/>
            <a:ext cx="9144000" cy="6480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323"/>
            <a:ext cx="9144000" cy="648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Старты мечты в Тюмени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08003"/>
            <a:ext cx="2418972" cy="161201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15001" r="8950" b="22000"/>
          <a:stretch/>
        </p:blipFill>
        <p:spPr>
          <a:xfrm>
            <a:off x="6444208" y="3408003"/>
            <a:ext cx="2507584" cy="161201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31590"/>
            <a:ext cx="2507584" cy="16710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/>
          <a:stretch/>
        </p:blipFill>
        <p:spPr>
          <a:xfrm>
            <a:off x="3779912" y="1131590"/>
            <a:ext cx="2418972" cy="16710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63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7755" y="0"/>
            <a:ext cx="8964488" cy="4515774"/>
            <a:chOff x="206936" y="0"/>
            <a:chExt cx="8964488" cy="4515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936" y="0"/>
              <a:ext cx="8964488" cy="3384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5536" y="2427734"/>
              <a:ext cx="8775888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19672" y="2787774"/>
              <a:ext cx="7200800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660125"/>
            <a:ext cx="9144000" cy="0"/>
          </a:xfrm>
          <a:prstGeom prst="line">
            <a:avLst/>
          </a:prstGeom>
          <a:noFill/>
          <a:ln w="25400" cap="flat">
            <a:solidFill>
              <a:srgbClr val="ECE815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b="5891"/>
          <a:stretch/>
        </p:blipFill>
        <p:spPr>
          <a:xfrm>
            <a:off x="4292618" y="1437292"/>
            <a:ext cx="3153738" cy="2412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41" y="2485154"/>
            <a:ext cx="3159171" cy="2224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2458"/>
          <a:stretch/>
        </p:blipFill>
        <p:spPr>
          <a:xfrm>
            <a:off x="6729714" y="801706"/>
            <a:ext cx="2279332" cy="3433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Прямоугольник 19"/>
          <p:cNvSpPr txBox="1"/>
          <p:nvPr/>
        </p:nvSpPr>
        <p:spPr>
          <a:xfrm>
            <a:off x="958897" y="902243"/>
            <a:ext cx="325793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21-26 ноября 2016 года 3 волонтера прошли специализированное обучение по программе «Лыжи мечты. Ролики» при сотрудничестве </a:t>
            </a: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ДТиС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«Пионер» и </a:t>
            </a: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скейт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-парка </a:t>
            </a:r>
            <a:r>
              <a:rPr lang="en-US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SibSub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1580" y="659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28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КОМАНДА</a:t>
            </a:r>
            <a:endParaRPr lang="ru-RU" sz="28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Прямоугольник 19"/>
          <p:cNvSpPr txBox="1"/>
          <p:nvPr/>
        </p:nvSpPr>
        <p:spPr>
          <a:xfrm>
            <a:off x="354746" y="177636"/>
            <a:ext cx="12538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г. Тюмень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4478" y="775882"/>
            <a:ext cx="466665" cy="3475703"/>
            <a:chOff x="294478" y="775882"/>
            <a:chExt cx="466665" cy="347570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94478" y="775882"/>
              <a:ext cx="466665" cy="2803979"/>
              <a:chOff x="2123728" y="760642"/>
              <a:chExt cx="787419" cy="4054262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2123728" y="76064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1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2123728" y="173710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5">
                  <a:hueOff val="-4026658"/>
                  <a:satOff val="9347"/>
                  <a:lumOff val="8759"/>
                  <a:alphaOff val="0"/>
                </a:schemeClr>
              </a:lnRef>
              <a:fillRef idx="1">
                <a:schemeClr val="accent5">
                  <a:hueOff val="-4026658"/>
                  <a:satOff val="9347"/>
                  <a:lumOff val="8759"/>
                  <a:alphaOff val="0"/>
                </a:schemeClr>
              </a:fillRef>
              <a:effectRef idx="0">
                <a:schemeClr val="accent5">
                  <a:hueOff val="-4026658"/>
                  <a:satOff val="9347"/>
                  <a:lumOff val="87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2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123729" y="271356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5">
                  <a:hueOff val="-8053316"/>
                  <a:satOff val="18693"/>
                  <a:lumOff val="17517"/>
                  <a:alphaOff val="0"/>
                </a:schemeClr>
              </a:lnRef>
              <a:fillRef idx="1">
                <a:schemeClr val="accent5">
                  <a:hueOff val="-8053316"/>
                  <a:satOff val="18693"/>
                  <a:lumOff val="17517"/>
                  <a:alphaOff val="0"/>
                </a:schemeClr>
              </a:fillRef>
              <a:effectRef idx="0">
                <a:schemeClr val="accent5">
                  <a:hueOff val="-8053316"/>
                  <a:satOff val="18693"/>
                  <a:lumOff val="175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3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123728" y="3690021"/>
                <a:ext cx="787417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hueOff val="-12079974"/>
                  <a:satOff val="28040"/>
                  <a:lumOff val="26276"/>
                  <a:alphaOff val="0"/>
                </a:schemeClr>
              </a:lnRef>
              <a:fillRef idx="1">
                <a:schemeClr val="accent5">
                  <a:hueOff val="-12079974"/>
                  <a:satOff val="28040"/>
                  <a:lumOff val="26276"/>
                  <a:alphaOff val="0"/>
                </a:schemeClr>
              </a:fillRef>
              <a:effectRef idx="0">
                <a:schemeClr val="accent5">
                  <a:hueOff val="-12079974"/>
                  <a:satOff val="28040"/>
                  <a:lumOff val="262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405140" rIns="11430" bIns="40513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4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294478" y="3473602"/>
              <a:ext cx="466664" cy="777983"/>
            </a:xfrm>
            <a:custGeom>
              <a:avLst/>
              <a:gdLst>
                <a:gd name="connsiteX0" fmla="*/ 0 w 1124882"/>
                <a:gd name="connsiteY0" fmla="*/ 0 h 787417"/>
                <a:gd name="connsiteX1" fmla="*/ 731174 w 1124882"/>
                <a:gd name="connsiteY1" fmla="*/ 0 h 787417"/>
                <a:gd name="connsiteX2" fmla="*/ 1124882 w 1124882"/>
                <a:gd name="connsiteY2" fmla="*/ 393709 h 787417"/>
                <a:gd name="connsiteX3" fmla="*/ 731174 w 1124882"/>
                <a:gd name="connsiteY3" fmla="*/ 787417 h 787417"/>
                <a:gd name="connsiteX4" fmla="*/ 0 w 1124882"/>
                <a:gd name="connsiteY4" fmla="*/ 787417 h 787417"/>
                <a:gd name="connsiteX5" fmla="*/ 393709 w 1124882"/>
                <a:gd name="connsiteY5" fmla="*/ 393709 h 787417"/>
                <a:gd name="connsiteX6" fmla="*/ 0 w 1124882"/>
                <a:gd name="connsiteY6" fmla="*/ 0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882" h="787417">
                  <a:moveTo>
                    <a:pt x="1124881" y="0"/>
                  </a:moveTo>
                  <a:lnTo>
                    <a:pt x="1124881" y="511821"/>
                  </a:lnTo>
                  <a:lnTo>
                    <a:pt x="562440" y="787417"/>
                  </a:lnTo>
                  <a:lnTo>
                    <a:pt x="1" y="511821"/>
                  </a:lnTo>
                  <a:lnTo>
                    <a:pt x="1" y="0"/>
                  </a:lnTo>
                  <a:lnTo>
                    <a:pt x="562440" y="275596"/>
                  </a:lnTo>
                  <a:lnTo>
                    <a:pt x="112488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-12079974"/>
                <a:satOff val="28040"/>
                <a:lumOff val="26276"/>
                <a:alphaOff val="0"/>
              </a:schemeClr>
            </a:lnRef>
            <a:fillRef idx="1">
              <a:schemeClr val="accent5">
                <a:hueOff val="-12079974"/>
                <a:satOff val="28040"/>
                <a:lumOff val="26276"/>
                <a:alphaOff val="0"/>
              </a:schemeClr>
            </a:fillRef>
            <a:effectRef idx="0">
              <a:schemeClr val="accent5">
                <a:hueOff val="-12079974"/>
                <a:satOff val="28040"/>
                <a:lumOff val="262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5140" rIns="11430" bIns="405138" numCol="1" spcCol="1270" anchor="ctr" anchorCtr="0">
              <a:noAutofit/>
            </a:bodyPr>
            <a:lstStyle/>
            <a:p>
              <a:pPr algn="ctr" defTabSz="8001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rPr>
                <a:t>5</a:t>
              </a:r>
              <a:endPara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7281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7755" y="0"/>
            <a:ext cx="8964488" cy="4515774"/>
            <a:chOff x="206936" y="0"/>
            <a:chExt cx="8964488" cy="4515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936" y="0"/>
              <a:ext cx="8964488" cy="3384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5536" y="2427734"/>
              <a:ext cx="8775888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19672" y="2787774"/>
              <a:ext cx="7200800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665433"/>
            <a:ext cx="9144000" cy="0"/>
          </a:xfrm>
          <a:prstGeom prst="line">
            <a:avLst/>
          </a:prstGeom>
          <a:noFill/>
          <a:ln w="25400" cap="flat">
            <a:solidFill>
              <a:srgbClr val="ECE815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07" y="2325415"/>
            <a:ext cx="3481084" cy="2315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32" y="837757"/>
            <a:ext cx="2752564" cy="2306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Прямоугольник 19"/>
          <p:cNvSpPr txBox="1"/>
          <p:nvPr/>
        </p:nvSpPr>
        <p:spPr>
          <a:xfrm>
            <a:off x="981667" y="823359"/>
            <a:ext cx="520748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29-31 мая 2016 года проект получил финансирование в результате успешной защиты на грантовом конкурсе «Моя идея» МИЦ «Моя территория»</a:t>
            </a:r>
          </a:p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129" y="1724299"/>
            <a:ext cx="34791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Материальная база проекта:</a:t>
            </a:r>
          </a:p>
          <a:p>
            <a:pPr marL="285750" indent="-285750" hangingPunct="0">
              <a:spcBef>
                <a:spcPts val="1200"/>
              </a:spcBef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роликовые коньки для начального уровня катания – 10 пар</a:t>
            </a:r>
          </a:p>
          <a:p>
            <a:pPr marL="285750" indent="-285750" hangingPunct="0">
              <a:spcBef>
                <a:spcPts val="1200"/>
              </a:spcBef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комплект защиты для катания (</a:t>
            </a:r>
            <a:r>
              <a:rPr lang="ru-RU" sz="1400" b="1" kern="0" dirty="0" err="1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защита+шлем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) – 10 </a:t>
            </a:r>
            <a:r>
              <a:rPr lang="ru-RU" sz="1400" b="1" kern="0" dirty="0" err="1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шт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spcBef>
                <a:spcPts val="1200"/>
              </a:spcBef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роллятор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– 1 </a:t>
            </a:r>
            <a:r>
              <a:rPr lang="ru-RU" sz="1400" b="1" kern="0" dirty="0" err="1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шт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  <a:p>
            <a:pPr marL="285750" indent="-285750" hangingPunct="0">
              <a:spcBef>
                <a:spcPts val="1200"/>
              </a:spcBef>
              <a:buFontTx/>
              <a:buChar char="-"/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ски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-виллы </a:t>
            </a:r>
            <a:r>
              <a:rPr lang="ru-RU" sz="1400" b="1" kern="0" dirty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– 2 </a:t>
            </a:r>
            <a:r>
              <a:rPr lang="ru-RU" sz="1400" b="1" kern="0" dirty="0" err="1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шт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1580" y="659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28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ОБОРУДОВАНИЕ</a:t>
            </a:r>
            <a:endParaRPr lang="ru-RU" sz="28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19"/>
          <p:cNvSpPr txBox="1"/>
          <p:nvPr/>
        </p:nvSpPr>
        <p:spPr>
          <a:xfrm>
            <a:off x="354746" y="177636"/>
            <a:ext cx="12538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г. Тюмень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4478" y="775882"/>
            <a:ext cx="466665" cy="3475703"/>
            <a:chOff x="294478" y="775882"/>
            <a:chExt cx="466665" cy="347570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94478" y="775882"/>
              <a:ext cx="466665" cy="2803979"/>
              <a:chOff x="2123728" y="760642"/>
              <a:chExt cx="787419" cy="4054262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2123728" y="76064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1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123728" y="173710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5">
                  <a:hueOff val="-4026658"/>
                  <a:satOff val="9347"/>
                  <a:lumOff val="8759"/>
                  <a:alphaOff val="0"/>
                </a:schemeClr>
              </a:lnRef>
              <a:fillRef idx="1">
                <a:schemeClr val="accent5">
                  <a:hueOff val="-4026658"/>
                  <a:satOff val="9347"/>
                  <a:lumOff val="8759"/>
                  <a:alphaOff val="0"/>
                </a:schemeClr>
              </a:fillRef>
              <a:effectRef idx="0">
                <a:schemeClr val="accent5">
                  <a:hueOff val="-4026658"/>
                  <a:satOff val="9347"/>
                  <a:lumOff val="87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2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123729" y="271356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5">
                  <a:hueOff val="-8053316"/>
                  <a:satOff val="18693"/>
                  <a:lumOff val="17517"/>
                  <a:alphaOff val="0"/>
                </a:schemeClr>
              </a:lnRef>
              <a:fillRef idx="1">
                <a:schemeClr val="accent5">
                  <a:hueOff val="-8053316"/>
                  <a:satOff val="18693"/>
                  <a:lumOff val="17517"/>
                  <a:alphaOff val="0"/>
                </a:schemeClr>
              </a:fillRef>
              <a:effectRef idx="0">
                <a:schemeClr val="accent5">
                  <a:hueOff val="-8053316"/>
                  <a:satOff val="18693"/>
                  <a:lumOff val="175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3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2123728" y="3690021"/>
                <a:ext cx="787417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hueOff val="-12079974"/>
                  <a:satOff val="28040"/>
                  <a:lumOff val="26276"/>
                  <a:alphaOff val="0"/>
                </a:schemeClr>
              </a:lnRef>
              <a:fillRef idx="1">
                <a:schemeClr val="accent5">
                  <a:hueOff val="-12079974"/>
                  <a:satOff val="28040"/>
                  <a:lumOff val="26276"/>
                  <a:alphaOff val="0"/>
                </a:schemeClr>
              </a:fillRef>
              <a:effectRef idx="0">
                <a:schemeClr val="accent5">
                  <a:hueOff val="-12079974"/>
                  <a:satOff val="28040"/>
                  <a:lumOff val="262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405140" rIns="11430" bIns="40513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4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</p:grpSp>
        <p:sp>
          <p:nvSpPr>
            <p:cNvPr id="21" name="Полилиния 20"/>
            <p:cNvSpPr/>
            <p:nvPr/>
          </p:nvSpPr>
          <p:spPr>
            <a:xfrm>
              <a:off x="294478" y="3473602"/>
              <a:ext cx="466664" cy="777983"/>
            </a:xfrm>
            <a:custGeom>
              <a:avLst/>
              <a:gdLst>
                <a:gd name="connsiteX0" fmla="*/ 0 w 1124882"/>
                <a:gd name="connsiteY0" fmla="*/ 0 h 787417"/>
                <a:gd name="connsiteX1" fmla="*/ 731174 w 1124882"/>
                <a:gd name="connsiteY1" fmla="*/ 0 h 787417"/>
                <a:gd name="connsiteX2" fmla="*/ 1124882 w 1124882"/>
                <a:gd name="connsiteY2" fmla="*/ 393709 h 787417"/>
                <a:gd name="connsiteX3" fmla="*/ 731174 w 1124882"/>
                <a:gd name="connsiteY3" fmla="*/ 787417 h 787417"/>
                <a:gd name="connsiteX4" fmla="*/ 0 w 1124882"/>
                <a:gd name="connsiteY4" fmla="*/ 787417 h 787417"/>
                <a:gd name="connsiteX5" fmla="*/ 393709 w 1124882"/>
                <a:gd name="connsiteY5" fmla="*/ 393709 h 787417"/>
                <a:gd name="connsiteX6" fmla="*/ 0 w 1124882"/>
                <a:gd name="connsiteY6" fmla="*/ 0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882" h="787417">
                  <a:moveTo>
                    <a:pt x="1124881" y="0"/>
                  </a:moveTo>
                  <a:lnTo>
                    <a:pt x="1124881" y="511821"/>
                  </a:lnTo>
                  <a:lnTo>
                    <a:pt x="562440" y="787417"/>
                  </a:lnTo>
                  <a:lnTo>
                    <a:pt x="1" y="511821"/>
                  </a:lnTo>
                  <a:lnTo>
                    <a:pt x="1" y="0"/>
                  </a:lnTo>
                  <a:lnTo>
                    <a:pt x="562440" y="275596"/>
                  </a:lnTo>
                  <a:lnTo>
                    <a:pt x="112488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-12079974"/>
                <a:satOff val="28040"/>
                <a:lumOff val="26276"/>
                <a:alphaOff val="0"/>
              </a:schemeClr>
            </a:lnRef>
            <a:fillRef idx="1">
              <a:schemeClr val="accent5">
                <a:hueOff val="-12079974"/>
                <a:satOff val="28040"/>
                <a:lumOff val="26276"/>
                <a:alphaOff val="0"/>
              </a:schemeClr>
            </a:fillRef>
            <a:effectRef idx="0">
              <a:schemeClr val="accent5">
                <a:hueOff val="-12079974"/>
                <a:satOff val="28040"/>
                <a:lumOff val="262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5140" rIns="11430" bIns="405138" numCol="1" spcCol="1270" anchor="ctr" anchorCtr="0">
              <a:noAutofit/>
            </a:bodyPr>
            <a:lstStyle/>
            <a:p>
              <a:pPr algn="ctr" defTabSz="8001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rPr>
                <a:t>5</a:t>
              </a:r>
              <a:endPara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0548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78214" y="0"/>
            <a:ext cx="8964488" cy="4515774"/>
            <a:chOff x="206936" y="0"/>
            <a:chExt cx="8964488" cy="4515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936" y="0"/>
              <a:ext cx="8964488" cy="3384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5536" y="2427734"/>
              <a:ext cx="8775888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19672" y="2787774"/>
              <a:ext cx="7200800" cy="1728000"/>
            </a:xfrm>
            <a:prstGeom prst="rect">
              <a:avLst/>
            </a:prstGeom>
            <a:solidFill>
              <a:srgbClr val="EEF5CB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ru-RU" kern="0">
                <a:solidFill>
                  <a:srgbClr val="262626"/>
                </a:solidFill>
                <a:latin typeface="Arial"/>
                <a:ea typeface="+mj-ea"/>
                <a:cs typeface="Arial"/>
                <a:sym typeface="Arial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0" y="665433"/>
            <a:ext cx="9144000" cy="0"/>
          </a:xfrm>
          <a:prstGeom prst="line">
            <a:avLst/>
          </a:prstGeom>
          <a:noFill/>
          <a:ln w="25400" cap="flat">
            <a:solidFill>
              <a:srgbClr val="ECE815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Прямоугольник 15"/>
          <p:cNvSpPr/>
          <p:nvPr/>
        </p:nvSpPr>
        <p:spPr>
          <a:xfrm>
            <a:off x="4211960" y="65935"/>
            <a:ext cx="4871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28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ПАРТНЕРЫ</a:t>
            </a:r>
            <a:endParaRPr lang="ru-RU" sz="28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19"/>
          <p:cNvSpPr txBox="1"/>
          <p:nvPr/>
        </p:nvSpPr>
        <p:spPr>
          <a:xfrm>
            <a:off x="354746" y="177636"/>
            <a:ext cx="125384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г. Тюмень</a:t>
            </a:r>
            <a:endParaRPr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94478" y="775882"/>
            <a:ext cx="466665" cy="3475703"/>
            <a:chOff x="294478" y="775882"/>
            <a:chExt cx="466665" cy="34757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94478" y="775882"/>
              <a:ext cx="466665" cy="2803979"/>
              <a:chOff x="2123728" y="760642"/>
              <a:chExt cx="787419" cy="4054262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2123728" y="76064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1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123728" y="173710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5">
                  <a:hueOff val="-4026658"/>
                  <a:satOff val="9347"/>
                  <a:lumOff val="8759"/>
                  <a:alphaOff val="0"/>
                </a:schemeClr>
              </a:lnRef>
              <a:fillRef idx="1">
                <a:schemeClr val="accent5">
                  <a:hueOff val="-4026658"/>
                  <a:satOff val="9347"/>
                  <a:lumOff val="8759"/>
                  <a:alphaOff val="0"/>
                </a:schemeClr>
              </a:fillRef>
              <a:effectRef idx="0">
                <a:schemeClr val="accent5">
                  <a:hueOff val="-4026658"/>
                  <a:satOff val="9347"/>
                  <a:lumOff val="87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2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123729" y="2713562"/>
                <a:ext cx="787418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5">
                  <a:hueOff val="-8053316"/>
                  <a:satOff val="18693"/>
                  <a:lumOff val="17517"/>
                  <a:alphaOff val="0"/>
                </a:schemeClr>
              </a:lnRef>
              <a:fillRef idx="1">
                <a:schemeClr val="accent5">
                  <a:hueOff val="-8053316"/>
                  <a:satOff val="18693"/>
                  <a:lumOff val="17517"/>
                  <a:alphaOff val="0"/>
                </a:schemeClr>
              </a:fillRef>
              <a:effectRef idx="0">
                <a:schemeClr val="accent5">
                  <a:hueOff val="-8053316"/>
                  <a:satOff val="18693"/>
                  <a:lumOff val="175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321" tIns="414030" rIns="20320" bIns="41402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3</a:t>
                </a: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123728" y="3690021"/>
                <a:ext cx="787417" cy="1124883"/>
              </a:xfrm>
              <a:custGeom>
                <a:avLst/>
                <a:gdLst>
                  <a:gd name="connsiteX0" fmla="*/ 0 w 1124882"/>
                  <a:gd name="connsiteY0" fmla="*/ 0 h 787417"/>
                  <a:gd name="connsiteX1" fmla="*/ 731174 w 1124882"/>
                  <a:gd name="connsiteY1" fmla="*/ 0 h 787417"/>
                  <a:gd name="connsiteX2" fmla="*/ 1124882 w 1124882"/>
                  <a:gd name="connsiteY2" fmla="*/ 393709 h 787417"/>
                  <a:gd name="connsiteX3" fmla="*/ 731174 w 1124882"/>
                  <a:gd name="connsiteY3" fmla="*/ 787417 h 787417"/>
                  <a:gd name="connsiteX4" fmla="*/ 0 w 1124882"/>
                  <a:gd name="connsiteY4" fmla="*/ 787417 h 787417"/>
                  <a:gd name="connsiteX5" fmla="*/ 393709 w 1124882"/>
                  <a:gd name="connsiteY5" fmla="*/ 393709 h 787417"/>
                  <a:gd name="connsiteX6" fmla="*/ 0 w 1124882"/>
                  <a:gd name="connsiteY6" fmla="*/ 0 h 78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882" h="787417">
                    <a:moveTo>
                      <a:pt x="1124881" y="0"/>
                    </a:moveTo>
                    <a:lnTo>
                      <a:pt x="1124881" y="511821"/>
                    </a:lnTo>
                    <a:lnTo>
                      <a:pt x="562440" y="787417"/>
                    </a:lnTo>
                    <a:lnTo>
                      <a:pt x="1" y="511821"/>
                    </a:lnTo>
                    <a:lnTo>
                      <a:pt x="1" y="0"/>
                    </a:lnTo>
                    <a:lnTo>
                      <a:pt x="562440" y="275596"/>
                    </a:lnTo>
                    <a:lnTo>
                      <a:pt x="112488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hueOff val="-12079974"/>
                  <a:satOff val="28040"/>
                  <a:lumOff val="26276"/>
                  <a:alphaOff val="0"/>
                </a:schemeClr>
              </a:lnRef>
              <a:fillRef idx="1">
                <a:schemeClr val="accent5">
                  <a:hueOff val="-12079974"/>
                  <a:satOff val="28040"/>
                  <a:lumOff val="26276"/>
                  <a:alphaOff val="0"/>
                </a:schemeClr>
              </a:fillRef>
              <a:effectRef idx="0">
                <a:schemeClr val="accent5">
                  <a:hueOff val="-12079974"/>
                  <a:satOff val="28040"/>
                  <a:lumOff val="2627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405140" rIns="11430" bIns="405138" numCol="1" spcCol="1270" anchor="ctr" anchorCtr="0">
                <a:noAutofit/>
              </a:bodyPr>
              <a:lstStyle/>
              <a:p>
                <a:pPr algn="ctr" defTabSz="1422400" hangingPunct="0">
                  <a:lnSpc>
                    <a:spcPct val="90000"/>
                  </a:lnSpc>
                  <a:spcBef>
                    <a:spcPts val="5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Arial"/>
                  </a:rPr>
                  <a:t>4</a:t>
                </a:r>
                <a:endParaRPr lang="ru-RU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endParaRPr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294478" y="3473602"/>
              <a:ext cx="466664" cy="777983"/>
            </a:xfrm>
            <a:custGeom>
              <a:avLst/>
              <a:gdLst>
                <a:gd name="connsiteX0" fmla="*/ 0 w 1124882"/>
                <a:gd name="connsiteY0" fmla="*/ 0 h 787417"/>
                <a:gd name="connsiteX1" fmla="*/ 731174 w 1124882"/>
                <a:gd name="connsiteY1" fmla="*/ 0 h 787417"/>
                <a:gd name="connsiteX2" fmla="*/ 1124882 w 1124882"/>
                <a:gd name="connsiteY2" fmla="*/ 393709 h 787417"/>
                <a:gd name="connsiteX3" fmla="*/ 731174 w 1124882"/>
                <a:gd name="connsiteY3" fmla="*/ 787417 h 787417"/>
                <a:gd name="connsiteX4" fmla="*/ 0 w 1124882"/>
                <a:gd name="connsiteY4" fmla="*/ 787417 h 787417"/>
                <a:gd name="connsiteX5" fmla="*/ 393709 w 1124882"/>
                <a:gd name="connsiteY5" fmla="*/ 393709 h 787417"/>
                <a:gd name="connsiteX6" fmla="*/ 0 w 1124882"/>
                <a:gd name="connsiteY6" fmla="*/ 0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882" h="787417">
                  <a:moveTo>
                    <a:pt x="1124881" y="0"/>
                  </a:moveTo>
                  <a:lnTo>
                    <a:pt x="1124881" y="511821"/>
                  </a:lnTo>
                  <a:lnTo>
                    <a:pt x="562440" y="787417"/>
                  </a:lnTo>
                  <a:lnTo>
                    <a:pt x="1" y="511821"/>
                  </a:lnTo>
                  <a:lnTo>
                    <a:pt x="1" y="0"/>
                  </a:lnTo>
                  <a:lnTo>
                    <a:pt x="562440" y="275596"/>
                  </a:lnTo>
                  <a:lnTo>
                    <a:pt x="112488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-12079974"/>
                <a:satOff val="28040"/>
                <a:lumOff val="26276"/>
                <a:alphaOff val="0"/>
              </a:schemeClr>
            </a:lnRef>
            <a:fillRef idx="1">
              <a:schemeClr val="accent5">
                <a:hueOff val="-12079974"/>
                <a:satOff val="28040"/>
                <a:lumOff val="26276"/>
                <a:alphaOff val="0"/>
              </a:schemeClr>
            </a:fillRef>
            <a:effectRef idx="0">
              <a:schemeClr val="accent5">
                <a:hueOff val="-12079974"/>
                <a:satOff val="28040"/>
                <a:lumOff val="262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05140" rIns="11430" bIns="405138" numCol="1" spcCol="1270" anchor="ctr" anchorCtr="0">
              <a:noAutofit/>
            </a:bodyPr>
            <a:lstStyle/>
            <a:p>
              <a:pPr algn="ctr" defTabSz="8001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Arial"/>
                </a:rPr>
                <a:t>5</a:t>
              </a:r>
              <a:endPara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5" y="923033"/>
            <a:ext cx="1762264" cy="661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13" y="3626014"/>
            <a:ext cx="1736531" cy="576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675" y="1808128"/>
            <a:ext cx="1362905" cy="6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/>
          <a:srcRect l="12201" t="15041" r="9051" b="6301"/>
          <a:stretch/>
        </p:blipFill>
        <p:spPr>
          <a:xfrm>
            <a:off x="899592" y="2684678"/>
            <a:ext cx="993385" cy="715238"/>
          </a:xfrm>
          <a:prstGeom prst="rect">
            <a:avLst/>
          </a:prstGeom>
        </p:spPr>
      </p:pic>
      <p:sp>
        <p:nvSpPr>
          <p:cNvPr id="35" name="Прямоугольник 19"/>
          <p:cNvSpPr txBox="1"/>
          <p:nvPr/>
        </p:nvSpPr>
        <p:spPr>
          <a:xfrm>
            <a:off x="2800306" y="885255"/>
            <a:ext cx="644239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ГАУ ТО «ЦСО «Воронинские горки» – основной партнер проекта в г. Тюмени, на территории спорткомплекса проводились занятия в летнем сезоне 2016 г.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Прямоугольник 19"/>
          <p:cNvSpPr txBox="1"/>
          <p:nvPr/>
        </p:nvSpPr>
        <p:spPr>
          <a:xfrm>
            <a:off x="738119" y="1745756"/>
            <a:ext cx="68234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ДТиС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«Пионер» – второй партнер проекта, специалисты </a:t>
            </a: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скейт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-парка </a:t>
            </a:r>
            <a:r>
              <a:rPr lang="en-US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SibSub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оказывают активную поддержку проведению занятий, на территории </a:t>
            </a: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скейт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-парка проводились занятия в весеннем сезоне 2017 г. 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Прямоугольник 19"/>
          <p:cNvSpPr txBox="1"/>
          <p:nvPr/>
        </p:nvSpPr>
        <p:spPr>
          <a:xfrm>
            <a:off x="2063213" y="2777448"/>
            <a:ext cx="689590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Первое финансирование проекта в 2016 г. получено в рамках грантового конкурса </a:t>
            </a:r>
            <a:r>
              <a:rPr lang="ru-RU" sz="1400" b="1" kern="0" dirty="0" err="1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Мультицентра</a:t>
            </a: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 «Моя территория»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Прямоугольник 19"/>
          <p:cNvSpPr txBox="1"/>
          <p:nvPr/>
        </p:nvSpPr>
        <p:spPr>
          <a:xfrm>
            <a:off x="791669" y="3544840"/>
            <a:ext cx="636553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hangingPunct="0">
              <a:defRPr sz="1400" b="1">
                <a:solidFill>
                  <a:srgbClr val="205A7A">
                    <a:lumOff val="-6039"/>
                  </a:srgbClr>
                </a:solidFill>
              </a:defRPr>
            </a:pPr>
            <a:r>
              <a:rPr lang="ru-RU" sz="1400" b="1" kern="0" dirty="0" smtClean="0">
                <a:solidFill>
                  <a:srgbClr val="205A7A">
                    <a:lumOff val="-6039"/>
                  </a:srgbClr>
                </a:solidFill>
                <a:latin typeface="Arial"/>
                <a:cs typeface="Arial"/>
                <a:sym typeface="Arial"/>
              </a:rPr>
              <a:t>На территории Центра развлечений и отдыха «Пятый элемент» в осеннем сезоне 2017 г. проводилась подготовка юных спортсменов к Всероссийским Стартам мечты по роллер-спорту</a:t>
            </a:r>
            <a:endParaRPr lang="ru-RU" sz="1400" b="1" kern="0" dirty="0">
              <a:solidFill>
                <a:srgbClr val="205A7A">
                  <a:lumOff val="-6039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4967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ЛМ">
      <a:dk1>
        <a:srgbClr val="262626"/>
      </a:dk1>
      <a:lt1>
        <a:srgbClr val="FFFFFF"/>
      </a:lt1>
      <a:dk2>
        <a:srgbClr val="00B0F0"/>
      </a:dk2>
      <a:lt2>
        <a:srgbClr val="FFFFFF"/>
      </a:lt2>
      <a:accent1>
        <a:srgbClr val="00B0F0"/>
      </a:accent1>
      <a:accent2>
        <a:srgbClr val="FFFFFF"/>
      </a:accent2>
      <a:accent3>
        <a:srgbClr val="39A0DA"/>
      </a:accent3>
      <a:accent4>
        <a:srgbClr val="E35E1B"/>
      </a:accent4>
      <a:accent5>
        <a:srgbClr val="39A0DA"/>
      </a:accent5>
      <a:accent6>
        <a:srgbClr val="F03030"/>
      </a:accent6>
      <a:hlink>
        <a:srgbClr val="6565FF"/>
      </a:hlink>
      <a:folHlink>
        <a:srgbClr val="9999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262626"/>
      </a:dk1>
      <a:lt1>
        <a:srgbClr val="FFFFFF"/>
      </a:lt1>
      <a:dk2>
        <a:srgbClr val="A7A7A7"/>
      </a:dk2>
      <a:lt2>
        <a:srgbClr val="535353"/>
      </a:lt2>
      <a:accent1>
        <a:srgbClr val="00B0F0"/>
      </a:accent1>
      <a:accent2>
        <a:srgbClr val="8F8F8F"/>
      </a:accent2>
      <a:accent3>
        <a:srgbClr val="39A0DA"/>
      </a:accent3>
      <a:accent4>
        <a:srgbClr val="E35E1B"/>
      </a:accent4>
      <a:accent5>
        <a:srgbClr val="205A7A"/>
      </a:accent5>
      <a:accent6>
        <a:srgbClr val="F03030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2627</TotalTime>
  <Words>719</Words>
  <Application>Microsoft Office PowerPoint</Application>
  <PresentationFormat>Экран (16:9)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Организаторы Программы в Тюмени</vt:lpstr>
      <vt:lpstr>Источники финансирования проекта в Тюмени</vt:lpstr>
      <vt:lpstr>Результаты работы Программы в Тюмени</vt:lpstr>
      <vt:lpstr>Анализ состава участников проекта в Тюмени</vt:lpstr>
      <vt:lpstr>Старты мечты в Тюмени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Лыжи мечты</dc:creator>
  <cp:lastModifiedBy>Администратор</cp:lastModifiedBy>
  <cp:revision>18</cp:revision>
  <dcterms:created xsi:type="dcterms:W3CDTF">2017-01-18T01:44:17Z</dcterms:created>
  <dcterms:modified xsi:type="dcterms:W3CDTF">2018-08-14T22:41:20Z</dcterms:modified>
</cp:coreProperties>
</file>