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79" r:id="rId2"/>
    <p:sldId id="256" r:id="rId3"/>
    <p:sldId id="304" r:id="rId4"/>
    <p:sldId id="289" r:id="rId5"/>
    <p:sldId id="300" r:id="rId6"/>
    <p:sldId id="301" r:id="rId7"/>
    <p:sldId id="276" r:id="rId8"/>
    <p:sldId id="257" r:id="rId9"/>
    <p:sldId id="290" r:id="rId10"/>
    <p:sldId id="292" r:id="rId11"/>
    <p:sldId id="293" r:id="rId12"/>
    <p:sldId id="268" r:id="rId13"/>
    <p:sldId id="294" r:id="rId14"/>
    <p:sldId id="270" r:id="rId15"/>
    <p:sldId id="269" r:id="rId16"/>
    <p:sldId id="259" r:id="rId17"/>
    <p:sldId id="274" r:id="rId18"/>
    <p:sldId id="261" r:id="rId19"/>
    <p:sldId id="265" r:id="rId20"/>
    <p:sldId id="303" r:id="rId21"/>
    <p:sldId id="302" r:id="rId22"/>
    <p:sldId id="29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Rg st="1" end="2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76" d="100"/>
          <a:sy n="76" d="100"/>
        </p:scale>
        <p:origin x="-1206" y="168"/>
      </p:cViewPr>
      <p:guideLst>
        <p:guide orient="horz" pos="2160"/>
        <p:guide pos="2880"/>
      </p:guideLst>
    </p:cSldViewPr>
  </p:slideViewPr>
  <p:outlineViewPr>
    <p:cViewPr>
      <p:scale>
        <a:sx n="33" d="100"/>
        <a:sy n="33" d="100"/>
      </p:scale>
      <p:origin x="36"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93FB2A4-F2C3-4007-944E-2234DA3FF230}" type="datetimeFigureOut">
              <a:rPr lang="ru-RU" smtClean="0"/>
              <a:t>14.09.2018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66675A-F8CE-4C8E-9E29-52FC0C0D53F6}" type="slidenum">
              <a:rPr lang="ru-RU" smtClean="0"/>
              <a:t>‹#›</a:t>
            </a:fld>
            <a:endParaRPr lang="ru-RU"/>
          </a:p>
        </p:txBody>
      </p:sp>
    </p:spTree>
    <p:extLst>
      <p:ext uri="{BB962C8B-B14F-4D97-AF65-F5344CB8AC3E}">
        <p14:creationId xmlns:p14="http://schemas.microsoft.com/office/powerpoint/2010/main" val="959490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77EA6-0DF7-497F-B9C9-4F97746703D0}" type="datetimeFigureOut">
              <a:rPr lang="ru-RU" smtClean="0"/>
              <a:t>14.09.2018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70D67-EBC4-48DB-8602-7A00C9F3810B}" type="slidenum">
              <a:rPr lang="ru-RU" smtClean="0"/>
              <a:t>‹#›</a:t>
            </a:fld>
            <a:endParaRPr lang="ru-RU"/>
          </a:p>
        </p:txBody>
      </p:sp>
    </p:spTree>
    <p:extLst>
      <p:ext uri="{BB962C8B-B14F-4D97-AF65-F5344CB8AC3E}">
        <p14:creationId xmlns:p14="http://schemas.microsoft.com/office/powerpoint/2010/main" val="204152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BC70D67-EBC4-48DB-8602-7A00C9F3810B}" type="slidenum">
              <a:rPr lang="ru-RU" smtClean="0"/>
              <a:t>1</a:t>
            </a:fld>
            <a:endParaRPr lang="ru-RU"/>
          </a:p>
        </p:txBody>
      </p:sp>
    </p:spTree>
    <p:extLst>
      <p:ext uri="{BB962C8B-B14F-4D97-AF65-F5344CB8AC3E}">
        <p14:creationId xmlns:p14="http://schemas.microsoft.com/office/powerpoint/2010/main" val="113410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6CF83E-EB80-42F0-AC4C-83A34E5C1491}" type="datetimeFigureOut">
              <a:rPr lang="ru-RU" smtClean="0"/>
              <a:t>14.09.2018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B7F5FF-93A7-47EA-AE3A-CD5A5D9ABE4B}" type="slidenum">
              <a:rPr lang="ru-RU" smtClean="0"/>
              <a:t>‹#›</a:t>
            </a:fld>
            <a:endParaRPr lang="ru-RU"/>
          </a:p>
        </p:txBody>
      </p:sp>
    </p:spTree>
    <p:extLst>
      <p:ext uri="{BB962C8B-B14F-4D97-AF65-F5344CB8AC3E}">
        <p14:creationId xmlns:p14="http://schemas.microsoft.com/office/powerpoint/2010/main" val="295273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6CF83E-EB80-42F0-AC4C-83A34E5C1491}" type="datetimeFigureOut">
              <a:rPr lang="ru-RU" smtClean="0"/>
              <a:t>14.09.2018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B7F5FF-93A7-47EA-AE3A-CD5A5D9ABE4B}" type="slidenum">
              <a:rPr lang="ru-RU" smtClean="0"/>
              <a:t>‹#›</a:t>
            </a:fld>
            <a:endParaRPr lang="ru-RU"/>
          </a:p>
        </p:txBody>
      </p:sp>
    </p:spTree>
    <p:extLst>
      <p:ext uri="{BB962C8B-B14F-4D97-AF65-F5344CB8AC3E}">
        <p14:creationId xmlns:p14="http://schemas.microsoft.com/office/powerpoint/2010/main" val="102818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6CF83E-EB80-42F0-AC4C-83A34E5C1491}" type="datetimeFigureOut">
              <a:rPr lang="ru-RU" smtClean="0"/>
              <a:t>14.09.2018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B7F5FF-93A7-47EA-AE3A-CD5A5D9ABE4B}" type="slidenum">
              <a:rPr lang="ru-RU" smtClean="0"/>
              <a:t>‹#›</a:t>
            </a:fld>
            <a:endParaRPr lang="ru-RU"/>
          </a:p>
        </p:txBody>
      </p:sp>
    </p:spTree>
    <p:extLst>
      <p:ext uri="{BB962C8B-B14F-4D97-AF65-F5344CB8AC3E}">
        <p14:creationId xmlns:p14="http://schemas.microsoft.com/office/powerpoint/2010/main" val="1047120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6CF83E-EB80-42F0-AC4C-83A34E5C1491}" type="datetimeFigureOut">
              <a:rPr lang="ru-RU" smtClean="0"/>
              <a:t>14.09.2018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B7F5FF-93A7-47EA-AE3A-CD5A5D9ABE4B}" type="slidenum">
              <a:rPr lang="ru-RU" smtClean="0"/>
              <a:t>‹#›</a:t>
            </a:fld>
            <a:endParaRPr lang="ru-RU"/>
          </a:p>
        </p:txBody>
      </p:sp>
    </p:spTree>
    <p:extLst>
      <p:ext uri="{BB962C8B-B14F-4D97-AF65-F5344CB8AC3E}">
        <p14:creationId xmlns:p14="http://schemas.microsoft.com/office/powerpoint/2010/main" val="21953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76CF83E-EB80-42F0-AC4C-83A34E5C1491}" type="datetimeFigureOut">
              <a:rPr lang="ru-RU" smtClean="0"/>
              <a:t>14.09.2018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B7F5FF-93A7-47EA-AE3A-CD5A5D9ABE4B}" type="slidenum">
              <a:rPr lang="ru-RU" smtClean="0"/>
              <a:t>‹#›</a:t>
            </a:fld>
            <a:endParaRPr lang="ru-RU"/>
          </a:p>
        </p:txBody>
      </p:sp>
    </p:spTree>
    <p:extLst>
      <p:ext uri="{BB962C8B-B14F-4D97-AF65-F5344CB8AC3E}">
        <p14:creationId xmlns:p14="http://schemas.microsoft.com/office/powerpoint/2010/main" val="294893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76CF83E-EB80-42F0-AC4C-83A34E5C1491}" type="datetimeFigureOut">
              <a:rPr lang="ru-RU" smtClean="0"/>
              <a:t>14.09.2018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B7F5FF-93A7-47EA-AE3A-CD5A5D9ABE4B}" type="slidenum">
              <a:rPr lang="ru-RU" smtClean="0"/>
              <a:t>‹#›</a:t>
            </a:fld>
            <a:endParaRPr lang="ru-RU"/>
          </a:p>
        </p:txBody>
      </p:sp>
    </p:spTree>
    <p:extLst>
      <p:ext uri="{BB962C8B-B14F-4D97-AF65-F5344CB8AC3E}">
        <p14:creationId xmlns:p14="http://schemas.microsoft.com/office/powerpoint/2010/main" val="229233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6CF83E-EB80-42F0-AC4C-83A34E5C1491}" type="datetimeFigureOut">
              <a:rPr lang="ru-RU" smtClean="0"/>
              <a:t>14.09.2018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B7F5FF-93A7-47EA-AE3A-CD5A5D9ABE4B}" type="slidenum">
              <a:rPr lang="ru-RU" smtClean="0"/>
              <a:t>‹#›</a:t>
            </a:fld>
            <a:endParaRPr lang="ru-RU"/>
          </a:p>
        </p:txBody>
      </p:sp>
    </p:spTree>
    <p:extLst>
      <p:ext uri="{BB962C8B-B14F-4D97-AF65-F5344CB8AC3E}">
        <p14:creationId xmlns:p14="http://schemas.microsoft.com/office/powerpoint/2010/main" val="218800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76CF83E-EB80-42F0-AC4C-83A34E5C1491}" type="datetimeFigureOut">
              <a:rPr lang="ru-RU" smtClean="0"/>
              <a:t>14.09.2018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B7F5FF-93A7-47EA-AE3A-CD5A5D9ABE4B}" type="slidenum">
              <a:rPr lang="ru-RU" smtClean="0"/>
              <a:t>‹#›</a:t>
            </a:fld>
            <a:endParaRPr lang="ru-RU"/>
          </a:p>
        </p:txBody>
      </p:sp>
    </p:spTree>
    <p:extLst>
      <p:ext uri="{BB962C8B-B14F-4D97-AF65-F5344CB8AC3E}">
        <p14:creationId xmlns:p14="http://schemas.microsoft.com/office/powerpoint/2010/main" val="392363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6CF83E-EB80-42F0-AC4C-83A34E5C1491}" type="datetimeFigureOut">
              <a:rPr lang="ru-RU" smtClean="0"/>
              <a:t>14.09.2018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B7F5FF-93A7-47EA-AE3A-CD5A5D9ABE4B}" type="slidenum">
              <a:rPr lang="ru-RU" smtClean="0"/>
              <a:t>‹#›</a:t>
            </a:fld>
            <a:endParaRPr lang="ru-RU"/>
          </a:p>
        </p:txBody>
      </p:sp>
    </p:spTree>
    <p:extLst>
      <p:ext uri="{BB962C8B-B14F-4D97-AF65-F5344CB8AC3E}">
        <p14:creationId xmlns:p14="http://schemas.microsoft.com/office/powerpoint/2010/main" val="281000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6CF83E-EB80-42F0-AC4C-83A34E5C1491}" type="datetimeFigureOut">
              <a:rPr lang="ru-RU" smtClean="0"/>
              <a:t>14.09.2018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B7F5FF-93A7-47EA-AE3A-CD5A5D9ABE4B}" type="slidenum">
              <a:rPr lang="ru-RU" smtClean="0"/>
              <a:t>‹#›</a:t>
            </a:fld>
            <a:endParaRPr lang="ru-RU"/>
          </a:p>
        </p:txBody>
      </p:sp>
    </p:spTree>
    <p:extLst>
      <p:ext uri="{BB962C8B-B14F-4D97-AF65-F5344CB8AC3E}">
        <p14:creationId xmlns:p14="http://schemas.microsoft.com/office/powerpoint/2010/main" val="2825628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6CF83E-EB80-42F0-AC4C-83A34E5C1491}" type="datetimeFigureOut">
              <a:rPr lang="ru-RU" smtClean="0"/>
              <a:t>14.09.2018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B7F5FF-93A7-47EA-AE3A-CD5A5D9ABE4B}" type="slidenum">
              <a:rPr lang="ru-RU" smtClean="0"/>
              <a:t>‹#›</a:t>
            </a:fld>
            <a:endParaRPr lang="ru-RU"/>
          </a:p>
        </p:txBody>
      </p:sp>
    </p:spTree>
    <p:extLst>
      <p:ext uri="{BB962C8B-B14F-4D97-AF65-F5344CB8AC3E}">
        <p14:creationId xmlns:p14="http://schemas.microsoft.com/office/powerpoint/2010/main" val="3594160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CF83E-EB80-42F0-AC4C-83A34E5C1491}" type="datetimeFigureOut">
              <a:rPr lang="ru-RU" smtClean="0"/>
              <a:t>14.09.2018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B7F5FF-93A7-47EA-AE3A-CD5A5D9ABE4B}" type="slidenum">
              <a:rPr lang="ru-RU" smtClean="0"/>
              <a:t>‹#›</a:t>
            </a:fld>
            <a:endParaRPr lang="ru-RU"/>
          </a:p>
        </p:txBody>
      </p:sp>
    </p:spTree>
    <p:extLst>
      <p:ext uri="{BB962C8B-B14F-4D97-AF65-F5344CB8AC3E}">
        <p14:creationId xmlns:p14="http://schemas.microsoft.com/office/powerpoint/2010/main" val="15639454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b="1" dirty="0" smtClean="0">
                <a:solidFill>
                  <a:srgbClr val="FF0000"/>
                </a:solidFill>
              </a:rPr>
              <a:t>Проект:</a:t>
            </a:r>
            <a:br>
              <a:rPr lang="ru-RU" b="1" dirty="0" smtClean="0">
                <a:solidFill>
                  <a:srgbClr val="FF0000"/>
                </a:solidFill>
              </a:rPr>
            </a:br>
            <a:r>
              <a:rPr lang="ru-RU" b="1" dirty="0" smtClean="0">
                <a:solidFill>
                  <a:srgbClr val="FF0000"/>
                </a:solidFill>
              </a:rPr>
              <a:t>Социализация детей инвалидов и членов их семей «Дети одной планеты»</a:t>
            </a:r>
            <a:r>
              <a:rPr lang="ru-RU" b="1" dirty="0">
                <a:solidFill>
                  <a:srgbClr val="FF0000"/>
                </a:solidFill>
              </a:rPr>
              <a:t/>
            </a:r>
            <a:br>
              <a:rPr lang="ru-RU" b="1" dirty="0">
                <a:solidFill>
                  <a:srgbClr val="FF0000"/>
                </a:solidFill>
              </a:rPr>
            </a:br>
            <a:endParaRPr lang="ru-RU" b="1" dirty="0">
              <a:solidFill>
                <a:srgbClr val="FF0000"/>
              </a:solidFill>
            </a:endParaRPr>
          </a:p>
        </p:txBody>
      </p:sp>
      <p:sp>
        <p:nvSpPr>
          <p:cNvPr id="3" name="Объект 2"/>
          <p:cNvSpPr>
            <a:spLocks noGrp="1"/>
          </p:cNvSpPr>
          <p:nvPr>
            <p:ph idx="1"/>
          </p:nvPr>
        </p:nvSpPr>
        <p:spPr>
          <a:xfrm>
            <a:off x="457200" y="3356992"/>
            <a:ext cx="8229600" cy="2769171"/>
          </a:xfrm>
        </p:spPr>
        <p:txBody>
          <a:bodyPr>
            <a:normAutofit fontScale="47500" lnSpcReduction="20000"/>
          </a:bodyPr>
          <a:lstStyle/>
          <a:p>
            <a:endParaRPr lang="ru-RU" dirty="0" smtClean="0"/>
          </a:p>
          <a:p>
            <a:pPr marL="0" indent="0" algn="ctr">
              <a:buNone/>
            </a:pPr>
            <a:r>
              <a:rPr lang="ru-RU" sz="5100" dirty="0" smtClean="0">
                <a:latin typeface="Times New Roman" panose="02020603050405020304" pitchFamily="18" charset="0"/>
                <a:cs typeface="Times New Roman" panose="02020603050405020304" pitchFamily="18" charset="0"/>
              </a:rPr>
              <a:t>Региональной общественной организации ХМАО-Югры «Многодетная семья и семья с ребенком инвалидом»</a:t>
            </a:r>
          </a:p>
          <a:p>
            <a:endParaRPr lang="ru-RU" dirty="0" smtClean="0"/>
          </a:p>
          <a:p>
            <a:endParaRPr lang="ru-RU" dirty="0" smtClean="0"/>
          </a:p>
          <a:p>
            <a:endParaRPr lang="ru-RU" dirty="0" smtClean="0"/>
          </a:p>
          <a:p>
            <a:endParaRPr lang="ru-RU" dirty="0"/>
          </a:p>
          <a:p>
            <a:pPr marL="0" indent="0" algn="ctr">
              <a:buNone/>
            </a:pPr>
            <a:r>
              <a:rPr lang="ru-RU" b="1" dirty="0" smtClean="0">
                <a:solidFill>
                  <a:srgbClr val="FF0000"/>
                </a:solidFill>
              </a:rPr>
              <a:t>2019 </a:t>
            </a:r>
            <a:r>
              <a:rPr lang="ru-RU" b="1" dirty="0">
                <a:solidFill>
                  <a:srgbClr val="FF0000"/>
                </a:solidFill>
              </a:rPr>
              <a:t>год</a:t>
            </a:r>
          </a:p>
          <a:p>
            <a:endParaRPr lang="ru-RU" dirty="0"/>
          </a:p>
        </p:txBody>
      </p:sp>
      <p:sp>
        <p:nvSpPr>
          <p:cNvPr id="6" name="Прямоугольник 5"/>
          <p:cNvSpPr/>
          <p:nvPr/>
        </p:nvSpPr>
        <p:spPr>
          <a:xfrm>
            <a:off x="251520" y="1556792"/>
            <a:ext cx="8435280" cy="523220"/>
          </a:xfrm>
          <a:prstGeom prst="rect">
            <a:avLst/>
          </a:prstGeom>
        </p:spPr>
        <p:txBody>
          <a:bodyPr wrap="square">
            <a:spAutoFit/>
          </a:bodyPr>
          <a:lstStyle/>
          <a:p>
            <a:pPr lvl="0" algn="ctr"/>
            <a:endParaRPr lang="ru-RU" sz="2800" b="1" dirty="0" smtClean="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108118"/>
            <a:ext cx="864096"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5491" y="116632"/>
            <a:ext cx="670286" cy="77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52699"/>
      </p:ext>
    </p:extLst>
  </p:cSld>
  <p:clrMapOvr>
    <a:masterClrMapping/>
  </p:clrMapOvr>
  <mc:AlternateContent xmlns:mc="http://schemas.openxmlformats.org/markup-compatibility/2006" xmlns:p14="http://schemas.microsoft.com/office/powerpoint/2010/main">
    <mc:Choice Requires="p14">
      <p:transition spd="slow" p14:dur="2000" advTm="6584"/>
    </mc:Choice>
    <mc:Fallback xmlns="">
      <p:transition spd="slow" advTm="658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Международный «День семьи»</a:t>
            </a:r>
            <a:endParaRPr lang="ru-RU" sz="4000" b="1" dirty="0">
              <a:solidFill>
                <a:srgbClr val="FF0000"/>
              </a:solidFill>
              <a:latin typeface="Times New Roman" panose="02020603050405020304" pitchFamily="18" charset="0"/>
              <a:cs typeface="Times New Roman" panose="02020603050405020304" pitchFamily="18" charset="0"/>
            </a:endParaRPr>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840000">
            <a:off x="504000" y="2132856"/>
            <a:ext cx="381642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60849"/>
            <a:ext cx="4053432" cy="4053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937051"/>
      </p:ext>
    </p:extLst>
  </p:cSld>
  <p:clrMapOvr>
    <a:masterClrMapping/>
  </p:clrMapOvr>
  <mc:AlternateContent xmlns:mc="http://schemas.openxmlformats.org/markup-compatibility/2006" xmlns:p14="http://schemas.microsoft.com/office/powerpoint/2010/main">
    <mc:Choice Requires="p14">
      <p:transition spd="slow" p14:dur="2000" advTm="6226"/>
    </mc:Choice>
    <mc:Fallback xmlns="">
      <p:transition spd="slow" advTm="622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anose="02020603050405020304" pitchFamily="18" charset="0"/>
                <a:cs typeface="Times New Roman" panose="02020603050405020304" pitchFamily="18" charset="0"/>
              </a:rPr>
              <a:t>Игры на свежем воздухе</a:t>
            </a:r>
            <a:endParaRPr lang="ru-RU" sz="3200" b="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3" y="1628800"/>
            <a:ext cx="6624735" cy="4752527"/>
          </a:xfrm>
        </p:spPr>
      </p:pic>
    </p:spTree>
    <p:extLst>
      <p:ext uri="{BB962C8B-B14F-4D97-AF65-F5344CB8AC3E}">
        <p14:creationId xmlns:p14="http://schemas.microsoft.com/office/powerpoint/2010/main" val="727084859"/>
      </p:ext>
    </p:extLst>
  </p:cSld>
  <p:clrMapOvr>
    <a:masterClrMapping/>
  </p:clrMapOvr>
  <mc:AlternateContent xmlns:mc="http://schemas.openxmlformats.org/markup-compatibility/2006" xmlns:p14="http://schemas.microsoft.com/office/powerpoint/2010/main">
    <mc:Choice Requires="p14">
      <p:transition spd="slow" p14:dur="2000" advTm="6851"/>
    </mc:Choice>
    <mc:Fallback xmlns="">
      <p:transition spd="slow" advTm="685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059016" cy="1143000"/>
          </a:xfrm>
        </p:spPr>
        <p:txBody>
          <a:bodyPr/>
          <a:lstStyle/>
          <a:p>
            <a:r>
              <a:rPr lang="ru-RU" b="1" dirty="0" smtClean="0">
                <a:solidFill>
                  <a:srgbClr val="FF0000"/>
                </a:solidFill>
              </a:rPr>
              <a:t>Праздник «Урожая»</a:t>
            </a:r>
            <a:endParaRPr lang="ru-RU" b="1" dirty="0">
              <a:solidFill>
                <a:srgbClr val="FF0000"/>
              </a:solidFill>
            </a:endParaRPr>
          </a:p>
        </p:txBody>
      </p:sp>
      <p:pic>
        <p:nvPicPr>
          <p:cNvPr id="13314" name="Picture 2" descr="C:\Users\HP-X360\Desktop\DCIM\Camera\IMG_20160918_13583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109218" y="3501008"/>
            <a:ext cx="4809238" cy="264489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HP-X360\Desktop\DCIM\Camera\IMG_20160918_1408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496855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189263"/>
      </p:ext>
    </p:extLst>
  </p:cSld>
  <p:clrMapOvr>
    <a:masterClrMapping/>
  </p:clrMapOvr>
  <mc:AlternateContent xmlns:mc="http://schemas.openxmlformats.org/markup-compatibility/2006" xmlns:p14="http://schemas.microsoft.com/office/powerpoint/2010/main">
    <mc:Choice Requires="p14">
      <p:transition spd="slow" p14:dur="2000" advTm="7163"/>
    </mc:Choice>
    <mc:Fallback xmlns="">
      <p:transition spd="slow" advTm="716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a:solidFill>
                  <a:srgbClr val="FF0000"/>
                </a:solidFill>
                <a:latin typeface="Times New Roman" panose="02020603050405020304" pitchFamily="18" charset="0"/>
                <a:cs typeface="Times New Roman" panose="02020603050405020304" pitchFamily="18" charset="0"/>
              </a:rPr>
              <a:t>Конкурс «Семейная мастерская» </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628800"/>
            <a:ext cx="5112568" cy="415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719526"/>
      </p:ext>
    </p:extLst>
  </p:cSld>
  <p:clrMapOvr>
    <a:masterClrMapping/>
  </p:clrMapOvr>
  <mc:AlternateContent xmlns:mc="http://schemas.openxmlformats.org/markup-compatibility/2006" xmlns:p14="http://schemas.microsoft.com/office/powerpoint/2010/main">
    <mc:Choice Requires="p14">
      <p:transition spd="slow" p14:dur="2000" advTm="6176"/>
    </mc:Choice>
    <mc:Fallback xmlns="">
      <p:transition spd="slow" advTm="617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2885" y="260648"/>
            <a:ext cx="8229600" cy="1143000"/>
          </a:xfrm>
        </p:spPr>
        <p:txBody>
          <a:bodyPr>
            <a:noAutofit/>
          </a:bodyPr>
          <a:lstStyle/>
          <a:p>
            <a:r>
              <a:rPr lang="ru-RU" sz="3600" b="1" dirty="0">
                <a:solidFill>
                  <a:srgbClr val="FF0000"/>
                </a:solidFill>
                <a:latin typeface="Times New Roman" panose="02020603050405020304" pitchFamily="18" charset="0"/>
                <a:cs typeface="Times New Roman" panose="02020603050405020304" pitchFamily="18" charset="0"/>
              </a:rPr>
              <a:t>Спортивный праздник  </a:t>
            </a:r>
            <a:br>
              <a:rPr lang="ru-RU" sz="3600" b="1" dirty="0">
                <a:solidFill>
                  <a:srgbClr val="FF0000"/>
                </a:solidFill>
                <a:latin typeface="Times New Roman" panose="02020603050405020304" pitchFamily="18" charset="0"/>
                <a:cs typeface="Times New Roman" panose="02020603050405020304" pitchFamily="18" charset="0"/>
              </a:rPr>
            </a:br>
            <a:r>
              <a:rPr lang="ru-RU" sz="3600" b="1" dirty="0">
                <a:solidFill>
                  <a:srgbClr val="FF0000"/>
                </a:solidFill>
                <a:latin typeface="Times New Roman" panose="02020603050405020304" pitchFamily="18" charset="0"/>
                <a:cs typeface="Times New Roman" panose="02020603050405020304" pitchFamily="18" charset="0"/>
              </a:rPr>
              <a:t>«Папа, мама,  я – дружная семья » </a:t>
            </a:r>
            <a:endParaRPr lang="ru-RU" sz="3600" b="1" dirty="0">
              <a:solidFill>
                <a:srgbClr val="FF0000"/>
              </a:solidFill>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770817"/>
            <a:ext cx="4140076" cy="415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59787"/>
            <a:ext cx="4176464" cy="3984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788024" y="3861048"/>
            <a:ext cx="3577886"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690397"/>
      </p:ext>
    </p:extLst>
  </p:cSld>
  <p:clrMapOvr>
    <a:masterClrMapping/>
  </p:clrMapOvr>
  <mc:AlternateContent xmlns:mc="http://schemas.openxmlformats.org/markup-compatibility/2006" xmlns:p14="http://schemas.microsoft.com/office/powerpoint/2010/main">
    <mc:Choice Requires="p14">
      <p:transition spd="slow" p14:dur="2000" advTm="7130"/>
    </mc:Choice>
    <mc:Fallback xmlns="">
      <p:transition spd="slow" advTm="713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chemeClr val="accent2">
                    <a:lumMod val="75000"/>
                  </a:schemeClr>
                </a:solidFill>
              </a:rPr>
              <a:t>Наши таланты –дети с ограниченными возможностями здоровья</a:t>
            </a:r>
            <a:endParaRPr lang="ru-RU" sz="3600" b="1" dirty="0">
              <a:solidFill>
                <a:schemeClr val="accent2">
                  <a:lumMod val="75000"/>
                </a:schemeClr>
              </a:solidFill>
            </a:endParaRPr>
          </a:p>
        </p:txBody>
      </p:sp>
      <p:pic>
        <p:nvPicPr>
          <p:cNvPr id="12295" name="Picture 7" descr="C:\Users\HP-X360\Desktop\фото\100D5200\DSC_01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3429000"/>
            <a:ext cx="4680520" cy="312034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HP-X360\Desktop\фото\100D5200\DSC_00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412776"/>
            <a:ext cx="511256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813677"/>
      </p:ext>
    </p:extLst>
  </p:cSld>
  <p:clrMapOvr>
    <a:masterClrMapping/>
  </p:clrMapOvr>
  <mc:AlternateContent xmlns:mc="http://schemas.openxmlformats.org/markup-compatibility/2006" xmlns:p14="http://schemas.microsoft.com/office/powerpoint/2010/main">
    <mc:Choice Requires="p14">
      <p:transition spd="slow" p14:dur="2000" advTm="4923"/>
    </mc:Choice>
    <mc:Fallback xmlns="">
      <p:transition spd="slow" advTm="492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3200" b="1" dirty="0">
                <a:solidFill>
                  <a:srgbClr val="FF0000"/>
                </a:solidFill>
                <a:latin typeface="Times New Roman" panose="02020603050405020304" pitchFamily="18" charset="0"/>
                <a:cs typeface="Times New Roman" panose="02020603050405020304" pitchFamily="18" charset="0"/>
              </a:rPr>
              <a:t>«</a:t>
            </a:r>
            <a:r>
              <a:rPr lang="ru-RU" sz="3200" b="1" dirty="0" smtClean="0">
                <a:solidFill>
                  <a:srgbClr val="FF0000"/>
                </a:solidFill>
                <a:latin typeface="Times New Roman" panose="02020603050405020304" pitchFamily="18" charset="0"/>
                <a:cs typeface="Times New Roman" panose="02020603050405020304" pitchFamily="18" charset="0"/>
              </a:rPr>
              <a:t>День </a:t>
            </a:r>
            <a:r>
              <a:rPr lang="ru-RU" sz="3200" b="1" dirty="0">
                <a:solidFill>
                  <a:srgbClr val="FF0000"/>
                </a:solidFill>
                <a:latin typeface="Times New Roman" panose="02020603050405020304" pitchFamily="18" charset="0"/>
                <a:cs typeface="Times New Roman" panose="02020603050405020304" pitchFamily="18" charset="0"/>
              </a:rPr>
              <a:t>матери» </a:t>
            </a:r>
            <a:r>
              <a:rPr lang="ru-RU" sz="3200" b="1" dirty="0" smtClean="0">
                <a:solidFill>
                  <a:srgbClr val="FF0000"/>
                </a:solidFill>
                <a:latin typeface="Times New Roman" panose="02020603050405020304" pitchFamily="18" charset="0"/>
                <a:cs typeface="Times New Roman" panose="02020603050405020304" pitchFamily="18" charset="0"/>
              </a:rPr>
              <a:t>«</a:t>
            </a:r>
            <a:r>
              <a:rPr lang="ru-RU" sz="3200" b="1" dirty="0">
                <a:solidFill>
                  <a:srgbClr val="FF0000"/>
                </a:solidFill>
                <a:latin typeface="Times New Roman" panose="02020603050405020304" pitchFamily="18" charset="0"/>
                <a:cs typeface="Times New Roman" panose="02020603050405020304" pitchFamily="18" charset="0"/>
              </a:rPr>
              <a:t>День национальной </a:t>
            </a:r>
            <a:r>
              <a:rPr lang="ru-RU" sz="3200" b="1" dirty="0" smtClean="0">
                <a:solidFill>
                  <a:srgbClr val="FF0000"/>
                </a:solidFill>
                <a:latin typeface="Times New Roman" panose="02020603050405020304" pitchFamily="18" charset="0"/>
                <a:cs typeface="Times New Roman" panose="02020603050405020304" pitchFamily="18" charset="0"/>
              </a:rPr>
              <a:t>кухни» </a:t>
            </a:r>
            <a:endParaRPr lang="ru-RU" sz="3200" b="1" dirty="0">
              <a:solidFill>
                <a:srgbClr val="FF0000"/>
              </a:solidFill>
              <a:latin typeface="Times New Roman" panose="02020603050405020304" pitchFamily="18" charset="0"/>
              <a:cs typeface="Times New Roman" panose="02020603050405020304" pitchFamily="18" charset="0"/>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3501008"/>
            <a:ext cx="3960440" cy="2996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01959"/>
            <a:ext cx="2470845" cy="247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60000">
            <a:off x="4406525" y="522892"/>
            <a:ext cx="4643052" cy="399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616064"/>
      </p:ext>
    </p:extLst>
  </p:cSld>
  <p:clrMapOvr>
    <a:masterClrMapping/>
  </p:clrMapOvr>
  <mc:AlternateContent xmlns:mc="http://schemas.openxmlformats.org/markup-compatibility/2006" xmlns:p14="http://schemas.microsoft.com/office/powerpoint/2010/main">
    <mc:Choice Requires="p14">
      <p:transition spd="slow" p14:dur="2000" advTm="5853"/>
    </mc:Choice>
    <mc:Fallback xmlns="">
      <p:transition spd="slow" advTm="585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rgbClr val="FF0000"/>
                </a:solidFill>
                <a:latin typeface="Times New Roman" panose="02020603050405020304" pitchFamily="18" charset="0"/>
                <a:cs typeface="Times New Roman" panose="02020603050405020304" pitchFamily="18" charset="0"/>
              </a:rPr>
              <a:t>                           Новогодние утренники</a:t>
            </a:r>
            <a:endParaRPr lang="ru-RU" sz="3600" b="1" dirty="0">
              <a:solidFill>
                <a:srgbClr val="FF0000"/>
              </a:solidFill>
              <a:latin typeface="Times New Roman" panose="02020603050405020304" pitchFamily="18" charset="0"/>
              <a:cs typeface="Times New Roman" panose="02020603050405020304" pitchFamily="18"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302089"/>
            <a:ext cx="3015977" cy="3015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7820" y="1268760"/>
            <a:ext cx="252028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812141"/>
            <a:ext cx="4680520" cy="381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913314"/>
      </p:ext>
    </p:extLst>
  </p:cSld>
  <p:clrMapOvr>
    <a:masterClrMapping/>
  </p:clrMapOvr>
  <mc:AlternateContent xmlns:mc="http://schemas.openxmlformats.org/markup-compatibility/2006" xmlns:p14="http://schemas.microsoft.com/office/powerpoint/2010/main">
    <mc:Choice Requires="p14">
      <p:transition spd="slow" p14:dur="2000" advTm="6138"/>
    </mc:Choice>
    <mc:Fallback xmlns="">
      <p:transition spd="slow" advTm="613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79096" cy="1143000"/>
          </a:xfrm>
        </p:spPr>
        <p:txBody>
          <a:bodyPr>
            <a:normAutofit/>
          </a:bodyPr>
          <a:lstStyle/>
          <a:p>
            <a:r>
              <a:rPr lang="ru-RU" sz="3600" b="1" dirty="0">
                <a:solidFill>
                  <a:srgbClr val="FF0000"/>
                </a:solidFill>
                <a:latin typeface="Times New Roman" panose="02020603050405020304" pitchFamily="18" charset="0"/>
                <a:cs typeface="Times New Roman" panose="02020603050405020304" pitchFamily="18" charset="0"/>
              </a:rPr>
              <a:t>Работают бесплатные кружки:</a:t>
            </a:r>
          </a:p>
        </p:txBody>
      </p:sp>
      <p:sp>
        <p:nvSpPr>
          <p:cNvPr id="3" name="Объект 2"/>
          <p:cNvSpPr>
            <a:spLocks noGrp="1"/>
          </p:cNvSpPr>
          <p:nvPr>
            <p:ph idx="1"/>
          </p:nvPr>
        </p:nvSpPr>
        <p:spPr/>
        <p:txBody>
          <a:bodyPr/>
          <a:lstStyle/>
          <a:p>
            <a:r>
              <a:rPr lang="ru-RU" dirty="0" smtClean="0"/>
              <a:t>«Рукодельница»</a:t>
            </a:r>
          </a:p>
          <a:p>
            <a:r>
              <a:rPr lang="ru-RU" dirty="0" smtClean="0"/>
              <a:t>«Мягкая игрушка»</a:t>
            </a:r>
            <a:endParaRPr lang="ru-RU" dirty="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24944"/>
            <a:ext cx="3744416" cy="280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272" y="1412776"/>
            <a:ext cx="3405228" cy="340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9627696"/>
      </p:ext>
    </p:extLst>
  </p:cSld>
  <p:clrMapOvr>
    <a:masterClrMapping/>
  </p:clrMapOvr>
  <mc:AlternateContent xmlns:mc="http://schemas.openxmlformats.org/markup-compatibility/2006" xmlns:p14="http://schemas.microsoft.com/office/powerpoint/2010/main">
    <mc:Choice Requires="p14">
      <p:transition spd="slow" p14:dur="2000" advTm="4871"/>
    </mc:Choice>
    <mc:Fallback xmlns="">
      <p:transition spd="slow" advTm="487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200" b="1" dirty="0" smtClean="0">
                <a:solidFill>
                  <a:srgbClr val="FF0000"/>
                </a:solidFill>
              </a:rPr>
              <a:t>Клуб «</a:t>
            </a:r>
            <a:r>
              <a:rPr lang="ru-RU" sz="3200" b="1" dirty="0" err="1" smtClean="0">
                <a:solidFill>
                  <a:srgbClr val="FF0000"/>
                </a:solidFill>
              </a:rPr>
              <a:t>Заплитайка</a:t>
            </a:r>
            <a:r>
              <a:rPr lang="ru-RU" sz="3200" b="1" dirty="0" smtClean="0">
                <a:solidFill>
                  <a:srgbClr val="FF0000"/>
                </a:solidFill>
              </a:rPr>
              <a:t>»       Клуб «Веселые ленты»</a:t>
            </a:r>
            <a:endParaRPr lang="ru-RU" sz="3200" b="1" dirty="0">
              <a:solidFill>
                <a:srgbClr val="FF0000"/>
              </a:solidFill>
            </a:endParaRPr>
          </a:p>
        </p:txBody>
      </p:sp>
      <p:pic>
        <p:nvPicPr>
          <p:cNvPr id="9219" name="Picture 3" descr="C:\Users\HP-X360\Desktop\Флешка 1\для банера\IMG_20141101_164636.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57200" y="1772816"/>
            <a:ext cx="4038600" cy="360484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HP-X360\Desktop\Флешка 1\для банера\IMG_20150418_160853.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772816"/>
            <a:ext cx="4038600" cy="360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46001"/>
      </p:ext>
    </p:extLst>
  </p:cSld>
  <p:clrMapOvr>
    <a:masterClrMapping/>
  </p:clrMapOvr>
  <mc:AlternateContent xmlns:mc="http://schemas.openxmlformats.org/markup-compatibility/2006" xmlns:p14="http://schemas.microsoft.com/office/powerpoint/2010/main">
    <mc:Choice Requires="p14">
      <p:transition spd="slow" p14:dur="2000" advTm="6412"/>
    </mc:Choice>
    <mc:Fallback xmlns="">
      <p:transition spd="slow" advTm="641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1944215"/>
          </a:xfrm>
        </p:spPr>
        <p:txBody>
          <a:bodyPr>
            <a:normAutofit fontScale="90000"/>
          </a:bodyPr>
          <a:lstStyle/>
          <a:p>
            <a:r>
              <a:rPr lang="ru-RU" sz="6000" b="1" dirty="0">
                <a:solidFill>
                  <a:schemeClr val="accent2">
                    <a:lumMod val="75000"/>
                  </a:schemeClr>
                </a:solidFill>
              </a:rPr>
              <a:t>Проект «Дети одной планеты»</a:t>
            </a:r>
            <a:br>
              <a:rPr lang="ru-RU" sz="6000" b="1" dirty="0">
                <a:solidFill>
                  <a:schemeClr val="accent2">
                    <a:lumMod val="75000"/>
                  </a:schemeClr>
                </a:solidFill>
              </a:rPr>
            </a:br>
            <a:endParaRPr lang="ru-RU" sz="6000" b="1" dirty="0">
              <a:solidFill>
                <a:schemeClr val="accent2">
                  <a:lumMod val="75000"/>
                </a:schemeClr>
              </a:solidFill>
            </a:endParaRPr>
          </a:p>
        </p:txBody>
      </p:sp>
      <p:pic>
        <p:nvPicPr>
          <p:cNvPr id="2050" name="Picture 2" descr="C:\Users\HP-X360\Desktop\Новая папка (3)\Новая папка (4)\2016-11-27 12-31-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810301"/>
            <a:ext cx="7274892" cy="416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326133"/>
      </p:ext>
    </p:extLst>
  </p:cSld>
  <p:clrMapOvr>
    <a:masterClrMapping/>
  </p:clrMapOvr>
  <mc:AlternateContent xmlns:mc="http://schemas.openxmlformats.org/markup-compatibility/2006" xmlns:p14="http://schemas.microsoft.com/office/powerpoint/2010/main">
    <mc:Choice Requires="p14">
      <p:transition spd="slow" p14:dur="2000" advTm="5434"/>
    </mc:Choice>
    <mc:Fallback xmlns="">
      <p:transition spd="slow" advTm="543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Схема управления проектом</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00200"/>
            <a:ext cx="8352928" cy="51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566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850106"/>
          </a:xfrm>
        </p:spPr>
        <p:txBody>
          <a:bodyPr>
            <a:normAutofit fontScale="90000"/>
          </a:bodyPr>
          <a:lstStyle/>
          <a:p>
            <a:r>
              <a:rPr lang="ru-RU" dirty="0" smtClean="0">
                <a:solidFill>
                  <a:srgbClr val="FF0000"/>
                </a:solidFill>
              </a:rPr>
              <a:t/>
            </a:r>
            <a:br>
              <a:rPr lang="ru-RU" dirty="0" smtClean="0">
                <a:solidFill>
                  <a:srgbClr val="FF0000"/>
                </a:solidFill>
              </a:rPr>
            </a:br>
            <a:r>
              <a:rPr lang="ru-RU" dirty="0" smtClean="0">
                <a:solidFill>
                  <a:srgbClr val="FF0000"/>
                </a:solidFill>
              </a:rPr>
              <a:t>Итоги 2018</a:t>
            </a:r>
            <a:r>
              <a:rPr lang="ru-RU" dirty="0" smtClean="0"/>
              <a:t>.</a:t>
            </a:r>
            <a:br>
              <a:rPr lang="ru-RU" dirty="0" smtClean="0"/>
            </a:br>
            <a:endParaRPr lang="ru-RU" dirty="0"/>
          </a:p>
        </p:txBody>
      </p:sp>
      <p:sp>
        <p:nvSpPr>
          <p:cNvPr id="3" name="Объект 2"/>
          <p:cNvSpPr>
            <a:spLocks noGrp="1"/>
          </p:cNvSpPr>
          <p:nvPr>
            <p:ph idx="1"/>
          </p:nvPr>
        </p:nvSpPr>
        <p:spPr>
          <a:xfrm>
            <a:off x="457200" y="1124744"/>
            <a:ext cx="8229600" cy="5400600"/>
          </a:xfrm>
        </p:spPr>
        <p:txBody>
          <a:bodyPr>
            <a:noAutofit/>
          </a:bodyPr>
          <a:lstStyle/>
          <a:p>
            <a:pPr algn="just"/>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150 детей и 27 детей с ОВЗ получили благотворительную помощь в виде новогодних подарков, 7 детей с ребенком с ОВЗ поздравил Дед Мороз на дому. Два раза в месяц  для семей, психолог проводит семинары по родительскому выгоранию, для детей песочная терапия.  Проводится  патронажное сопровождение многодетных семей и семей с ребенком инвалидом, состоящих на учете в БУ «Центр социальной помощи семье и детям «</a:t>
            </a:r>
            <a:r>
              <a:rPr lang="ru-RU" sz="2000" dirty="0" err="1">
                <a:latin typeface="Times New Roman" panose="02020603050405020304" pitchFamily="18" charset="0"/>
                <a:cs typeface="Times New Roman" panose="02020603050405020304" pitchFamily="18" charset="0"/>
              </a:rPr>
              <a:t>Кардея</a:t>
            </a:r>
            <a:r>
              <a:rPr lang="ru-RU" sz="2000" dirty="0">
                <a:latin typeface="Times New Roman" panose="02020603050405020304" pitchFamily="18" charset="0"/>
                <a:cs typeface="Times New Roman" panose="02020603050405020304" pitchFamily="18" charset="0"/>
              </a:rPr>
              <a:t>» для оказания своевременной социальной помощи с целью устранения социально-опасного положения или иной трудной жизненной ситуации. Ведется прием по личным вопросам, юридические консультации. Всего за 2018 год 220 человек получили юридическую консультацию, по тем или иным вопросам. 85 семей приняли участие с спортивных мероприятиях. Ведется прием вещей от населения для остро нуждающихся семей. Работает клуб «Помогай-ка», всего оказана помощь 60 семьям.  </a:t>
            </a:r>
            <a:r>
              <a:rPr lang="ru-RU" sz="2000" dirty="0" smtClean="0">
                <a:latin typeface="Times New Roman" panose="02020603050405020304" pitchFamily="18" charset="0"/>
                <a:cs typeface="Times New Roman" panose="02020603050405020304" pitchFamily="18" charset="0"/>
              </a:rPr>
              <a:t> За </a:t>
            </a:r>
            <a:r>
              <a:rPr lang="ru-RU" sz="2000" dirty="0">
                <a:latin typeface="Times New Roman" panose="02020603050405020304" pitchFamily="18" charset="0"/>
                <a:cs typeface="Times New Roman" panose="02020603050405020304" pitchFamily="18" charset="0"/>
              </a:rPr>
              <a:t>проект </a:t>
            </a:r>
            <a:r>
              <a:rPr lang="ru-RU" sz="2000" dirty="0" smtClean="0">
                <a:latin typeface="Times New Roman" panose="02020603050405020304" pitchFamily="18" charset="0"/>
                <a:cs typeface="Times New Roman" panose="02020603050405020304" pitchFamily="18" charset="0"/>
              </a:rPr>
              <a:t>были </a:t>
            </a:r>
            <a:r>
              <a:rPr lang="ru-RU" sz="2000" dirty="0">
                <a:latin typeface="Times New Roman" panose="02020603050405020304" pitchFamily="18" charset="0"/>
                <a:cs typeface="Times New Roman" panose="02020603050405020304" pitchFamily="18" charset="0"/>
              </a:rPr>
              <a:t>охвачены более 600 человек.</a:t>
            </a:r>
            <a:endParaRPr lang="ru-RU"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68995"/>
      </p:ext>
    </p:extLst>
  </p:cSld>
  <p:clrMapOvr>
    <a:masterClrMapping/>
  </p:clrMapOvr>
  <mc:AlternateContent xmlns:mc="http://schemas.openxmlformats.org/markup-compatibility/2006" xmlns:p14="http://schemas.microsoft.com/office/powerpoint/2010/main">
    <mc:Choice Requires="p14">
      <p:transition spd="slow" p14:dur="2000" advTm="31590"/>
    </mc:Choice>
    <mc:Fallback xmlns="">
      <p:transition spd="slow" advTm="3159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Наши контакты:</a:t>
            </a:r>
            <a:endParaRPr lang="ru-RU" b="1" dirty="0">
              <a:solidFill>
                <a:srgbClr val="FF0000"/>
              </a:solidFill>
            </a:endParaRPr>
          </a:p>
        </p:txBody>
      </p:sp>
      <p:sp>
        <p:nvSpPr>
          <p:cNvPr id="3" name="Объект 2"/>
          <p:cNvSpPr>
            <a:spLocks noGrp="1"/>
          </p:cNvSpPr>
          <p:nvPr>
            <p:ph idx="1"/>
          </p:nvPr>
        </p:nvSpPr>
        <p:spPr>
          <a:xfrm>
            <a:off x="395536" y="1340768"/>
            <a:ext cx="8229600" cy="3744416"/>
          </a:xfrm>
        </p:spPr>
        <p:txBody>
          <a:bodyPr>
            <a:normAutofit/>
          </a:bodyPr>
          <a:lstStyle/>
          <a:p>
            <a:r>
              <a:rPr lang="ru-RU" dirty="0"/>
              <a:t>Группа в одноклассниках «Большие семьи Нижневартовска»</a:t>
            </a:r>
          </a:p>
          <a:p>
            <a:r>
              <a:rPr lang="ru-RU" dirty="0"/>
              <a:t>ooms@list.ru</a:t>
            </a:r>
          </a:p>
          <a:p>
            <a:r>
              <a:rPr lang="ru-RU" dirty="0"/>
              <a:t>Руководитель: </a:t>
            </a:r>
            <a:r>
              <a:rPr lang="ru-RU" dirty="0" err="1"/>
              <a:t>Гридасова</a:t>
            </a:r>
            <a:r>
              <a:rPr lang="ru-RU" dirty="0"/>
              <a:t> Елена Александровна</a:t>
            </a:r>
          </a:p>
          <a:p>
            <a:r>
              <a:rPr lang="ru-RU" dirty="0"/>
              <a:t>Тел. 89129378588</a:t>
            </a:r>
          </a:p>
          <a:p>
            <a:pPr marL="0" indent="0">
              <a:buNone/>
            </a:pPr>
            <a:endParaRPr lang="ru-RU" dirty="0"/>
          </a:p>
        </p:txBody>
      </p:sp>
    </p:spTree>
    <p:extLst>
      <p:ext uri="{BB962C8B-B14F-4D97-AF65-F5344CB8AC3E}">
        <p14:creationId xmlns:p14="http://schemas.microsoft.com/office/powerpoint/2010/main" val="3170046892"/>
      </p:ext>
    </p:extLst>
  </p:cSld>
  <p:clrMapOvr>
    <a:masterClrMapping/>
  </p:clrMapOvr>
  <mc:AlternateContent xmlns:mc="http://schemas.openxmlformats.org/markup-compatibility/2006" xmlns:p14="http://schemas.microsoft.com/office/powerpoint/2010/main">
    <mc:Choice Requires="p14">
      <p:transition spd="slow" p14:dur="2000" advTm="21088"/>
    </mc:Choice>
    <mc:Fallback xmlns="">
      <p:transition spd="slow" advTm="2108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Статистика</a:t>
            </a:r>
            <a:endParaRPr lang="ru-RU" b="1" dirty="0">
              <a:solidFill>
                <a:srgbClr val="FF0000"/>
              </a:solidFill>
            </a:endParaRPr>
          </a:p>
        </p:txBody>
      </p:sp>
      <p:sp>
        <p:nvSpPr>
          <p:cNvPr id="3" name="Объект 2"/>
          <p:cNvSpPr>
            <a:spLocks noGrp="1"/>
          </p:cNvSpPr>
          <p:nvPr>
            <p:ph idx="1"/>
          </p:nvPr>
        </p:nvSpPr>
        <p:spPr/>
        <p:txBody>
          <a:bodyPr/>
          <a:lstStyle/>
          <a:p>
            <a:r>
              <a:rPr lang="ru-RU" dirty="0"/>
              <a:t>В городе Нижневартовске проживает 271 тысяча человек. Доля инвалидов от общей численности населения города составляет 2,6 %. На учете в органах социальной защиты населения на 30.11.2016 состоит 7 170 инвалидов старше 18 лет и 741 ребенок-инвалид. Из них 37-инвалидов-колясочников старше 18 лет и 92 детей инвалидов-колясочников.</a:t>
            </a:r>
          </a:p>
        </p:txBody>
      </p:sp>
    </p:spTree>
    <p:extLst>
      <p:ext uri="{BB962C8B-B14F-4D97-AF65-F5344CB8AC3E}">
        <p14:creationId xmlns:p14="http://schemas.microsoft.com/office/powerpoint/2010/main" val="3567386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8640"/>
            <a:ext cx="7776864" cy="7109639"/>
          </a:xfrm>
          <a:prstGeom prst="rect">
            <a:avLst/>
          </a:prstGeom>
        </p:spPr>
        <p:txBody>
          <a:bodyPr wrap="square">
            <a:spAutoFit/>
          </a:bodyPr>
          <a:lstStyle/>
          <a:p>
            <a:pPr algn="just">
              <a:spcAft>
                <a:spcPts val="0"/>
              </a:spcAft>
            </a:pPr>
            <a:r>
              <a:rPr lang="ru-RU" sz="3600" b="1" dirty="0" smtClean="0">
                <a:solidFill>
                  <a:srgbClr val="C00000"/>
                </a:solidFill>
                <a:latin typeface="Times New Roman"/>
                <a:ea typeface="Times New Roman"/>
              </a:rPr>
              <a:t>Цель </a:t>
            </a:r>
            <a:r>
              <a:rPr lang="ru-RU" sz="3600" b="1" dirty="0">
                <a:solidFill>
                  <a:srgbClr val="C00000"/>
                </a:solidFill>
                <a:latin typeface="Times New Roman"/>
                <a:ea typeface="Times New Roman"/>
              </a:rPr>
              <a:t>проекта</a:t>
            </a:r>
            <a:r>
              <a:rPr lang="ru-RU" sz="2800" b="1" dirty="0">
                <a:latin typeface="Times New Roman"/>
                <a:ea typeface="Times New Roman"/>
              </a:rPr>
              <a:t>: </a:t>
            </a:r>
          </a:p>
          <a:p>
            <a:pPr marL="457200" indent="-457200" algn="just">
              <a:spcAft>
                <a:spcPts val="0"/>
              </a:spcAft>
              <a:buFontTx/>
              <a:buChar char="-"/>
            </a:pPr>
            <a:r>
              <a:rPr lang="ru-RU" sz="2800" dirty="0" smtClean="0">
                <a:latin typeface="Times New Roman"/>
                <a:ea typeface="Times New Roman"/>
              </a:rPr>
              <a:t>привлечение </a:t>
            </a:r>
            <a:r>
              <a:rPr lang="ru-RU" sz="2800" dirty="0">
                <a:latin typeface="Times New Roman"/>
                <a:ea typeface="Times New Roman"/>
              </a:rPr>
              <a:t>здоровых </a:t>
            </a:r>
            <a:endParaRPr lang="ru-RU" sz="2800" dirty="0" smtClean="0">
              <a:latin typeface="Times New Roman"/>
              <a:ea typeface="Times New Roman"/>
            </a:endParaRPr>
          </a:p>
          <a:p>
            <a:pPr algn="just">
              <a:spcAft>
                <a:spcPts val="0"/>
              </a:spcAft>
            </a:pPr>
            <a:r>
              <a:rPr lang="ru-RU" sz="2800" dirty="0" smtClean="0">
                <a:latin typeface="Times New Roman"/>
                <a:ea typeface="Times New Roman"/>
              </a:rPr>
              <a:t>сверстников </a:t>
            </a:r>
            <a:r>
              <a:rPr lang="ru-RU" sz="2800" dirty="0">
                <a:latin typeface="Times New Roman"/>
                <a:ea typeface="Times New Roman"/>
              </a:rPr>
              <a:t>и их родителей </a:t>
            </a:r>
            <a:endParaRPr lang="ru-RU" sz="2800" dirty="0" smtClean="0">
              <a:latin typeface="Times New Roman"/>
              <a:ea typeface="Times New Roman"/>
            </a:endParaRPr>
          </a:p>
          <a:p>
            <a:pPr algn="just">
              <a:spcAft>
                <a:spcPts val="0"/>
              </a:spcAft>
            </a:pPr>
            <a:r>
              <a:rPr lang="ru-RU" sz="2800" dirty="0" smtClean="0">
                <a:latin typeface="Times New Roman"/>
                <a:ea typeface="Times New Roman"/>
              </a:rPr>
              <a:t>к </a:t>
            </a:r>
            <a:r>
              <a:rPr lang="ru-RU" sz="2800" dirty="0">
                <a:latin typeface="Times New Roman"/>
                <a:ea typeface="Times New Roman"/>
              </a:rPr>
              <a:t>совместной деятельности </a:t>
            </a:r>
            <a:endParaRPr lang="ru-RU" sz="2800" dirty="0" smtClean="0">
              <a:latin typeface="Times New Roman"/>
              <a:ea typeface="Times New Roman"/>
            </a:endParaRPr>
          </a:p>
          <a:p>
            <a:pPr algn="just">
              <a:spcAft>
                <a:spcPts val="0"/>
              </a:spcAft>
            </a:pPr>
            <a:r>
              <a:rPr lang="ru-RU" sz="2800" dirty="0" smtClean="0">
                <a:latin typeface="Times New Roman"/>
                <a:ea typeface="Times New Roman"/>
              </a:rPr>
              <a:t>с </a:t>
            </a:r>
            <a:r>
              <a:rPr lang="ru-RU" sz="2800" dirty="0">
                <a:latin typeface="Times New Roman"/>
                <a:ea typeface="Times New Roman"/>
              </a:rPr>
              <a:t>детьми с </a:t>
            </a:r>
            <a:r>
              <a:rPr lang="ru-RU" sz="2800" dirty="0" smtClean="0">
                <a:latin typeface="Times New Roman"/>
                <a:ea typeface="Times New Roman"/>
              </a:rPr>
              <a:t>ограниченными</a:t>
            </a:r>
          </a:p>
          <a:p>
            <a:pPr algn="just">
              <a:spcAft>
                <a:spcPts val="0"/>
              </a:spcAft>
            </a:pPr>
            <a:r>
              <a:rPr lang="ru-RU" sz="2800" dirty="0" smtClean="0">
                <a:latin typeface="Times New Roman"/>
                <a:ea typeface="Times New Roman"/>
              </a:rPr>
              <a:t> </a:t>
            </a:r>
            <a:r>
              <a:rPr lang="ru-RU" sz="2800" dirty="0">
                <a:latin typeface="Times New Roman"/>
                <a:ea typeface="Times New Roman"/>
              </a:rPr>
              <a:t>возможностями здоровья </a:t>
            </a:r>
            <a:endParaRPr lang="ru-RU" sz="2800" dirty="0" smtClean="0">
              <a:latin typeface="Times New Roman"/>
              <a:ea typeface="Times New Roman"/>
            </a:endParaRPr>
          </a:p>
          <a:p>
            <a:pPr algn="just">
              <a:spcAft>
                <a:spcPts val="0"/>
              </a:spcAft>
            </a:pPr>
            <a:r>
              <a:rPr lang="ru-RU" sz="2800" dirty="0" smtClean="0">
                <a:latin typeface="Times New Roman"/>
                <a:ea typeface="Times New Roman"/>
              </a:rPr>
              <a:t>и </a:t>
            </a:r>
            <a:r>
              <a:rPr lang="ru-RU" sz="2800" dirty="0">
                <a:latin typeface="Times New Roman"/>
                <a:ea typeface="Times New Roman"/>
              </a:rPr>
              <a:t>их родителями;</a:t>
            </a:r>
          </a:p>
          <a:p>
            <a:pPr marL="457200" indent="-457200" algn="just">
              <a:spcAft>
                <a:spcPts val="0"/>
              </a:spcAft>
              <a:buFontTx/>
              <a:buChar char="-"/>
            </a:pPr>
            <a:r>
              <a:rPr lang="ru-RU" sz="2800" dirty="0" smtClean="0">
                <a:latin typeface="Times New Roman"/>
                <a:ea typeface="Times New Roman"/>
              </a:rPr>
              <a:t>повышение </a:t>
            </a:r>
            <a:r>
              <a:rPr lang="ru-RU" sz="2800" dirty="0">
                <a:latin typeface="Times New Roman"/>
                <a:ea typeface="Times New Roman"/>
              </a:rPr>
              <a:t>уровня </a:t>
            </a:r>
            <a:endParaRPr lang="ru-RU" sz="2800" dirty="0" smtClean="0">
              <a:latin typeface="Times New Roman"/>
              <a:ea typeface="Times New Roman"/>
            </a:endParaRPr>
          </a:p>
          <a:p>
            <a:pPr algn="just">
              <a:spcAft>
                <a:spcPts val="0"/>
              </a:spcAft>
            </a:pPr>
            <a:r>
              <a:rPr lang="ru-RU" sz="2800" dirty="0" smtClean="0">
                <a:latin typeface="Times New Roman"/>
                <a:ea typeface="Times New Roman"/>
              </a:rPr>
              <a:t>коммуникации </a:t>
            </a:r>
            <a:r>
              <a:rPr lang="ru-RU" sz="2800" dirty="0">
                <a:latin typeface="Times New Roman"/>
                <a:ea typeface="Times New Roman"/>
              </a:rPr>
              <a:t>между </a:t>
            </a:r>
            <a:endParaRPr lang="ru-RU" sz="2800" dirty="0" smtClean="0">
              <a:latin typeface="Times New Roman"/>
              <a:ea typeface="Times New Roman"/>
            </a:endParaRPr>
          </a:p>
          <a:p>
            <a:pPr algn="just">
              <a:spcAft>
                <a:spcPts val="0"/>
              </a:spcAft>
            </a:pPr>
            <a:r>
              <a:rPr lang="ru-RU" sz="2800" dirty="0" smtClean="0">
                <a:latin typeface="Times New Roman"/>
                <a:ea typeface="Times New Roman"/>
              </a:rPr>
              <a:t>здоровыми </a:t>
            </a:r>
            <a:r>
              <a:rPr lang="ru-RU" sz="2800" dirty="0">
                <a:latin typeface="Times New Roman"/>
                <a:ea typeface="Times New Roman"/>
              </a:rPr>
              <a:t>детьми и </a:t>
            </a:r>
            <a:r>
              <a:rPr lang="ru-RU" sz="2800" dirty="0" smtClean="0">
                <a:latin typeface="Times New Roman"/>
                <a:ea typeface="Times New Roman"/>
              </a:rPr>
              <a:t>детьми</a:t>
            </a:r>
          </a:p>
          <a:p>
            <a:pPr algn="just">
              <a:spcAft>
                <a:spcPts val="0"/>
              </a:spcAft>
            </a:pPr>
            <a:r>
              <a:rPr lang="ru-RU" sz="2800" dirty="0" smtClean="0">
                <a:latin typeface="Times New Roman"/>
                <a:ea typeface="Times New Roman"/>
              </a:rPr>
              <a:t> </a:t>
            </a:r>
            <a:r>
              <a:rPr lang="ru-RU" sz="2800" dirty="0">
                <a:latin typeface="Times New Roman"/>
                <a:ea typeface="Times New Roman"/>
              </a:rPr>
              <a:t>с нарушениями в здоровье</a:t>
            </a:r>
            <a:r>
              <a:rPr lang="ru-RU" sz="2800" dirty="0" smtClean="0">
                <a:latin typeface="Times New Roman"/>
                <a:ea typeface="Times New Roman"/>
              </a:rPr>
              <a:t>;</a:t>
            </a:r>
          </a:p>
          <a:p>
            <a:pPr algn="just">
              <a:spcAft>
                <a:spcPts val="0"/>
              </a:spcAft>
            </a:pPr>
            <a:r>
              <a:rPr lang="ru-RU" sz="2800" dirty="0" smtClean="0">
                <a:latin typeface="Times New Roman"/>
                <a:ea typeface="Times New Roman"/>
              </a:rPr>
              <a:t>-способствовать </a:t>
            </a:r>
            <a:r>
              <a:rPr lang="ru-RU" sz="2800" dirty="0">
                <a:latin typeface="Times New Roman"/>
                <a:ea typeface="Times New Roman"/>
              </a:rPr>
              <a:t>продвижению идеи инклюзивного образования и воспитания. - развить творческие способности детей и расширить их кругозор;</a:t>
            </a:r>
          </a:p>
          <a:p>
            <a:pPr algn="just">
              <a:spcAft>
                <a:spcPts val="0"/>
              </a:spcAft>
            </a:pPr>
            <a:endParaRPr lang="ru-RU" sz="2800" dirty="0">
              <a:effectLst/>
              <a:latin typeface="Times New Roman"/>
              <a:ea typeface="Times New Roman"/>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9" y="1001714"/>
            <a:ext cx="338437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107852"/>
      </p:ext>
    </p:extLst>
  </p:cSld>
  <p:clrMapOvr>
    <a:masterClrMapping/>
  </p:clrMapOvr>
  <mc:AlternateContent xmlns:mc="http://schemas.openxmlformats.org/markup-compatibility/2006" xmlns:p14="http://schemas.microsoft.com/office/powerpoint/2010/main">
    <mc:Choice Requires="p14">
      <p:transition spd="slow" p14:dur="2000" advTm="8728"/>
    </mc:Choice>
    <mc:Fallback xmlns="">
      <p:transition spd="slow" advTm="872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rgbClr val="FF0000"/>
                </a:solidFill>
              </a:rPr>
              <a:t>Целевая аудитория : </a:t>
            </a:r>
          </a:p>
        </p:txBody>
      </p:sp>
      <p:sp>
        <p:nvSpPr>
          <p:cNvPr id="3" name="Объект 2"/>
          <p:cNvSpPr>
            <a:spLocks noGrp="1"/>
          </p:cNvSpPr>
          <p:nvPr>
            <p:ph idx="1"/>
          </p:nvPr>
        </p:nvSpPr>
        <p:spPr>
          <a:xfrm>
            <a:off x="457200" y="1340768"/>
            <a:ext cx="8229600" cy="4785395"/>
          </a:xfrm>
        </p:spPr>
        <p:txBody>
          <a:bodyPr/>
          <a:lstStyle/>
          <a:p>
            <a:pPr marL="0" indent="0" algn="just">
              <a:buNone/>
            </a:pPr>
            <a:r>
              <a:rPr lang="ru-RU" dirty="0" smtClean="0"/>
              <a:t>дети-инвалиды</a:t>
            </a:r>
            <a:r>
              <a:rPr lang="ru-RU" dirty="0"/>
              <a:t>; родители (лица, их заменяющие) детей-инвалидов; здоровые дети и их родители всего 560 человек. </a:t>
            </a:r>
            <a:endParaRPr lang="ru-RU" dirty="0" smtClean="0"/>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068961"/>
            <a:ext cx="4464496" cy="282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635737"/>
      </p:ext>
    </p:extLst>
  </p:cSld>
  <p:clrMapOvr>
    <a:masterClrMapping/>
  </p:clrMapOvr>
  <mc:AlternateContent xmlns:mc="http://schemas.openxmlformats.org/markup-compatibility/2006" xmlns:p14="http://schemas.microsoft.com/office/powerpoint/2010/main">
    <mc:Choice Requires="p14">
      <p:transition spd="slow" p14:dur="2000" advTm="6093"/>
    </mc:Choice>
    <mc:Fallback xmlns="">
      <p:transition spd="slow" advTm="609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2304256"/>
          </a:xfrm>
        </p:spPr>
        <p:txBody>
          <a:bodyPr>
            <a:noAutofit/>
          </a:bodyPr>
          <a:lstStyle/>
          <a:p>
            <a:r>
              <a:rPr lang="ru-RU" sz="2400" dirty="0">
                <a:latin typeface="Times New Roman" panose="02020603050405020304" pitchFamily="18" charset="0"/>
                <a:cs typeface="Times New Roman" panose="02020603050405020304" pitchFamily="18" charset="0"/>
              </a:rPr>
              <a:t>Наш проект   создает условия  взаимной поддержки семей, воспитывающих детей-инвалидов и семей со здоровыми детьми;  вовлекает семьи, воспитывающие детей инвалидов и  с ограниченными возможностями здоровья, в активную досуговую деятельность (культурно-массовые мероприятия, организованные РОО «МС и </a:t>
            </a:r>
            <a:r>
              <a:rPr lang="ru-RU" sz="2400" dirty="0" err="1">
                <a:latin typeface="Times New Roman" panose="02020603050405020304" pitchFamily="18" charset="0"/>
                <a:cs typeface="Times New Roman" panose="02020603050405020304" pitchFamily="18" charset="0"/>
              </a:rPr>
              <a:t>Сс</a:t>
            </a:r>
            <a:r>
              <a:rPr lang="ru-RU" sz="2400" dirty="0">
                <a:latin typeface="Times New Roman" panose="02020603050405020304" pitchFamily="18" charset="0"/>
                <a:cs typeface="Times New Roman" panose="02020603050405020304" pitchFamily="18" charset="0"/>
              </a:rPr>
              <a:t> РИ» согласно календарному плану проекта</a:t>
            </a:r>
            <a:r>
              <a:rPr lang="ru-RU" sz="2400" dirty="0"/>
              <a:t>).</a:t>
            </a:r>
            <a:endParaRPr lang="ru-RU" sz="2400" b="1" dirty="0">
              <a:solidFill>
                <a:srgbClr val="FF0000"/>
              </a:solidFill>
            </a:endParaRPr>
          </a:p>
        </p:txBody>
      </p:sp>
      <p:sp>
        <p:nvSpPr>
          <p:cNvPr id="3" name="Объект 2"/>
          <p:cNvSpPr>
            <a:spLocks noGrp="1"/>
          </p:cNvSpPr>
          <p:nvPr>
            <p:ph idx="1"/>
          </p:nvPr>
        </p:nvSpPr>
        <p:spPr>
          <a:xfrm>
            <a:off x="755576" y="2996952"/>
            <a:ext cx="7931224" cy="3129211"/>
          </a:xfrm>
        </p:spPr>
        <p:txBody>
          <a:bodyPr>
            <a:normAutofit fontScale="92500"/>
          </a:bodyPr>
          <a:lstStyle/>
          <a:p>
            <a:pPr marL="0" indent="0">
              <a:buNone/>
            </a:pPr>
            <a:r>
              <a:rPr lang="ru-RU" b="1" dirty="0">
                <a:solidFill>
                  <a:srgbClr val="FF0000"/>
                </a:solidFill>
                <a:latin typeface="Times New Roman" panose="02020603050405020304" pitchFamily="18" charset="0"/>
                <a:cs typeface="Times New Roman" panose="02020603050405020304" pitchFamily="18" charset="0"/>
              </a:rPr>
              <a:t>Согласно Плана Проекта «Дети одной планеты» в 2019 году запланировано организовать 14 различных мероприятий, в том числе организация деятельности 3 постоянно действующих кружков,  2 клубов,  фотоконкурсы, конкурсы, праздники</a:t>
            </a:r>
            <a:r>
              <a:rPr lang="ru-RU" b="1" dirty="0">
                <a:solidFill>
                  <a:srgbClr val="FF0000"/>
                </a:solidFill>
              </a:rPr>
              <a:t>. </a:t>
            </a:r>
          </a:p>
          <a:p>
            <a:endParaRPr lang="ru-RU" dirty="0"/>
          </a:p>
        </p:txBody>
      </p:sp>
    </p:spTree>
    <p:extLst>
      <p:ext uri="{BB962C8B-B14F-4D97-AF65-F5344CB8AC3E}">
        <p14:creationId xmlns:p14="http://schemas.microsoft.com/office/powerpoint/2010/main" val="2089357592"/>
      </p:ext>
    </p:extLst>
  </p:cSld>
  <p:clrMapOvr>
    <a:masterClrMapping/>
  </p:clrMapOvr>
  <mc:AlternateContent xmlns:mc="http://schemas.openxmlformats.org/markup-compatibility/2006" xmlns:p14="http://schemas.microsoft.com/office/powerpoint/2010/main">
    <mc:Choice Requires="p14">
      <p:transition spd="slow" p14:dur="2000" advTm="7542"/>
    </mc:Choice>
    <mc:Fallback xmlns="">
      <p:transition spd="slow" advTm="754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a:solidFill>
                  <a:srgbClr val="FF0000"/>
                </a:solidFill>
                <a:latin typeface="Times New Roman" panose="02020603050405020304" pitchFamily="18" charset="0"/>
                <a:cs typeface="Times New Roman" panose="02020603050405020304" pitchFamily="18" charset="0"/>
              </a:rPr>
              <a:t>Шахматно-шашечный турнир среди детей с ОВЗ и здоровых детей и их родителей</a:t>
            </a:r>
            <a:br>
              <a:rPr lang="ru-RU" sz="3200" b="1" dirty="0">
                <a:solidFill>
                  <a:srgbClr val="FF0000"/>
                </a:solidFill>
                <a:latin typeface="Times New Roman" panose="02020603050405020304" pitchFamily="18" charset="0"/>
                <a:cs typeface="Times New Roman" panose="02020603050405020304" pitchFamily="18" charset="0"/>
              </a:rPr>
            </a:br>
            <a:endParaRPr lang="ru-RU" sz="3200" dirty="0">
              <a:solidFill>
                <a:srgbClr val="FF0000"/>
              </a:solidFill>
            </a:endParaRPr>
          </a:p>
        </p:txBody>
      </p:sp>
      <p:pic>
        <p:nvPicPr>
          <p:cNvPr id="18434" name="Picture 2" descr="C:\Users\HP-X360\Desktop\Флешка 1\для банера\CIMG1797.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344211" y="1340768"/>
            <a:ext cx="4038600" cy="3172792"/>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p:txBody>
          <a:bodyPr/>
          <a:lstStyle/>
          <a:p>
            <a:endParaRPr lang="ru-RU" dirty="0"/>
          </a:p>
        </p:txBody>
      </p:sp>
      <p:pic>
        <p:nvPicPr>
          <p:cNvPr id="18435" name="Picture 3" descr="E:\мамарабстол\Документы Мамы\фото\отцы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994" y="3528949"/>
            <a:ext cx="4376035" cy="328202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609792"/>
            <a:ext cx="2998787"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206" y="1268760"/>
            <a:ext cx="30353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675314"/>
      </p:ext>
    </p:extLst>
  </p:cSld>
  <p:clrMapOvr>
    <a:masterClrMapping/>
  </p:clrMapOvr>
  <mc:AlternateContent xmlns:mc="http://schemas.openxmlformats.org/markup-compatibility/2006" xmlns:p14="http://schemas.microsoft.com/office/powerpoint/2010/main">
    <mc:Choice Requires="p14">
      <p:transition spd="slow" p14:dur="2000" advTm="7481"/>
    </mc:Choice>
    <mc:Fallback xmlns="">
      <p:transition spd="slow" advTm="748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«Мы дети одной планеты»- день инвалида</a:t>
            </a:r>
            <a:endParaRPr lang="ru-RU" b="1" dirty="0">
              <a:solidFill>
                <a:srgbClr val="FF0000"/>
              </a:solidFill>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9" y="1484784"/>
            <a:ext cx="7128792" cy="4547715"/>
          </a:xfrm>
        </p:spPr>
      </p:pic>
    </p:spTree>
    <p:extLst>
      <p:ext uri="{BB962C8B-B14F-4D97-AF65-F5344CB8AC3E}">
        <p14:creationId xmlns:p14="http://schemas.microsoft.com/office/powerpoint/2010/main" val="3648076091"/>
      </p:ext>
    </p:extLst>
  </p:cSld>
  <p:clrMapOvr>
    <a:masterClrMapping/>
  </p:clrMapOvr>
  <mc:AlternateContent xmlns:mc="http://schemas.openxmlformats.org/markup-compatibility/2006" xmlns:p14="http://schemas.microsoft.com/office/powerpoint/2010/main">
    <mc:Choice Requires="p14">
      <p:transition spd="slow" p14:dur="2000" advTm="5530"/>
    </mc:Choice>
    <mc:Fallback xmlns="">
      <p:transition spd="slow" advTm="553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512" y="692696"/>
            <a:ext cx="5760132" cy="3840088"/>
          </a:xfrm>
          <a:prstGeom prst="rect">
            <a:avLst/>
          </a:prstGeom>
        </p:spPr>
      </p:pic>
      <p:sp>
        <p:nvSpPr>
          <p:cNvPr id="2" name="Заголовок 1"/>
          <p:cNvSpPr>
            <a:spLocks noGrp="1"/>
          </p:cNvSpPr>
          <p:nvPr>
            <p:ph type="title"/>
          </p:nvPr>
        </p:nvSpPr>
        <p:spPr/>
        <p:txBody>
          <a:bodyPr/>
          <a:lstStyle/>
          <a:p>
            <a:r>
              <a:rPr lang="ru-RU" b="1" dirty="0" smtClean="0">
                <a:solidFill>
                  <a:srgbClr val="FF0000"/>
                </a:solidFill>
              </a:rPr>
              <a:t>Рисунок на асфальте</a:t>
            </a:r>
            <a:endParaRPr lang="ru-RU" b="1" dirty="0">
              <a:solidFill>
                <a:srgbClr val="FF0000"/>
              </a:solidFill>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573016"/>
            <a:ext cx="3707904" cy="2780928"/>
          </a:xfrm>
          <a:prstGeom prst="rect">
            <a:avLst/>
          </a:prstGeom>
        </p:spPr>
      </p:pic>
    </p:spTree>
    <p:extLst>
      <p:ext uri="{BB962C8B-B14F-4D97-AF65-F5344CB8AC3E}">
        <p14:creationId xmlns:p14="http://schemas.microsoft.com/office/powerpoint/2010/main" val="1035381640"/>
      </p:ext>
    </p:extLst>
  </p:cSld>
  <p:clrMapOvr>
    <a:masterClrMapping/>
  </p:clrMapOvr>
  <mc:AlternateContent xmlns:mc="http://schemas.openxmlformats.org/markup-compatibility/2006" xmlns:p14="http://schemas.microsoft.com/office/powerpoint/2010/main">
    <mc:Choice Requires="p14">
      <p:transition spd="slow" p14:dur="2000" advTm="5114"/>
    </mc:Choice>
    <mc:Fallback xmlns="">
      <p:transition spd="slow" advTm="5114"/>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3106</TotalTime>
  <Words>446</Words>
  <Application>Microsoft Office PowerPoint</Application>
  <PresentationFormat>Экран (4:3)</PresentationFormat>
  <Paragraphs>51</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Проект: Социализация детей инвалидов и членов их семей «Дети одной планеты» </vt:lpstr>
      <vt:lpstr>Проект «Дети одной планеты» </vt:lpstr>
      <vt:lpstr>Статистика</vt:lpstr>
      <vt:lpstr>Презентация PowerPoint</vt:lpstr>
      <vt:lpstr>Целевая аудитория : </vt:lpstr>
      <vt:lpstr>Наш проект   создает условия  взаимной поддержки семей, воспитывающих детей-инвалидов и семей со здоровыми детьми;  вовлекает семьи, воспитывающие детей инвалидов и  с ограниченными возможностями здоровья, в активную досуговую деятельность (культурно-массовые мероприятия, организованные РОО «МС и Сс РИ» согласно календарному плану проекта).</vt:lpstr>
      <vt:lpstr>Шахматно-шашечный турнир среди детей с ОВЗ и здоровых детей и их родителей </vt:lpstr>
      <vt:lpstr>«Мы дети одной планеты»- день инвалида</vt:lpstr>
      <vt:lpstr>Рисунок на асфальте</vt:lpstr>
      <vt:lpstr>Международный «День семьи»</vt:lpstr>
      <vt:lpstr>Игры на свежем воздухе</vt:lpstr>
      <vt:lpstr>Праздник «Урожая»</vt:lpstr>
      <vt:lpstr>Конкурс «Семейная мастерская» </vt:lpstr>
      <vt:lpstr>Спортивный праздник   «Папа, мама,  я – дружная семья » </vt:lpstr>
      <vt:lpstr>Наши таланты –дети с ограниченными возможностями здоровья</vt:lpstr>
      <vt:lpstr>«День матери» «День национальной кухни» </vt:lpstr>
      <vt:lpstr>                           Новогодние утренники</vt:lpstr>
      <vt:lpstr>Работают бесплатные кружки:</vt:lpstr>
      <vt:lpstr>Клуб «Заплитайка»       Клуб «Веселые ленты»</vt:lpstr>
      <vt:lpstr>Схема управления проектом</vt:lpstr>
      <vt:lpstr> Итоги 2018. </vt:lpstr>
      <vt:lpstr>Наши контакты: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Elena Grid</dc:creator>
  <cp:lastModifiedBy>Elena Grid</cp:lastModifiedBy>
  <cp:revision>103</cp:revision>
  <dcterms:created xsi:type="dcterms:W3CDTF">2016-11-24T19:34:21Z</dcterms:created>
  <dcterms:modified xsi:type="dcterms:W3CDTF">2018-09-14T04:16:41Z</dcterms:modified>
</cp:coreProperties>
</file>