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5" r:id="rId4"/>
    <p:sldId id="300" r:id="rId5"/>
    <p:sldId id="297" r:id="rId6"/>
    <p:sldId id="298" r:id="rId7"/>
    <p:sldId id="299" r:id="rId8"/>
    <p:sldId id="281" r:id="rId9"/>
    <p:sldId id="354" r:id="rId10"/>
    <p:sldId id="327" r:id="rId11"/>
    <p:sldId id="328" r:id="rId12"/>
    <p:sldId id="329" r:id="rId13"/>
    <p:sldId id="331" r:id="rId14"/>
    <p:sldId id="333" r:id="rId15"/>
    <p:sldId id="335" r:id="rId16"/>
    <p:sldId id="275" r:id="rId17"/>
    <p:sldId id="366" r:id="rId18"/>
    <p:sldId id="367" r:id="rId19"/>
    <p:sldId id="368" r:id="rId20"/>
    <p:sldId id="369" r:id="rId21"/>
    <p:sldId id="371" r:id="rId22"/>
    <p:sldId id="283" r:id="rId23"/>
    <p:sldId id="282" r:id="rId24"/>
    <p:sldId id="305" r:id="rId25"/>
    <p:sldId id="306" r:id="rId26"/>
    <p:sldId id="323" r:id="rId27"/>
    <p:sldId id="416" r:id="rId28"/>
  </p:sldIdLst>
  <p:sldSz cx="10688638" cy="7562850"/>
  <p:notesSz cx="6797675" cy="9928225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006A32"/>
    <a:srgbClr val="C51718"/>
    <a:srgbClr val="C72027"/>
    <a:srgbClr val="C72228"/>
    <a:srgbClr val="EDEDED"/>
    <a:srgbClr val="057DC2"/>
    <a:srgbClr val="A31A21"/>
    <a:srgbClr val="F0F0F0"/>
    <a:srgbClr val="EFE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907" autoAdjust="0"/>
  </p:normalViewPr>
  <p:slideViewPr>
    <p:cSldViewPr snapToGrid="0" snapToObjects="1">
      <p:cViewPr varScale="1">
        <p:scale>
          <a:sx n="50" d="100"/>
          <a:sy n="50" d="100"/>
        </p:scale>
        <p:origin x="-2045" y="-67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119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32B651E-4F2B-4B0B-A6C1-A3062A969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A4FA5BF-40BB-4ED6-9187-C18B1794EA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9685-5359-4AFD-9FDB-42EC3CAC8C11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768452-E1EF-4CCB-80B3-669A86DD70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5F3FB6-35E7-4F59-AD52-8557EA1E4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5D2A8-2B9C-447B-8677-EB575170E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53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6A95-0325-42B8-8ED8-816C084D5BC2}" type="datetimeFigureOut">
              <a:rPr lang="ru-RU" smtClean="0"/>
              <a:pPr/>
              <a:t>01.12.2019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AD95D-F35E-4A75-9C8C-BBB49F12F1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717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32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0397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5256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660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1304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094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5018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9294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284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7666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644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48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972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0506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600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3233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0636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532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0075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926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38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14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433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603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679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374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D95D-F35E-4A75-9C8C-BBB49F12F16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27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29-96E0-4C2C-AC9B-575E3D0F8449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370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AC7-4A8D-4F7B-89CF-07505A3ACEF0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911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E6ED-75BA-400F-952D-046575E1B568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9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F893-E533-4755-BB70-C68A4A99886C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21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A3B-D3C9-458A-9463-6F8D682DA677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541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F847-D767-4DC7-BD04-3ADC72DC092B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435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0802-E9FF-4C65-99BA-53751ADE7735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51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3C1B-344A-4087-A17C-C46C0C9A594F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840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F9A0-B080-4B7C-9131-B5EA620344CE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7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0FFE-7486-49F6-82C2-104BD58138D1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73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012C-09B7-4836-8488-F62F1F283BAB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018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3608-1613-484C-9B65-CEC88AA02547}" type="datetime1">
              <a:rPr lang="en-US" smtClean="0"/>
              <a:pPr/>
              <a:t>12/1/2019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54DA-70B6-4344-9C0F-F12339664B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763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презентация Помоги первый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8987" y="3059714"/>
            <a:ext cx="3957986" cy="2015936"/>
          </a:xfrm>
          <a:prstGeom prst="rect">
            <a:avLst/>
          </a:prstGeom>
          <a:solidFill>
            <a:srgbClr val="C51718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550" b="1" cap="all" dirty="0">
                <a:solidFill>
                  <a:schemeClr val="bg1"/>
                </a:solidFill>
                <a:latin typeface="+mj-lt"/>
              </a:rPr>
              <a:t>Интерактивно-образовательный</a:t>
            </a:r>
            <a:r>
              <a:rPr lang="ru-RU" sz="255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40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КВИЗ </a:t>
            </a:r>
          </a:p>
          <a:p>
            <a:pPr algn="ctr">
              <a:spcAft>
                <a:spcPts val="600"/>
              </a:spcAft>
            </a:pPr>
            <a:endParaRPr lang="ru-RU" sz="24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6314" y="235079"/>
            <a:ext cx="2440547" cy="1130063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56856" y="669683"/>
            <a:ext cx="850005" cy="695459"/>
          </a:xfrm>
          <a:prstGeom prst="rect">
            <a:avLst/>
          </a:prstGeom>
          <a:solidFill>
            <a:srgbClr val="F0F0F0"/>
          </a:solidFill>
          <a:ln>
            <a:solidFill>
              <a:srgbClr val="EFEFE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309" y="535588"/>
            <a:ext cx="2839912" cy="11178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6EB180-0F79-41CF-9BA7-264212F72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221" y="177460"/>
            <a:ext cx="1679903" cy="16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57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ентация Помоги первый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88" y="693201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/>
              <a:t>Вопрос №2</a:t>
            </a:r>
          </a:p>
        </p:txBody>
      </p:sp>
      <p:pic>
        <p:nvPicPr>
          <p:cNvPr id="8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968131"/>
            <a:ext cx="13125450" cy="9548460"/>
          </a:xfrm>
          <a:prstGeom prst="rect">
            <a:avLst/>
          </a:prstGeom>
        </p:spPr>
      </p:pic>
      <p:pic>
        <p:nvPicPr>
          <p:cNvPr id="16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4539" y="290005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4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№1</a:t>
            </a:r>
          </a:p>
        </p:txBody>
      </p:sp>
      <p:sp>
        <p:nvSpPr>
          <p:cNvPr id="17" name="Скругленная прямоугольная выноска 5"/>
          <p:cNvSpPr/>
          <p:nvPr/>
        </p:nvSpPr>
        <p:spPr>
          <a:xfrm flipH="1">
            <a:off x="1116000" y="1296000"/>
            <a:ext cx="828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Передается ли ВИЧ через кашель, чихание, а также через слезы и пот?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66877" y="5050194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708" y="5194322"/>
            <a:ext cx="810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1F06A1-6D00-4C87-BFD1-14894BF2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82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№3</a:t>
            </a:r>
          </a:p>
        </p:txBody>
      </p:sp>
      <p:sp>
        <p:nvSpPr>
          <p:cNvPr id="20" name="Минус 3"/>
          <p:cNvSpPr/>
          <p:nvPr/>
        </p:nvSpPr>
        <p:spPr>
          <a:xfrm rot="160078">
            <a:off x="3324250" y="283652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43806" y="30281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4" name="Скругленная прямоугольная выноска 5"/>
          <p:cNvSpPr/>
          <p:nvPr/>
        </p:nvSpPr>
        <p:spPr>
          <a:xfrm flipH="1">
            <a:off x="1116000" y="1204560"/>
            <a:ext cx="828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10"/>
          <p:cNvSpPr/>
          <p:nvPr/>
        </p:nvSpPr>
        <p:spPr>
          <a:xfrm>
            <a:off x="1440000" y="5040000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5510" y="2270048"/>
            <a:ext cx="8060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Передается ли ВИЧ через кровь?</a:t>
            </a:r>
            <a:endParaRPr lang="ru-RU" sz="4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50912" y="5252335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16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2" name="Минус 3"/>
          <p:cNvSpPr/>
          <p:nvPr/>
        </p:nvSpPr>
        <p:spPr>
          <a:xfrm rot="160078">
            <a:off x="3416559" y="289993"/>
            <a:ext cx="3868904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44539" y="290005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4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№3</a:t>
            </a:r>
          </a:p>
        </p:txBody>
      </p:sp>
      <p:sp>
        <p:nvSpPr>
          <p:cNvPr id="20" name="Скругленный прямоугольник 10"/>
          <p:cNvSpPr/>
          <p:nvPr/>
        </p:nvSpPr>
        <p:spPr>
          <a:xfrm>
            <a:off x="1461888" y="5040000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09741" y="5234161"/>
            <a:ext cx="810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Нет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2471" y="1968471"/>
            <a:ext cx="8264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Может ли ВИЧ жить в воде общественного бассейна, душевой, сауны?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020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0518" y="1524365"/>
            <a:ext cx="8133427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5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№4</a:t>
            </a:r>
          </a:p>
        </p:txBody>
      </p:sp>
      <p:sp>
        <p:nvSpPr>
          <p:cNvPr id="20" name="Скругленная прямоугольная выноска 5"/>
          <p:cNvSpPr/>
          <p:nvPr/>
        </p:nvSpPr>
        <p:spPr>
          <a:xfrm flipH="1">
            <a:off x="1115999" y="1295999"/>
            <a:ext cx="8667097" cy="5311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Передается ли ВИЧ при пользовании общей посудой, одеждой, бельем и бытовыми предметами?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0"/>
          <p:cNvSpPr/>
          <p:nvPr/>
        </p:nvSpPr>
        <p:spPr>
          <a:xfrm>
            <a:off x="1425827" y="5332387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7618" y="5453710"/>
            <a:ext cx="810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xmlns="" val="99995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14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275" y="6810375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2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№5</a:t>
            </a:r>
          </a:p>
        </p:txBody>
      </p:sp>
      <p:sp>
        <p:nvSpPr>
          <p:cNvPr id="18" name="Скругленный прямоугольник 10"/>
          <p:cNvSpPr/>
          <p:nvPr/>
        </p:nvSpPr>
        <p:spPr>
          <a:xfrm>
            <a:off x="1440000" y="5040000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66897" y="5232795"/>
            <a:ext cx="810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3317" y="1387064"/>
            <a:ext cx="8279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Передается ли ВИЧ при объятиях, рукопожатиях и поцелуях?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59509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14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169" y="2002890"/>
            <a:ext cx="8435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Может ли у зараженной ВИЧ матери родится здоровый ребенок?</a:t>
            </a:r>
            <a:endParaRPr lang="ru-RU" sz="4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2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№6</a:t>
            </a:r>
          </a:p>
        </p:txBody>
      </p:sp>
      <p:sp>
        <p:nvSpPr>
          <p:cNvPr id="18" name="Скругленный прямоугольник 10"/>
          <p:cNvSpPr/>
          <p:nvPr/>
        </p:nvSpPr>
        <p:spPr>
          <a:xfrm>
            <a:off x="1463954" y="5158134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7618" y="5321648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92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ентация Помоги первый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pic>
        <p:nvPicPr>
          <p:cNvPr id="7" name="Изображение 1" descr="презентация Помоги первый2.jpg">
            <a:extLst>
              <a:ext uri="{FF2B5EF4-FFF2-40B4-BE49-F238E27FC236}">
                <a16:creationId xmlns:a16="http://schemas.microsoft.com/office/drawing/2014/main" xmlns="" id="{E62B79AA-E402-48AD-9837-A5B2477CD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556"/>
            <a:ext cx="10688638" cy="7556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24362" y="2604179"/>
            <a:ext cx="6039911" cy="1938992"/>
          </a:xfrm>
          <a:prstGeom prst="rect">
            <a:avLst/>
          </a:prstGeom>
          <a:solidFill>
            <a:srgbClr val="C51718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solidFill>
                  <a:prstClr val="white"/>
                </a:solidFill>
              </a:rPr>
              <a:t>РАУНД 2</a:t>
            </a:r>
          </a:p>
          <a:p>
            <a:pPr lvl="0" algn="ctr"/>
            <a:r>
              <a:rPr lang="ru-RU" sz="5400" b="1" dirty="0">
                <a:solidFill>
                  <a:prstClr val="white"/>
                </a:solidFill>
              </a:rPr>
              <a:t>Вехи истории</a:t>
            </a:r>
          </a:p>
        </p:txBody>
      </p:sp>
      <p:sp>
        <p:nvSpPr>
          <p:cNvPr id="11" name="Минус 3">
            <a:extLst>
              <a:ext uri="{FF2B5EF4-FFF2-40B4-BE49-F238E27FC236}">
                <a16:creationId xmlns:a16="http://schemas.microsoft.com/office/drawing/2014/main" xmlns="" id="{1E6FA3C9-B3D7-4A69-867E-AFF035E65FC6}"/>
              </a:ext>
            </a:extLst>
          </p:cNvPr>
          <p:cNvSpPr/>
          <p:nvPr/>
        </p:nvSpPr>
        <p:spPr>
          <a:xfrm rot="160078">
            <a:off x="2060423" y="664242"/>
            <a:ext cx="6525381" cy="999663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15317" y="76193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Время на ответ: 1 минута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</a:rPr>
              <a:t>Максимальное количество баллов за вопрос – 2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2163" y="3573676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7121F8-F918-4C65-A4ED-25319854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" name="Рисунок 9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0B63180-EE61-42A6-8478-498E05620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101" y="68839"/>
            <a:ext cx="1531593" cy="5937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7617FB-D666-4DE5-8308-53D1C7C8C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019" y="-106673"/>
            <a:ext cx="944742" cy="9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18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ентация Помоги первый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88" y="6997324"/>
            <a:ext cx="14830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 №1</a:t>
            </a:r>
          </a:p>
        </p:txBody>
      </p:sp>
      <p:pic>
        <p:nvPicPr>
          <p:cNvPr id="8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5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№1</a:t>
            </a:r>
          </a:p>
        </p:txBody>
      </p:sp>
      <p:sp>
        <p:nvSpPr>
          <p:cNvPr id="7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5999" y="1484627"/>
            <a:ext cx="84462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/>
              <a:t>"Всемирный день ЕГО" стал отмечаться сравнительно недавно — в 1993 году, и был учрежден по инициативе Папы Римского Иоанна Павла II, для которого тоже, к сожалению, являлся "профессиональным" праздником: в 1991 году врачи поставили ему страшный диагноз — болезнь Паркинсона. Напишите, что мы скрыли под словом ЕГО. 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A4B367EC-AEB5-4617-A3E9-9A9C0276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33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88" y="700821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</a:t>
            </a:r>
          </a:p>
        </p:txBody>
      </p:sp>
      <p:sp>
        <p:nvSpPr>
          <p:cNvPr id="11" name="Скругленная прямоугольная выноска 5"/>
          <p:cNvSpPr/>
          <p:nvPr/>
        </p:nvSpPr>
        <p:spPr>
          <a:xfrm flipH="1">
            <a:off x="1116000" y="1296000"/>
            <a:ext cx="8445600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Когда конкистадоры входили в город, ацтеки назначали им свиту, которая непрерывно жгла благовония. Исследователь отмечает, что дело было не в особом уважении к испанцам, а в АЛЬФЕ. Слово "АЛЬФА" происходит от имени древнегреческой богини здоровья. Какое слово мы заменили АЛЬФОЙ?</a:t>
            </a:r>
            <a:endParaRPr lang="ru-RU" sz="5400" b="1" dirty="0"/>
          </a:p>
        </p:txBody>
      </p:sp>
      <p:sp>
        <p:nvSpPr>
          <p:cNvPr id="14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6102A22-89BA-4267-9831-E28A32CA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991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88" y="7008210"/>
            <a:ext cx="14830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 №3</a:t>
            </a:r>
          </a:p>
        </p:txBody>
      </p:sp>
      <p:pic>
        <p:nvPicPr>
          <p:cNvPr id="10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6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8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№3</a:t>
            </a:r>
          </a:p>
        </p:txBody>
      </p:sp>
      <p:sp>
        <p:nvSpPr>
          <p:cNvPr id="11" name="Скругленная прямоугольная выноска 5"/>
          <p:cNvSpPr/>
          <p:nvPr/>
        </p:nvSpPr>
        <p:spPr>
          <a:xfrm flipH="1">
            <a:off x="1121206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B313BD1-6C30-47E0-84D4-9F39CF2B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1205" y="1601004"/>
            <a:ext cx="84462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Для южных стран с высокой среднегодовой температурой, как известно, традиционна острая пища. Этому существует вполне научное объяснение. Южане вынуждены употреблять такую пищу как профилактику ЭТОГО. Назовите ЭТО двумя словами.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29849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1" descr="презентация Помоги первый2.jpg">
            <a:extLst>
              <a:ext uri="{FF2B5EF4-FFF2-40B4-BE49-F238E27FC236}">
                <a16:creationId xmlns:a16="http://schemas.microsoft.com/office/drawing/2014/main" xmlns="" id="{D810DB45-B36E-49E0-80C4-8F123FFC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2300" y="2265149"/>
            <a:ext cx="421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РАУНД №1</a:t>
            </a:r>
          </a:p>
        </p:txBody>
      </p:sp>
      <p:sp>
        <p:nvSpPr>
          <p:cNvPr id="7" name="Минус 3"/>
          <p:cNvSpPr/>
          <p:nvPr/>
        </p:nvSpPr>
        <p:spPr>
          <a:xfrm rot="160078">
            <a:off x="2721873" y="479245"/>
            <a:ext cx="5244893" cy="999663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30129" y="553207"/>
            <a:ext cx="562838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50" b="1" dirty="0">
                <a:solidFill>
                  <a:schemeClr val="bg1"/>
                </a:solidFill>
              </a:rPr>
              <a:t>Время на ответ: 30 секунд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</a:rPr>
              <a:t>За каждый правильный ответ – 1 балл</a:t>
            </a:r>
          </a:p>
        </p:txBody>
      </p:sp>
      <p:pic>
        <p:nvPicPr>
          <p:cNvPr id="13" name="Рисунок 1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5FD0436-D449-49B5-8D3D-BD8CFAC90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48" y="217247"/>
            <a:ext cx="1531593" cy="593719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CA02A2-41F5-48E1-B807-F0EC2AC2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71080" y="2499162"/>
            <a:ext cx="3802013" cy="1627991"/>
          </a:xfrm>
          <a:prstGeom prst="rect">
            <a:avLst/>
          </a:prstGeom>
          <a:solidFill>
            <a:srgbClr val="C51718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892" y="2265149"/>
            <a:ext cx="4544387" cy="3139321"/>
          </a:xfrm>
          <a:prstGeom prst="rect">
            <a:avLst/>
          </a:prstGeom>
          <a:solidFill>
            <a:srgbClr val="C517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Раунд 1:</a:t>
            </a:r>
          </a:p>
          <a:p>
            <a:pPr algn="ctr"/>
            <a:r>
              <a:rPr lang="ru-RU" sz="6600" b="1" dirty="0">
                <a:solidFill>
                  <a:schemeClr val="bg1"/>
                </a:solidFill>
              </a:rPr>
              <a:t>Миф или реальность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0F69EB-E4B9-42E7-BCFB-3BD23049F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166" y="41735"/>
            <a:ext cx="944742" cy="9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18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6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8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№4</a:t>
            </a:r>
          </a:p>
        </p:txBody>
      </p:sp>
      <p:sp>
        <p:nvSpPr>
          <p:cNvPr id="11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Во время Великой французской революции даже игральные карты обрели идеологическую окраску. Дам сменили изображения, символизировавшие "высшие ценности". Три из них — это, конечно, </a:t>
            </a:r>
            <a:r>
              <a:rPr lang="ru-RU" sz="2800" b="1" dirty="0"/>
              <a:t>свобода, равенство и братство</a:t>
            </a:r>
            <a:r>
              <a:rPr lang="ru-RU" sz="2800" dirty="0"/>
              <a:t>. А вот четвертая к идеологии отношения не имеет и, на первый взгляд, не вписывается в этот ряд, но, безусловно, является базовой ценностью для каждого, вне зависимости от политических убеждений. Назовите эту ценность.</a:t>
            </a:r>
            <a:endParaRPr lang="ru-RU" sz="4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ABF9D8D-6EE5-4073-8404-5C0B1038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78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Скругленная прямоугольная выноска 5"/>
          <p:cNvSpPr/>
          <p:nvPr/>
        </p:nvSpPr>
        <p:spPr>
          <a:xfrm flipH="1">
            <a:off x="1116000" y="1296000"/>
            <a:ext cx="8446227" cy="512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5400" b="1" cap="all" dirty="0">
                <a:solidFill>
                  <a:schemeClr val="tx1"/>
                </a:solidFill>
              </a:rPr>
              <a:t>Правильные ответы</a:t>
            </a:r>
            <a:endParaRPr lang="ru-RU" sz="900" b="1" cap="all" dirty="0">
              <a:solidFill>
                <a:schemeClr val="tx1"/>
              </a:solidFill>
            </a:endParaRPr>
          </a:p>
          <a:p>
            <a:pPr algn="ctr"/>
            <a:r>
              <a:rPr lang="ru-RU" sz="2000" b="1" cap="al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РАУНД 2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918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ентация Помоги первый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88" y="6997324"/>
            <a:ext cx="14830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 №1</a:t>
            </a:r>
          </a:p>
        </p:txBody>
      </p:sp>
      <p:pic>
        <p:nvPicPr>
          <p:cNvPr id="8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5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№1</a:t>
            </a:r>
          </a:p>
        </p:txBody>
      </p:sp>
      <p:sp>
        <p:nvSpPr>
          <p:cNvPr id="7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1836" y="1452435"/>
            <a:ext cx="84462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"Всемирный день ЕГО" стал отмечаться сравнительно недавно — в 1993 году, и был учрежден по инициативе Папы Римского Иоанна Павла II, для которого тоже, к сожалению, являлся "профессиональным" праздником: в 1991 году врачи поставили ему страшный диагноз — болезнь Паркинсона. Напишите, что мы скрыли под словом ЕГО. 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A4B367EC-AEB5-4617-A3E9-9A9C0276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5" name="Скругленный прямоугольник 10"/>
          <p:cNvSpPr/>
          <p:nvPr/>
        </p:nvSpPr>
        <p:spPr>
          <a:xfrm>
            <a:off x="1449989" y="5202124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55008" y="5394919"/>
            <a:ext cx="1855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Больного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313818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18406" y="-992805"/>
            <a:ext cx="13125450" cy="954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88" y="700821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</a:t>
            </a:r>
          </a:p>
        </p:txBody>
      </p:sp>
      <p:sp>
        <p:nvSpPr>
          <p:cNvPr id="11" name="Скругленная прямоугольная выноска 5"/>
          <p:cNvSpPr/>
          <p:nvPr/>
        </p:nvSpPr>
        <p:spPr>
          <a:xfrm flipH="1">
            <a:off x="1121519" y="1296000"/>
            <a:ext cx="8445600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/>
              <a:t>Когда конкистадоры входили в город, ацтеки назначали им свиту, которая непрерывно жгла благовония. Исследователь отмечает, что дело было не в особом уважении к испанцам, а в АЛЬФЕ. Слово "АЛЬФА" происходит от имени древнегреческой богини здоровья. Какое слово мы заменили АЛЬФОЙ?</a:t>
            </a:r>
            <a:endParaRPr lang="ru-RU" sz="4800" b="1" dirty="0"/>
          </a:p>
          <a:p>
            <a:pPr algn="ctr"/>
            <a:endParaRPr lang="ru-RU" sz="4400" b="1" dirty="0"/>
          </a:p>
        </p:txBody>
      </p:sp>
      <p:sp>
        <p:nvSpPr>
          <p:cNvPr id="14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6102A22-89BA-4267-9831-E28A32CA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2" name="Скругленный прямоугольник 10"/>
          <p:cNvSpPr/>
          <p:nvPr/>
        </p:nvSpPr>
        <p:spPr>
          <a:xfrm>
            <a:off x="1440000" y="5040000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9689" y="5232795"/>
            <a:ext cx="157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Гигиена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3138187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88" y="7008210"/>
            <a:ext cx="14830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 №3</a:t>
            </a:r>
          </a:p>
        </p:txBody>
      </p:sp>
      <p:pic>
        <p:nvPicPr>
          <p:cNvPr id="10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6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8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№3</a:t>
            </a:r>
          </a:p>
        </p:txBody>
      </p:sp>
      <p:sp>
        <p:nvSpPr>
          <p:cNvPr id="11" name="Скругленная прямоугольная выноска 5"/>
          <p:cNvSpPr/>
          <p:nvPr/>
        </p:nvSpPr>
        <p:spPr>
          <a:xfrm flipH="1">
            <a:off x="1121206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B313BD1-6C30-47E0-84D4-9F39CF2B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9963" y="1459900"/>
            <a:ext cx="8446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Для южных стран с высокой среднегодовой температурой, как известно, традиционна острая пища. Этому существует вполне научное объяснение. Южане вынуждены употреблять такую пищу как профилактику ЭТОГО. Назовите ЭТО двумя словами.</a:t>
            </a:r>
            <a:endParaRPr lang="ru-RU" sz="4400" dirty="0"/>
          </a:p>
        </p:txBody>
      </p:sp>
      <p:sp>
        <p:nvSpPr>
          <p:cNvPr id="14" name="Скругленный прямоугольник 10"/>
          <p:cNvSpPr/>
          <p:nvPr/>
        </p:nvSpPr>
        <p:spPr>
          <a:xfrm>
            <a:off x="1463953" y="4786467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Инфекционные заболевания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60983" y="7165520"/>
            <a:ext cx="1908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Светофор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158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6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8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№4</a:t>
            </a:r>
          </a:p>
        </p:txBody>
      </p:sp>
      <p:sp>
        <p:nvSpPr>
          <p:cNvPr id="11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/>
              <a:t>Во время Великой французской революции даже игральные карты обрели идеологическую окраску. Дам сменили изображения, символизировавшие "высшие ценности". Три из них — это, конечно, свобода, равенство и братство. А вот четвертая к идеологии отношения не имеет и, на первый взгляд, не вписывается в этот ряд, но, безусловно, является базовой ценностью для каждого, вне зависимости от политических убеждений. Назовите эту ценность.</a:t>
            </a:r>
            <a:endParaRPr lang="ru-RU" sz="3600" dirty="0"/>
          </a:p>
          <a:p>
            <a:pPr algn="ctr"/>
            <a:endParaRPr lang="ru-RU" sz="3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ABF9D8D-6EE5-4073-8404-5C0B1038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2" name="Скругленный прямоугольник 10"/>
          <p:cNvSpPr/>
          <p:nvPr/>
        </p:nvSpPr>
        <p:spPr>
          <a:xfrm>
            <a:off x="1373895" y="5336412"/>
            <a:ext cx="7778246" cy="970366"/>
          </a:xfrm>
          <a:prstGeom prst="rect">
            <a:avLst/>
          </a:prstGeom>
          <a:solidFill>
            <a:srgbClr val="006A32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43212" y="5516043"/>
            <a:ext cx="1892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Здоровье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481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8130" y="2529185"/>
            <a:ext cx="37723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solidFill>
                  <a:prstClr val="white"/>
                </a:solidFill>
              </a:rPr>
              <a:t>РАУНД №4</a:t>
            </a:r>
          </a:p>
        </p:txBody>
      </p:sp>
      <p:pic>
        <p:nvPicPr>
          <p:cNvPr id="6" name="Изображение 1" descr="презентация Помоги первый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302"/>
            <a:ext cx="10688638" cy="7556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8863" y="2739410"/>
            <a:ext cx="4710912" cy="2031325"/>
          </a:xfrm>
          <a:prstGeom prst="rect">
            <a:avLst/>
          </a:prstGeom>
          <a:solidFill>
            <a:srgbClr val="C51718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solidFill>
                  <a:prstClr val="white"/>
                </a:solidFill>
              </a:rPr>
              <a:t>РАУНД 3</a:t>
            </a:r>
          </a:p>
          <a:p>
            <a:pPr lvl="0" algn="ctr"/>
            <a:r>
              <a:rPr lang="ru-RU" sz="6000" b="1" dirty="0">
                <a:solidFill>
                  <a:prstClr val="white"/>
                </a:solidFill>
              </a:rPr>
              <a:t>Минное поле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E8C6599-F6C2-46A1-9EDC-8EB3FB4D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9" name="Рисунок 8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528D6D8-66F3-465A-B52F-1716EA749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48" y="217247"/>
            <a:ext cx="1531593" cy="593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843798A-6A46-442C-8728-06029F769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166" y="41735"/>
            <a:ext cx="944742" cy="9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06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презентация Помоги первый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8987" y="3059714"/>
            <a:ext cx="3957986" cy="2015936"/>
          </a:xfrm>
          <a:prstGeom prst="rect">
            <a:avLst/>
          </a:prstGeom>
          <a:solidFill>
            <a:srgbClr val="C51718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550" b="1" cap="all" dirty="0">
                <a:solidFill>
                  <a:schemeClr val="bg1"/>
                </a:solidFill>
                <a:latin typeface="+mj-lt"/>
              </a:rPr>
              <a:t>Интерактивно-образовательный</a:t>
            </a:r>
            <a:r>
              <a:rPr lang="ru-RU" sz="255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40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КВИЗ</a:t>
            </a:r>
          </a:p>
          <a:p>
            <a:pPr algn="ctr">
              <a:spcAft>
                <a:spcPts val="600"/>
              </a:spcAft>
            </a:pPr>
            <a:endParaRPr lang="ru-RU" sz="24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6314" y="235079"/>
            <a:ext cx="2440547" cy="1130063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56856" y="669683"/>
            <a:ext cx="850005" cy="695459"/>
          </a:xfrm>
          <a:prstGeom prst="rect">
            <a:avLst/>
          </a:prstGeom>
          <a:solidFill>
            <a:srgbClr val="F0F0F0"/>
          </a:solidFill>
          <a:ln>
            <a:solidFill>
              <a:srgbClr val="EFEFE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658" y="727786"/>
            <a:ext cx="2839912" cy="11178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4309" y="6144270"/>
            <a:ext cx="811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720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ПОДВЕДЕНИЕ ИТОГОВ</a:t>
            </a:r>
            <a:endParaRPr lang="ru-RU" sz="4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CF5985-54F6-4752-9AE3-B53A7D62B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856" y="399126"/>
            <a:ext cx="1659005" cy="16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63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ентация Помоги первый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88" y="693201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/>
              <a:t>Вопрос №2</a:t>
            </a:r>
          </a:p>
        </p:txBody>
      </p:sp>
      <p:pic>
        <p:nvPicPr>
          <p:cNvPr id="8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968131"/>
            <a:ext cx="13125450" cy="9548460"/>
          </a:xfrm>
          <a:prstGeom prst="rect">
            <a:avLst/>
          </a:prstGeom>
        </p:spPr>
      </p:pic>
      <p:pic>
        <p:nvPicPr>
          <p:cNvPr id="16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4539" y="290005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7" name="Скругленная прямоугольная выноска 5"/>
          <p:cNvSpPr/>
          <p:nvPr/>
        </p:nvSpPr>
        <p:spPr>
          <a:xfrm flipH="1">
            <a:off x="1116000" y="1296000"/>
            <a:ext cx="828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Передается ли ВИЧ через кашель, чихание, а также через слезы и пот?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1B20F3-8971-45DA-8180-F0A6A2A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921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</p:spPr>
        <p:txBody>
          <a:bodyPr/>
          <a:lstStyle/>
          <a:p>
            <a:fld id="{E8A654DA-70B6-4344-9C0F-F12339664B8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8" name="Скругленная прямоугольная выноска 5"/>
          <p:cNvSpPr/>
          <p:nvPr/>
        </p:nvSpPr>
        <p:spPr>
          <a:xfrm flipH="1">
            <a:off x="1116000" y="1204560"/>
            <a:ext cx="828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4460" y="2755064"/>
            <a:ext cx="784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Передается ли ВИЧ через кровь?</a:t>
            </a:r>
            <a:endParaRPr lang="ru-RU" sz="4000" b="1" dirty="0"/>
          </a:p>
        </p:txBody>
      </p:sp>
      <p:sp>
        <p:nvSpPr>
          <p:cNvPr id="17" name="Минус 3">
            <a:extLst>
              <a:ext uri="{FF2B5EF4-FFF2-40B4-BE49-F238E27FC236}">
                <a16:creationId xmlns:a16="http://schemas.microsoft.com/office/drawing/2014/main" xmlns="" id="{BC5FA22A-3820-4414-8C30-222B122E6A19}"/>
              </a:ext>
            </a:extLst>
          </p:cNvPr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CD448B6-239C-4AD3-8889-4CF124A87605}"/>
              </a:ext>
            </a:extLst>
          </p:cNvPr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</p:spTree>
    <p:extLst>
      <p:ext uri="{BB962C8B-B14F-4D97-AF65-F5344CB8AC3E}">
        <p14:creationId xmlns:p14="http://schemas.microsoft.com/office/powerpoint/2010/main" xmlns="" val="231132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16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036" y="1970336"/>
            <a:ext cx="6937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Может ли ВИЧ жить в воде общественного бассейна, душевой, сауны?</a:t>
            </a:r>
            <a:endParaRPr lang="ru-RU" sz="4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2" name="Минус 3"/>
          <p:cNvSpPr/>
          <p:nvPr/>
        </p:nvSpPr>
        <p:spPr>
          <a:xfrm rot="160078">
            <a:off x="3416559" y="289993"/>
            <a:ext cx="3868904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44539" y="290005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4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№3</a:t>
            </a:r>
          </a:p>
        </p:txBody>
      </p:sp>
    </p:spTree>
    <p:extLst>
      <p:ext uri="{BB962C8B-B14F-4D97-AF65-F5344CB8AC3E}">
        <p14:creationId xmlns:p14="http://schemas.microsoft.com/office/powerpoint/2010/main" xmlns="" val="250573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16" name="Скругленная прямоугольная выноска 5"/>
          <p:cNvSpPr/>
          <p:nvPr/>
        </p:nvSpPr>
        <p:spPr>
          <a:xfrm flipH="1">
            <a:off x="1116000" y="1296000"/>
            <a:ext cx="8446227" cy="513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3435" y="2462778"/>
            <a:ext cx="6781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Передается ли ВИЧ при пользовании общей посудой, одеждой, бельем и бытовыми предметами?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275" y="6810375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2" name="Минус 3"/>
          <p:cNvSpPr/>
          <p:nvPr/>
        </p:nvSpPr>
        <p:spPr>
          <a:xfrm rot="160078">
            <a:off x="3416559" y="289993"/>
            <a:ext cx="3868904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44539" y="290005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4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7DD85B-A58B-4555-8A28-F95AFFBC9137}"/>
              </a:ext>
            </a:extLst>
          </p:cNvPr>
          <p:cNvSpPr txBox="1"/>
          <p:nvPr/>
        </p:nvSpPr>
        <p:spPr>
          <a:xfrm>
            <a:off x="4857135" y="324464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599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17" name="Скругленная прямоугольная выноска 5"/>
          <p:cNvSpPr/>
          <p:nvPr/>
        </p:nvSpPr>
        <p:spPr>
          <a:xfrm flipH="1">
            <a:off x="1116000" y="1296000"/>
            <a:ext cx="8445600" cy="512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Передается ли ВИЧ при объятиях, рукопожатиях и поцелуях?</a:t>
            </a:r>
            <a:endParaRPr lang="ru-RU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865" y="1524365"/>
            <a:ext cx="813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3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5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44539" y="287896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№5</a:t>
            </a:r>
          </a:p>
        </p:txBody>
      </p:sp>
    </p:spTree>
    <p:extLst>
      <p:ext uri="{BB962C8B-B14F-4D97-AF65-F5344CB8AC3E}">
        <p14:creationId xmlns:p14="http://schemas.microsoft.com/office/powerpoint/2010/main" xmlns="" val="73188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3"/>
          <p:cNvSpPr/>
          <p:nvPr/>
        </p:nvSpPr>
        <p:spPr>
          <a:xfrm rot="160078">
            <a:off x="3418625" y="290041"/>
            <a:ext cx="3868904" cy="411209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4539" y="287896"/>
            <a:ext cx="307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7" name="Минус 3"/>
          <p:cNvSpPr/>
          <p:nvPr/>
        </p:nvSpPr>
        <p:spPr>
          <a:xfrm rot="160078">
            <a:off x="3327130" y="287375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541" y="2933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№7</a:t>
            </a:r>
          </a:p>
        </p:txBody>
      </p:sp>
      <p:sp>
        <p:nvSpPr>
          <p:cNvPr id="10" name="Скругленная прямоугольная выноска 5"/>
          <p:cNvSpPr>
            <a:spLocks noChangeAspect="1"/>
          </p:cNvSpPr>
          <p:nvPr/>
        </p:nvSpPr>
        <p:spPr>
          <a:xfrm flipH="1">
            <a:off x="1116000" y="1296000"/>
            <a:ext cx="8427268" cy="512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3105" y="2509932"/>
            <a:ext cx="7919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Может ли у зараженной ВИЧ матери родится здоровый ребенок?</a:t>
            </a:r>
            <a:endParaRPr lang="ru-RU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E814B1-62E1-4BD1-8ED5-1BE7B0283BDB}"/>
              </a:ext>
            </a:extLst>
          </p:cNvPr>
          <p:cNvSpPr txBox="1"/>
          <p:nvPr/>
        </p:nvSpPr>
        <p:spPr>
          <a:xfrm>
            <a:off x="3931941" y="445787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№2</a:t>
            </a:r>
          </a:p>
        </p:txBody>
      </p:sp>
      <p:sp>
        <p:nvSpPr>
          <p:cNvPr id="19" name="Минус 3">
            <a:extLst>
              <a:ext uri="{FF2B5EF4-FFF2-40B4-BE49-F238E27FC236}">
                <a16:creationId xmlns:a16="http://schemas.microsoft.com/office/drawing/2014/main" xmlns="" id="{F56D2CCC-91A2-4F5D-94FD-B3DEB4028D28}"/>
              </a:ext>
            </a:extLst>
          </p:cNvPr>
          <p:cNvSpPr/>
          <p:nvPr/>
        </p:nvSpPr>
        <p:spPr>
          <a:xfrm rot="160078">
            <a:off x="3326400" y="288000"/>
            <a:ext cx="3981399" cy="499997"/>
          </a:xfrm>
          <a:custGeom>
            <a:avLst/>
            <a:gdLst>
              <a:gd name="connsiteX0" fmla="*/ 697813 w 5264530"/>
              <a:gd name="connsiteY0" fmla="*/ 668563 h 1748335"/>
              <a:gd name="connsiteX1" fmla="*/ 4566717 w 5264530"/>
              <a:gd name="connsiteY1" fmla="*/ 668563 h 1748335"/>
              <a:gd name="connsiteX2" fmla="*/ 4566717 w 5264530"/>
              <a:gd name="connsiteY2" fmla="*/ 1079772 h 1748335"/>
              <a:gd name="connsiteX3" fmla="*/ 697813 w 5264530"/>
              <a:gd name="connsiteY3" fmla="*/ 1079772 h 1748335"/>
              <a:gd name="connsiteX4" fmla="*/ 697813 w 5264530"/>
              <a:gd name="connsiteY4" fmla="*/ 668563 h 1748335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868904 w 3868904"/>
              <a:gd name="connsiteY2" fmla="*/ 411209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  <a:gd name="connsiteX0" fmla="*/ 77480 w 3868904"/>
              <a:gd name="connsiteY0" fmla="*/ 12892 h 411209"/>
              <a:gd name="connsiteX1" fmla="*/ 3868904 w 3868904"/>
              <a:gd name="connsiteY1" fmla="*/ 0 h 411209"/>
              <a:gd name="connsiteX2" fmla="*/ 3762941 w 3868904"/>
              <a:gd name="connsiteY2" fmla="*/ 400603 h 411209"/>
              <a:gd name="connsiteX3" fmla="*/ 0 w 3868904"/>
              <a:gd name="connsiteY3" fmla="*/ 411209 h 411209"/>
              <a:gd name="connsiteX4" fmla="*/ 77480 w 3868904"/>
              <a:gd name="connsiteY4" fmla="*/ 12892 h 4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04" h="411209">
                <a:moveTo>
                  <a:pt x="77480" y="12892"/>
                </a:moveTo>
                <a:lnTo>
                  <a:pt x="3868904" y="0"/>
                </a:lnTo>
                <a:lnTo>
                  <a:pt x="3762941" y="400603"/>
                </a:lnTo>
                <a:lnTo>
                  <a:pt x="0" y="411209"/>
                </a:lnTo>
                <a:lnTo>
                  <a:pt x="77480" y="12892"/>
                </a:lnTo>
                <a:close/>
              </a:path>
            </a:pathLst>
          </a:custGeom>
          <a:solidFill>
            <a:srgbClr val="C5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E3ADAA6-08F1-4BD0-8FED-B7095FF9AC6B}"/>
              </a:ext>
            </a:extLst>
          </p:cNvPr>
          <p:cNvSpPr txBox="1"/>
          <p:nvPr/>
        </p:nvSpPr>
        <p:spPr>
          <a:xfrm>
            <a:off x="3787782" y="300622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Вопрос №6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ACBCB9B-580F-46B3-83C3-1922AAFF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818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 descr="презентация Помоги первыи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7775" y="-1069980"/>
            <a:ext cx="13125450" cy="95484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54DA-70B6-4344-9C0F-F12339664B8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Скругленная прямоугольная выноска 5"/>
          <p:cNvSpPr/>
          <p:nvPr/>
        </p:nvSpPr>
        <p:spPr>
          <a:xfrm flipH="1">
            <a:off x="1116000" y="1296000"/>
            <a:ext cx="8446227" cy="512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5400" b="1" cap="all" dirty="0">
                <a:solidFill>
                  <a:schemeClr val="tx1"/>
                </a:solidFill>
              </a:rPr>
              <a:t>Правильные ответы</a:t>
            </a:r>
            <a:endParaRPr lang="ru-RU" sz="900" b="1" cap="all" dirty="0">
              <a:solidFill>
                <a:schemeClr val="tx1"/>
              </a:solidFill>
            </a:endParaRPr>
          </a:p>
          <a:p>
            <a:pPr algn="ctr"/>
            <a:r>
              <a:rPr lang="ru-RU" sz="2000" b="1" cap="al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РАУНД 1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708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glow rad="101600">
            <a:schemeClr val="bg1">
              <a:lumMod val="65000"/>
              <a:alpha val="6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a:spPr>
      <a:bodyPr rtlCol="0" anchor="ctr"/>
      <a:lstStyle>
        <a:defPPr algn="ctr">
          <a:defRPr sz="3200" b="1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3262</TotalTime>
  <Words>853</Words>
  <Application>Microsoft Office PowerPoint</Application>
  <PresentationFormat>Произвольный</PresentationFormat>
  <Paragraphs>159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Вотяков</dc:creator>
  <cp:lastModifiedBy>Я E</cp:lastModifiedBy>
  <cp:revision>163</cp:revision>
  <cp:lastPrinted>2019-10-24T10:28:16Z</cp:lastPrinted>
  <dcterms:created xsi:type="dcterms:W3CDTF">2019-08-19T11:25:06Z</dcterms:created>
  <dcterms:modified xsi:type="dcterms:W3CDTF">2019-12-01T19:41:18Z</dcterms:modified>
</cp:coreProperties>
</file>