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да (46,6 %)</c:v>
                </c:pt>
                <c:pt idx="1">
                  <c:v>нет (8,7%)</c:v>
                </c:pt>
                <c:pt idx="2">
                  <c:v>узнать результат (44,7%)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да (46,6 %)</c:v>
                </c:pt>
                <c:pt idx="1">
                  <c:v>нет (8,7%)</c:v>
                </c:pt>
                <c:pt idx="2">
                  <c:v>узнать результат (44,7%)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2">
                  <c:v>97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cat>
            <c:strRef>
              <c:f>Лист1!$A$2:$A$5</c:f>
              <c:strCache>
                <c:ptCount val="3"/>
                <c:pt idx="0">
                  <c:v>да (46,6 %)</c:v>
                </c:pt>
                <c:pt idx="1">
                  <c:v>нет (8,7%)</c:v>
                </c:pt>
                <c:pt idx="2">
                  <c:v>узнать результат (44,7%)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19</c:v>
                </c:pt>
              </c:numCache>
            </c:numRef>
          </c:val>
        </c:ser>
        <c:shape val="cylinder"/>
        <c:axId val="162625024"/>
        <c:axId val="162626560"/>
        <c:axId val="0"/>
      </c:bar3DChart>
      <c:catAx>
        <c:axId val="162625024"/>
        <c:scaling>
          <c:orientation val="minMax"/>
        </c:scaling>
        <c:axPos val="b"/>
        <c:tickLblPos val="nextTo"/>
        <c:crossAx val="162626560"/>
        <c:crosses val="autoZero"/>
        <c:auto val="1"/>
        <c:lblAlgn val="ctr"/>
        <c:lblOffset val="100"/>
      </c:catAx>
      <c:valAx>
        <c:axId val="162626560"/>
        <c:scaling>
          <c:orientation val="minMax"/>
        </c:scaling>
        <c:axPos val="l"/>
        <c:majorGridlines/>
        <c:numFmt formatCode="General" sourceLinked="1"/>
        <c:tickLblPos val="nextTo"/>
        <c:crossAx val="16262502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9611BD-A7FD-455F-B74B-FA1817B94ACC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2BA9472B-D340-4F0B-9D33-00246AED4400}">
      <dgm:prSet/>
      <dgm:spPr/>
      <dgm:t>
        <a:bodyPr/>
        <a:lstStyle/>
        <a:p>
          <a:pPr marR="0" algn="ctr" rtl="0"/>
          <a:r>
            <a:rPr lang="ru-RU" baseline="0" dirty="0" smtClean="0">
              <a:solidFill>
                <a:srgbClr val="000000"/>
              </a:solidFill>
              <a:latin typeface="Calibri"/>
            </a:rPr>
            <a:t>Сбор информации</a:t>
          </a:r>
        </a:p>
        <a:p>
          <a:pPr marR="0" algn="ctr" rtl="0"/>
          <a:r>
            <a:rPr lang="ru-RU" baseline="0" dirty="0" smtClean="0">
              <a:solidFill>
                <a:srgbClr val="000000"/>
              </a:solidFill>
              <a:latin typeface="Calibri"/>
            </a:rPr>
            <a:t> ( исследование проблемы)</a:t>
          </a:r>
          <a:endParaRPr lang="ru-RU" dirty="0" smtClean="0"/>
        </a:p>
      </dgm:t>
    </dgm:pt>
    <dgm:pt modelId="{5D7443DC-0CB8-40A0-9EB4-F5E5B448E7FA}" type="parTrans" cxnId="{B4C1B2CD-C7E1-4190-8AA3-D4B9EE5B3B21}">
      <dgm:prSet/>
      <dgm:spPr/>
      <dgm:t>
        <a:bodyPr/>
        <a:lstStyle/>
        <a:p>
          <a:endParaRPr lang="ru-RU"/>
        </a:p>
      </dgm:t>
    </dgm:pt>
    <dgm:pt modelId="{61C10518-08B5-416C-9F1D-1C121FD13E4C}" type="sibTrans" cxnId="{B4C1B2CD-C7E1-4190-8AA3-D4B9EE5B3B21}">
      <dgm:prSet/>
      <dgm:spPr/>
      <dgm:t>
        <a:bodyPr/>
        <a:lstStyle/>
        <a:p>
          <a:endParaRPr lang="ru-RU"/>
        </a:p>
      </dgm:t>
    </dgm:pt>
    <dgm:pt modelId="{757F92B7-56ED-4C0B-9FAA-2C6685D2A017}">
      <dgm:prSet/>
      <dgm:spPr/>
      <dgm:t>
        <a:bodyPr/>
        <a:lstStyle/>
        <a:p>
          <a:pPr marR="0" algn="ctr" rtl="0"/>
          <a:r>
            <a:rPr lang="ru-RU" baseline="0" dirty="0" smtClean="0">
              <a:solidFill>
                <a:srgbClr val="000000"/>
              </a:solidFill>
              <a:latin typeface="Calibri"/>
            </a:rPr>
            <a:t>Социологические опросы </a:t>
          </a:r>
        </a:p>
        <a:p>
          <a:pPr marR="0" algn="ctr" rtl="0"/>
          <a:r>
            <a:rPr lang="ru-RU" baseline="0" dirty="0" smtClean="0">
              <a:solidFill>
                <a:srgbClr val="000000"/>
              </a:solidFill>
              <a:latin typeface="Calibri"/>
            </a:rPr>
            <a:t>разных групп населения</a:t>
          </a:r>
          <a:endParaRPr lang="ru-RU" dirty="0" smtClean="0"/>
        </a:p>
      </dgm:t>
    </dgm:pt>
    <dgm:pt modelId="{4A1D9A23-F68F-44AE-9472-7B1F99E63DE5}" type="parTrans" cxnId="{A26250E1-01B2-4795-94E8-89134CB7DD4A}">
      <dgm:prSet/>
      <dgm:spPr/>
      <dgm:t>
        <a:bodyPr/>
        <a:lstStyle/>
        <a:p>
          <a:endParaRPr lang="ru-RU" dirty="0"/>
        </a:p>
      </dgm:t>
    </dgm:pt>
    <dgm:pt modelId="{3E3E8F1D-8C4F-4F56-A24B-076DA0C49371}" type="sibTrans" cxnId="{A26250E1-01B2-4795-94E8-89134CB7DD4A}">
      <dgm:prSet/>
      <dgm:spPr/>
      <dgm:t>
        <a:bodyPr/>
        <a:lstStyle/>
        <a:p>
          <a:endParaRPr lang="ru-RU"/>
        </a:p>
      </dgm:t>
    </dgm:pt>
    <dgm:pt modelId="{E684F77E-CB83-4DC3-AE06-58885818DA2C}">
      <dgm:prSet/>
      <dgm:spPr/>
      <dgm:t>
        <a:bodyPr/>
        <a:lstStyle/>
        <a:p>
          <a:pPr marR="0" algn="ctr" rtl="0"/>
          <a:r>
            <a:rPr lang="ru-RU" baseline="0" dirty="0" smtClean="0">
              <a:solidFill>
                <a:srgbClr val="000000"/>
              </a:solidFill>
              <a:latin typeface="Calibri"/>
            </a:rPr>
            <a:t>Встречи, интервью с организацией инвалидов города</a:t>
          </a:r>
        </a:p>
      </dgm:t>
    </dgm:pt>
    <dgm:pt modelId="{27EBA761-7EFF-4C64-A6BA-EA0EEE18CCB7}" type="parTrans" cxnId="{6AA7E47F-E00F-432E-85CD-37B0D297CE86}">
      <dgm:prSet/>
      <dgm:spPr/>
      <dgm:t>
        <a:bodyPr/>
        <a:lstStyle/>
        <a:p>
          <a:endParaRPr lang="ru-RU" dirty="0"/>
        </a:p>
      </dgm:t>
    </dgm:pt>
    <dgm:pt modelId="{6B7644F8-FD18-4EC6-86AA-71D5EA1B85BA}" type="sibTrans" cxnId="{6AA7E47F-E00F-432E-85CD-37B0D297CE86}">
      <dgm:prSet/>
      <dgm:spPr/>
      <dgm:t>
        <a:bodyPr/>
        <a:lstStyle/>
        <a:p>
          <a:endParaRPr lang="ru-RU"/>
        </a:p>
      </dgm:t>
    </dgm:pt>
    <dgm:pt modelId="{A0CCD0BD-639B-4995-B58D-7E52BE678B83}">
      <dgm:prSet/>
      <dgm:spPr/>
      <dgm:t>
        <a:bodyPr/>
        <a:lstStyle/>
        <a:p>
          <a:pPr marR="0" algn="ctr" rtl="0"/>
          <a:r>
            <a:rPr lang="ru-RU" baseline="0" dirty="0" smtClean="0">
              <a:solidFill>
                <a:srgbClr val="000000"/>
              </a:solidFill>
              <a:latin typeface="Calibri"/>
            </a:rPr>
            <a:t>Сотрудничество  с культурно-спортивным обществом инвалидов «Росиночка»</a:t>
          </a:r>
          <a:endParaRPr lang="ru-RU" dirty="0" smtClean="0"/>
        </a:p>
      </dgm:t>
    </dgm:pt>
    <dgm:pt modelId="{3E726869-AF97-487E-BCFA-B4C08D95F04E}" type="parTrans" cxnId="{92FEB293-7F8F-4C2C-B7D3-E154794043C4}">
      <dgm:prSet/>
      <dgm:spPr/>
      <dgm:t>
        <a:bodyPr/>
        <a:lstStyle/>
        <a:p>
          <a:endParaRPr lang="ru-RU" dirty="0"/>
        </a:p>
      </dgm:t>
    </dgm:pt>
    <dgm:pt modelId="{A30B3E37-C744-475C-9171-DEF6BCAEDFA8}" type="sibTrans" cxnId="{92FEB293-7F8F-4C2C-B7D3-E154794043C4}">
      <dgm:prSet/>
      <dgm:spPr/>
      <dgm:t>
        <a:bodyPr/>
        <a:lstStyle/>
        <a:p>
          <a:endParaRPr lang="ru-RU"/>
        </a:p>
      </dgm:t>
    </dgm:pt>
    <dgm:pt modelId="{F7794B6A-ECA9-41CE-85B5-CD3E69DC6C21}" type="pres">
      <dgm:prSet presAssocID="{B69611BD-A7FD-455F-B74B-FA1817B94AC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94D9624-BFD4-4880-83CF-A03D18E0FE9F}" type="pres">
      <dgm:prSet presAssocID="{2BA9472B-D340-4F0B-9D33-00246AED4400}" presName="hierRoot1" presStyleCnt="0">
        <dgm:presLayoutVars>
          <dgm:hierBranch val="r"/>
        </dgm:presLayoutVars>
      </dgm:prSet>
      <dgm:spPr/>
    </dgm:pt>
    <dgm:pt modelId="{D5011591-0E57-4B78-8A5D-84FF1AA976C0}" type="pres">
      <dgm:prSet presAssocID="{2BA9472B-D340-4F0B-9D33-00246AED4400}" presName="rootComposite1" presStyleCnt="0"/>
      <dgm:spPr/>
    </dgm:pt>
    <dgm:pt modelId="{14972B3F-62A5-4C11-802D-F7A518142962}" type="pres">
      <dgm:prSet presAssocID="{2BA9472B-D340-4F0B-9D33-00246AED440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046709-E3CF-4168-B45B-3F1BDB669078}" type="pres">
      <dgm:prSet presAssocID="{2BA9472B-D340-4F0B-9D33-00246AED440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94A70037-C457-4984-8D21-FCA41EADE1F3}" type="pres">
      <dgm:prSet presAssocID="{2BA9472B-D340-4F0B-9D33-00246AED4400}" presName="hierChild2" presStyleCnt="0"/>
      <dgm:spPr/>
    </dgm:pt>
    <dgm:pt modelId="{FF8D703A-EC68-497D-BA54-DF9F6A0003B1}" type="pres">
      <dgm:prSet presAssocID="{4A1D9A23-F68F-44AE-9472-7B1F99E63DE5}" presName="Name50" presStyleLbl="parChTrans1D2" presStyleIdx="0" presStyleCnt="3"/>
      <dgm:spPr/>
      <dgm:t>
        <a:bodyPr/>
        <a:lstStyle/>
        <a:p>
          <a:endParaRPr lang="ru-RU"/>
        </a:p>
      </dgm:t>
    </dgm:pt>
    <dgm:pt modelId="{D94E7902-1FB9-40E7-A55F-97D388D56C3A}" type="pres">
      <dgm:prSet presAssocID="{757F92B7-56ED-4C0B-9FAA-2C6685D2A017}" presName="hierRoot2" presStyleCnt="0">
        <dgm:presLayoutVars>
          <dgm:hierBranch/>
        </dgm:presLayoutVars>
      </dgm:prSet>
      <dgm:spPr/>
    </dgm:pt>
    <dgm:pt modelId="{87F3661D-7311-482B-BA62-B4EBBB2B6677}" type="pres">
      <dgm:prSet presAssocID="{757F92B7-56ED-4C0B-9FAA-2C6685D2A017}" presName="rootComposite" presStyleCnt="0"/>
      <dgm:spPr/>
    </dgm:pt>
    <dgm:pt modelId="{AC74FBA4-A045-4DB8-9F86-F2079D55D1B7}" type="pres">
      <dgm:prSet presAssocID="{757F92B7-56ED-4C0B-9FAA-2C6685D2A017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BC099E-F569-4F2C-B9B3-935CE25441DD}" type="pres">
      <dgm:prSet presAssocID="{757F92B7-56ED-4C0B-9FAA-2C6685D2A017}" presName="rootConnector" presStyleLbl="node2" presStyleIdx="0" presStyleCnt="3"/>
      <dgm:spPr/>
      <dgm:t>
        <a:bodyPr/>
        <a:lstStyle/>
        <a:p>
          <a:endParaRPr lang="ru-RU"/>
        </a:p>
      </dgm:t>
    </dgm:pt>
    <dgm:pt modelId="{60B504E2-434F-49EC-A984-482817DC3D2B}" type="pres">
      <dgm:prSet presAssocID="{757F92B7-56ED-4C0B-9FAA-2C6685D2A017}" presName="hierChild4" presStyleCnt="0"/>
      <dgm:spPr/>
    </dgm:pt>
    <dgm:pt modelId="{9520E743-F7C0-4F9E-B560-1AD08557F0B4}" type="pres">
      <dgm:prSet presAssocID="{757F92B7-56ED-4C0B-9FAA-2C6685D2A017}" presName="hierChild5" presStyleCnt="0"/>
      <dgm:spPr/>
    </dgm:pt>
    <dgm:pt modelId="{983077AB-EBB6-40AC-A89F-FB8D7B075AA0}" type="pres">
      <dgm:prSet presAssocID="{27EBA761-7EFF-4C64-A6BA-EA0EEE18CCB7}" presName="Name50" presStyleLbl="parChTrans1D2" presStyleIdx="1" presStyleCnt="3"/>
      <dgm:spPr/>
      <dgm:t>
        <a:bodyPr/>
        <a:lstStyle/>
        <a:p>
          <a:endParaRPr lang="ru-RU"/>
        </a:p>
      </dgm:t>
    </dgm:pt>
    <dgm:pt modelId="{677E1DF6-28FB-4BE6-8F94-F4FBB7A62160}" type="pres">
      <dgm:prSet presAssocID="{E684F77E-CB83-4DC3-AE06-58885818DA2C}" presName="hierRoot2" presStyleCnt="0">
        <dgm:presLayoutVars>
          <dgm:hierBranch/>
        </dgm:presLayoutVars>
      </dgm:prSet>
      <dgm:spPr/>
    </dgm:pt>
    <dgm:pt modelId="{0C776319-5DAA-4FB9-8153-CAFAF4D66B9D}" type="pres">
      <dgm:prSet presAssocID="{E684F77E-CB83-4DC3-AE06-58885818DA2C}" presName="rootComposite" presStyleCnt="0"/>
      <dgm:spPr/>
    </dgm:pt>
    <dgm:pt modelId="{ABBF9966-ABBB-4F22-AA21-247B14EE18E9}" type="pres">
      <dgm:prSet presAssocID="{E684F77E-CB83-4DC3-AE06-58885818DA2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E780171-CC2F-4637-8558-21A6B07A61FC}" type="pres">
      <dgm:prSet presAssocID="{E684F77E-CB83-4DC3-AE06-58885818DA2C}" presName="rootConnector" presStyleLbl="node2" presStyleIdx="1" presStyleCnt="3"/>
      <dgm:spPr/>
      <dgm:t>
        <a:bodyPr/>
        <a:lstStyle/>
        <a:p>
          <a:endParaRPr lang="ru-RU"/>
        </a:p>
      </dgm:t>
    </dgm:pt>
    <dgm:pt modelId="{A4ECBF18-4A90-4B81-8724-F0F1CC5E2E93}" type="pres">
      <dgm:prSet presAssocID="{E684F77E-CB83-4DC3-AE06-58885818DA2C}" presName="hierChild4" presStyleCnt="0"/>
      <dgm:spPr/>
    </dgm:pt>
    <dgm:pt modelId="{E77441F5-9342-4904-BA9C-5E6EDE168A58}" type="pres">
      <dgm:prSet presAssocID="{E684F77E-CB83-4DC3-AE06-58885818DA2C}" presName="hierChild5" presStyleCnt="0"/>
      <dgm:spPr/>
    </dgm:pt>
    <dgm:pt modelId="{7C6C6B63-E45D-4A73-A5C6-BA43B2BD15C4}" type="pres">
      <dgm:prSet presAssocID="{3E726869-AF97-487E-BCFA-B4C08D95F04E}" presName="Name50" presStyleLbl="parChTrans1D2" presStyleIdx="2" presStyleCnt="3"/>
      <dgm:spPr/>
      <dgm:t>
        <a:bodyPr/>
        <a:lstStyle/>
        <a:p>
          <a:endParaRPr lang="ru-RU"/>
        </a:p>
      </dgm:t>
    </dgm:pt>
    <dgm:pt modelId="{63DBE823-F11C-488C-BCE7-7DDA62989748}" type="pres">
      <dgm:prSet presAssocID="{A0CCD0BD-639B-4995-B58D-7E52BE678B83}" presName="hierRoot2" presStyleCnt="0">
        <dgm:presLayoutVars>
          <dgm:hierBranch/>
        </dgm:presLayoutVars>
      </dgm:prSet>
      <dgm:spPr/>
    </dgm:pt>
    <dgm:pt modelId="{E7BB41BD-FB39-4BB5-AAB6-BE81C0E154DB}" type="pres">
      <dgm:prSet presAssocID="{A0CCD0BD-639B-4995-B58D-7E52BE678B83}" presName="rootComposite" presStyleCnt="0"/>
      <dgm:spPr/>
    </dgm:pt>
    <dgm:pt modelId="{26C62565-3AB2-4E1C-B7B9-8B4592E2636E}" type="pres">
      <dgm:prSet presAssocID="{A0CCD0BD-639B-4995-B58D-7E52BE678B83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B30EB5-60D9-442D-8F2D-41BE29295943}" type="pres">
      <dgm:prSet presAssocID="{A0CCD0BD-639B-4995-B58D-7E52BE678B83}" presName="rootConnector" presStyleLbl="node2" presStyleIdx="2" presStyleCnt="3"/>
      <dgm:spPr/>
      <dgm:t>
        <a:bodyPr/>
        <a:lstStyle/>
        <a:p>
          <a:endParaRPr lang="ru-RU"/>
        </a:p>
      </dgm:t>
    </dgm:pt>
    <dgm:pt modelId="{1B232DB6-C84F-4952-B3E4-8A1821A2B4E2}" type="pres">
      <dgm:prSet presAssocID="{A0CCD0BD-639B-4995-B58D-7E52BE678B83}" presName="hierChild4" presStyleCnt="0"/>
      <dgm:spPr/>
    </dgm:pt>
    <dgm:pt modelId="{2583BAB1-4710-4187-A471-5B452CBB4365}" type="pres">
      <dgm:prSet presAssocID="{A0CCD0BD-639B-4995-B58D-7E52BE678B83}" presName="hierChild5" presStyleCnt="0"/>
      <dgm:spPr/>
    </dgm:pt>
    <dgm:pt modelId="{9F261DE6-5781-4D2F-BB98-D3AE6F694485}" type="pres">
      <dgm:prSet presAssocID="{2BA9472B-D340-4F0B-9D33-00246AED4400}" presName="hierChild3" presStyleCnt="0"/>
      <dgm:spPr/>
    </dgm:pt>
  </dgm:ptLst>
  <dgm:cxnLst>
    <dgm:cxn modelId="{52C6C489-397B-43C1-997D-D1D8FAFD123E}" type="presOf" srcId="{E684F77E-CB83-4DC3-AE06-58885818DA2C}" destId="{DE780171-CC2F-4637-8558-21A6B07A61FC}" srcOrd="1" destOrd="0" presId="urn:microsoft.com/office/officeart/2005/8/layout/orgChart1"/>
    <dgm:cxn modelId="{9690365B-6899-4964-8FA6-B7B79A22CD12}" type="presOf" srcId="{E684F77E-CB83-4DC3-AE06-58885818DA2C}" destId="{ABBF9966-ABBB-4F22-AA21-247B14EE18E9}" srcOrd="0" destOrd="0" presId="urn:microsoft.com/office/officeart/2005/8/layout/orgChart1"/>
    <dgm:cxn modelId="{A72C2F84-9A98-4DF0-B741-04646FE98260}" type="presOf" srcId="{2BA9472B-D340-4F0B-9D33-00246AED4400}" destId="{14972B3F-62A5-4C11-802D-F7A518142962}" srcOrd="0" destOrd="0" presId="urn:microsoft.com/office/officeart/2005/8/layout/orgChart1"/>
    <dgm:cxn modelId="{02BCEB6B-1E9B-4A66-9045-C74B116F8397}" type="presOf" srcId="{3E726869-AF97-487E-BCFA-B4C08D95F04E}" destId="{7C6C6B63-E45D-4A73-A5C6-BA43B2BD15C4}" srcOrd="0" destOrd="0" presId="urn:microsoft.com/office/officeart/2005/8/layout/orgChart1"/>
    <dgm:cxn modelId="{A26250E1-01B2-4795-94E8-89134CB7DD4A}" srcId="{2BA9472B-D340-4F0B-9D33-00246AED4400}" destId="{757F92B7-56ED-4C0B-9FAA-2C6685D2A017}" srcOrd="0" destOrd="0" parTransId="{4A1D9A23-F68F-44AE-9472-7B1F99E63DE5}" sibTransId="{3E3E8F1D-8C4F-4F56-A24B-076DA0C49371}"/>
    <dgm:cxn modelId="{6AA7E47F-E00F-432E-85CD-37B0D297CE86}" srcId="{2BA9472B-D340-4F0B-9D33-00246AED4400}" destId="{E684F77E-CB83-4DC3-AE06-58885818DA2C}" srcOrd="1" destOrd="0" parTransId="{27EBA761-7EFF-4C64-A6BA-EA0EEE18CCB7}" sibTransId="{6B7644F8-FD18-4EC6-86AA-71D5EA1B85BA}"/>
    <dgm:cxn modelId="{B4C1B2CD-C7E1-4190-8AA3-D4B9EE5B3B21}" srcId="{B69611BD-A7FD-455F-B74B-FA1817B94ACC}" destId="{2BA9472B-D340-4F0B-9D33-00246AED4400}" srcOrd="0" destOrd="0" parTransId="{5D7443DC-0CB8-40A0-9EB4-F5E5B448E7FA}" sibTransId="{61C10518-08B5-416C-9F1D-1C121FD13E4C}"/>
    <dgm:cxn modelId="{B2CA9007-41D8-404B-A2AE-ED686E8B75BF}" type="presOf" srcId="{757F92B7-56ED-4C0B-9FAA-2C6685D2A017}" destId="{AC74FBA4-A045-4DB8-9F86-F2079D55D1B7}" srcOrd="0" destOrd="0" presId="urn:microsoft.com/office/officeart/2005/8/layout/orgChart1"/>
    <dgm:cxn modelId="{913FD371-B363-43A7-B70A-DDE45A6F03E9}" type="presOf" srcId="{A0CCD0BD-639B-4995-B58D-7E52BE678B83}" destId="{12B30EB5-60D9-442D-8F2D-41BE29295943}" srcOrd="1" destOrd="0" presId="urn:microsoft.com/office/officeart/2005/8/layout/orgChart1"/>
    <dgm:cxn modelId="{92FEB293-7F8F-4C2C-B7D3-E154794043C4}" srcId="{2BA9472B-D340-4F0B-9D33-00246AED4400}" destId="{A0CCD0BD-639B-4995-B58D-7E52BE678B83}" srcOrd="2" destOrd="0" parTransId="{3E726869-AF97-487E-BCFA-B4C08D95F04E}" sibTransId="{A30B3E37-C744-475C-9171-DEF6BCAEDFA8}"/>
    <dgm:cxn modelId="{FB7CDB20-EACF-4398-B44F-5755B58FE2B4}" type="presOf" srcId="{B69611BD-A7FD-455F-B74B-FA1817B94ACC}" destId="{F7794B6A-ECA9-41CE-85B5-CD3E69DC6C21}" srcOrd="0" destOrd="0" presId="urn:microsoft.com/office/officeart/2005/8/layout/orgChart1"/>
    <dgm:cxn modelId="{D07C4E57-AAF9-4808-A4F8-CFE3DF5F77BE}" type="presOf" srcId="{757F92B7-56ED-4C0B-9FAA-2C6685D2A017}" destId="{47BC099E-F569-4F2C-B9B3-935CE25441DD}" srcOrd="1" destOrd="0" presId="urn:microsoft.com/office/officeart/2005/8/layout/orgChart1"/>
    <dgm:cxn modelId="{47C64F9F-560F-4D2B-8495-923B762C3E04}" type="presOf" srcId="{A0CCD0BD-639B-4995-B58D-7E52BE678B83}" destId="{26C62565-3AB2-4E1C-B7B9-8B4592E2636E}" srcOrd="0" destOrd="0" presId="urn:microsoft.com/office/officeart/2005/8/layout/orgChart1"/>
    <dgm:cxn modelId="{BC2BDD96-DAE9-4FBD-BB20-D210F53280AF}" type="presOf" srcId="{27EBA761-7EFF-4C64-A6BA-EA0EEE18CCB7}" destId="{983077AB-EBB6-40AC-A89F-FB8D7B075AA0}" srcOrd="0" destOrd="0" presId="urn:microsoft.com/office/officeart/2005/8/layout/orgChart1"/>
    <dgm:cxn modelId="{4949CAD1-A5ED-4A32-8AF0-A67303CFAC99}" type="presOf" srcId="{4A1D9A23-F68F-44AE-9472-7B1F99E63DE5}" destId="{FF8D703A-EC68-497D-BA54-DF9F6A0003B1}" srcOrd="0" destOrd="0" presId="urn:microsoft.com/office/officeart/2005/8/layout/orgChart1"/>
    <dgm:cxn modelId="{251BF78D-52B3-4599-A8DC-3840C88CC015}" type="presOf" srcId="{2BA9472B-D340-4F0B-9D33-00246AED4400}" destId="{65046709-E3CF-4168-B45B-3F1BDB669078}" srcOrd="1" destOrd="0" presId="urn:microsoft.com/office/officeart/2005/8/layout/orgChart1"/>
    <dgm:cxn modelId="{A872D785-BA94-4461-8376-CC147C8E7C7A}" type="presParOf" srcId="{F7794B6A-ECA9-41CE-85B5-CD3E69DC6C21}" destId="{D94D9624-BFD4-4880-83CF-A03D18E0FE9F}" srcOrd="0" destOrd="0" presId="urn:microsoft.com/office/officeart/2005/8/layout/orgChart1"/>
    <dgm:cxn modelId="{1EA970CA-DD9A-43F5-B977-46349DF9D8E5}" type="presParOf" srcId="{D94D9624-BFD4-4880-83CF-A03D18E0FE9F}" destId="{D5011591-0E57-4B78-8A5D-84FF1AA976C0}" srcOrd="0" destOrd="0" presId="urn:microsoft.com/office/officeart/2005/8/layout/orgChart1"/>
    <dgm:cxn modelId="{D89D10B5-CD2E-464A-9678-CB78E2003F1A}" type="presParOf" srcId="{D5011591-0E57-4B78-8A5D-84FF1AA976C0}" destId="{14972B3F-62A5-4C11-802D-F7A518142962}" srcOrd="0" destOrd="0" presId="urn:microsoft.com/office/officeart/2005/8/layout/orgChart1"/>
    <dgm:cxn modelId="{C1B1C892-62DC-4CC1-A455-4AA9740A984F}" type="presParOf" srcId="{D5011591-0E57-4B78-8A5D-84FF1AA976C0}" destId="{65046709-E3CF-4168-B45B-3F1BDB669078}" srcOrd="1" destOrd="0" presId="urn:microsoft.com/office/officeart/2005/8/layout/orgChart1"/>
    <dgm:cxn modelId="{9CB2CA11-CF81-4399-B23D-BB2F42B85902}" type="presParOf" srcId="{D94D9624-BFD4-4880-83CF-A03D18E0FE9F}" destId="{94A70037-C457-4984-8D21-FCA41EADE1F3}" srcOrd="1" destOrd="0" presId="urn:microsoft.com/office/officeart/2005/8/layout/orgChart1"/>
    <dgm:cxn modelId="{DD6C6D1D-8704-4ED3-9365-D8B19E4ED91D}" type="presParOf" srcId="{94A70037-C457-4984-8D21-FCA41EADE1F3}" destId="{FF8D703A-EC68-497D-BA54-DF9F6A0003B1}" srcOrd="0" destOrd="0" presId="urn:microsoft.com/office/officeart/2005/8/layout/orgChart1"/>
    <dgm:cxn modelId="{F23EB592-0D74-444F-B9AF-B6E83C4B71C3}" type="presParOf" srcId="{94A70037-C457-4984-8D21-FCA41EADE1F3}" destId="{D94E7902-1FB9-40E7-A55F-97D388D56C3A}" srcOrd="1" destOrd="0" presId="urn:microsoft.com/office/officeart/2005/8/layout/orgChart1"/>
    <dgm:cxn modelId="{AB665AD5-737F-432C-A6C6-00E51813914A}" type="presParOf" srcId="{D94E7902-1FB9-40E7-A55F-97D388D56C3A}" destId="{87F3661D-7311-482B-BA62-B4EBBB2B6677}" srcOrd="0" destOrd="0" presId="urn:microsoft.com/office/officeart/2005/8/layout/orgChart1"/>
    <dgm:cxn modelId="{88F84F51-C96B-4CD5-953B-AC8A1ED2B86F}" type="presParOf" srcId="{87F3661D-7311-482B-BA62-B4EBBB2B6677}" destId="{AC74FBA4-A045-4DB8-9F86-F2079D55D1B7}" srcOrd="0" destOrd="0" presId="urn:microsoft.com/office/officeart/2005/8/layout/orgChart1"/>
    <dgm:cxn modelId="{F754EC08-358D-4E22-9033-A37C91C49ABD}" type="presParOf" srcId="{87F3661D-7311-482B-BA62-B4EBBB2B6677}" destId="{47BC099E-F569-4F2C-B9B3-935CE25441DD}" srcOrd="1" destOrd="0" presId="urn:microsoft.com/office/officeart/2005/8/layout/orgChart1"/>
    <dgm:cxn modelId="{880FED64-0A23-4236-9D2A-C64C2047E158}" type="presParOf" srcId="{D94E7902-1FB9-40E7-A55F-97D388D56C3A}" destId="{60B504E2-434F-49EC-A984-482817DC3D2B}" srcOrd="1" destOrd="0" presId="urn:microsoft.com/office/officeart/2005/8/layout/orgChart1"/>
    <dgm:cxn modelId="{274D8348-B24D-435B-AAD8-1311F4DE3880}" type="presParOf" srcId="{D94E7902-1FB9-40E7-A55F-97D388D56C3A}" destId="{9520E743-F7C0-4F9E-B560-1AD08557F0B4}" srcOrd="2" destOrd="0" presId="urn:microsoft.com/office/officeart/2005/8/layout/orgChart1"/>
    <dgm:cxn modelId="{C63C1DB6-37BB-4311-BB3C-DEE263A0C7EE}" type="presParOf" srcId="{94A70037-C457-4984-8D21-FCA41EADE1F3}" destId="{983077AB-EBB6-40AC-A89F-FB8D7B075AA0}" srcOrd="2" destOrd="0" presId="urn:microsoft.com/office/officeart/2005/8/layout/orgChart1"/>
    <dgm:cxn modelId="{98EB9F8D-F5CF-4C6D-BD4A-729234B8CC01}" type="presParOf" srcId="{94A70037-C457-4984-8D21-FCA41EADE1F3}" destId="{677E1DF6-28FB-4BE6-8F94-F4FBB7A62160}" srcOrd="3" destOrd="0" presId="urn:microsoft.com/office/officeart/2005/8/layout/orgChart1"/>
    <dgm:cxn modelId="{A764D084-6A05-4EDF-9237-80A37BBD4BFE}" type="presParOf" srcId="{677E1DF6-28FB-4BE6-8F94-F4FBB7A62160}" destId="{0C776319-5DAA-4FB9-8153-CAFAF4D66B9D}" srcOrd="0" destOrd="0" presId="urn:microsoft.com/office/officeart/2005/8/layout/orgChart1"/>
    <dgm:cxn modelId="{35ACD2E3-0821-4CFB-9ED3-9107BCDEA9B1}" type="presParOf" srcId="{0C776319-5DAA-4FB9-8153-CAFAF4D66B9D}" destId="{ABBF9966-ABBB-4F22-AA21-247B14EE18E9}" srcOrd="0" destOrd="0" presId="urn:microsoft.com/office/officeart/2005/8/layout/orgChart1"/>
    <dgm:cxn modelId="{57F4F864-197B-4760-9339-E7D94D77957D}" type="presParOf" srcId="{0C776319-5DAA-4FB9-8153-CAFAF4D66B9D}" destId="{DE780171-CC2F-4637-8558-21A6B07A61FC}" srcOrd="1" destOrd="0" presId="urn:microsoft.com/office/officeart/2005/8/layout/orgChart1"/>
    <dgm:cxn modelId="{0470EFBB-AA8E-4584-BD81-93DF4610B6CE}" type="presParOf" srcId="{677E1DF6-28FB-4BE6-8F94-F4FBB7A62160}" destId="{A4ECBF18-4A90-4B81-8724-F0F1CC5E2E93}" srcOrd="1" destOrd="0" presId="urn:microsoft.com/office/officeart/2005/8/layout/orgChart1"/>
    <dgm:cxn modelId="{33A79ABC-B307-4F65-83C0-82331A5B7072}" type="presParOf" srcId="{677E1DF6-28FB-4BE6-8F94-F4FBB7A62160}" destId="{E77441F5-9342-4904-BA9C-5E6EDE168A58}" srcOrd="2" destOrd="0" presId="urn:microsoft.com/office/officeart/2005/8/layout/orgChart1"/>
    <dgm:cxn modelId="{E8B67C29-FDE8-411F-A277-55970F95896A}" type="presParOf" srcId="{94A70037-C457-4984-8D21-FCA41EADE1F3}" destId="{7C6C6B63-E45D-4A73-A5C6-BA43B2BD15C4}" srcOrd="4" destOrd="0" presId="urn:microsoft.com/office/officeart/2005/8/layout/orgChart1"/>
    <dgm:cxn modelId="{3E6D7E89-9359-4202-85C7-4146708AB584}" type="presParOf" srcId="{94A70037-C457-4984-8D21-FCA41EADE1F3}" destId="{63DBE823-F11C-488C-BCE7-7DDA62989748}" srcOrd="5" destOrd="0" presId="urn:microsoft.com/office/officeart/2005/8/layout/orgChart1"/>
    <dgm:cxn modelId="{5996E5A0-F23B-461F-B1CD-D45976F9F298}" type="presParOf" srcId="{63DBE823-F11C-488C-BCE7-7DDA62989748}" destId="{E7BB41BD-FB39-4BB5-AAB6-BE81C0E154DB}" srcOrd="0" destOrd="0" presId="urn:microsoft.com/office/officeart/2005/8/layout/orgChart1"/>
    <dgm:cxn modelId="{A4C423AF-6B50-411B-8CFC-6FBCBBE6E1D3}" type="presParOf" srcId="{E7BB41BD-FB39-4BB5-AAB6-BE81C0E154DB}" destId="{26C62565-3AB2-4E1C-B7B9-8B4592E2636E}" srcOrd="0" destOrd="0" presId="urn:microsoft.com/office/officeart/2005/8/layout/orgChart1"/>
    <dgm:cxn modelId="{17A9B57E-0E86-47D5-93D9-23F000B71A4C}" type="presParOf" srcId="{E7BB41BD-FB39-4BB5-AAB6-BE81C0E154DB}" destId="{12B30EB5-60D9-442D-8F2D-41BE29295943}" srcOrd="1" destOrd="0" presId="urn:microsoft.com/office/officeart/2005/8/layout/orgChart1"/>
    <dgm:cxn modelId="{EAD9C864-3E26-4C17-8C62-E7881773A4FF}" type="presParOf" srcId="{63DBE823-F11C-488C-BCE7-7DDA62989748}" destId="{1B232DB6-C84F-4952-B3E4-8A1821A2B4E2}" srcOrd="1" destOrd="0" presId="urn:microsoft.com/office/officeart/2005/8/layout/orgChart1"/>
    <dgm:cxn modelId="{29DAAFA1-8D62-4DB1-8936-061DFBC080FC}" type="presParOf" srcId="{63DBE823-F11C-488C-BCE7-7DDA62989748}" destId="{2583BAB1-4710-4187-A471-5B452CBB4365}" srcOrd="2" destOrd="0" presId="urn:microsoft.com/office/officeart/2005/8/layout/orgChart1"/>
    <dgm:cxn modelId="{6C7B1128-0E29-49FF-974E-10C7D01E2482}" type="presParOf" srcId="{D94D9624-BFD4-4880-83CF-A03D18E0FE9F}" destId="{9F261DE6-5781-4D2F-BB98-D3AE6F694485}" srcOrd="2" destOrd="0" presId="urn:microsoft.com/office/officeart/2005/8/layout/orgChar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0240E38-B168-40E4-8AF1-C5A6CE6D5F19}" type="datetimeFigureOut">
              <a:rPr lang="ru-RU" smtClean="0"/>
              <a:pPr/>
              <a:t>06.03.2019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6491AA9-134C-4E41-A166-AD9B93D7B9B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000" dirty="0" smtClean="0"/>
              <a:t>Социальный проект </a:t>
            </a:r>
            <a:br>
              <a:rPr lang="ru-RU" sz="3000" dirty="0" smtClean="0"/>
            </a:br>
            <a:r>
              <a:rPr lang="ru-RU" sz="3000" dirty="0" smtClean="0"/>
              <a:t>«Добрые сердца»</a:t>
            </a:r>
            <a:endParaRPr lang="ru-RU" sz="3000" dirty="0"/>
          </a:p>
        </p:txBody>
      </p:sp>
      <p:pic>
        <p:nvPicPr>
          <p:cNvPr id="4" name="Содержимое 3" descr="IMG_314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0166" y="1500174"/>
            <a:ext cx="3000396" cy="28545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500562" y="1928802"/>
            <a:ext cx="464343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Проект разработан группой РДШ МБОУ «СОШ № 3 с углубленным изучением отдельных предметов»</a:t>
            </a:r>
          </a:p>
          <a:p>
            <a:endParaRPr lang="ru-RU" dirty="0" smtClean="0"/>
          </a:p>
          <a:p>
            <a:r>
              <a:rPr lang="ru-RU" dirty="0" smtClean="0"/>
              <a:t>Руководитель проекта:</a:t>
            </a:r>
          </a:p>
          <a:p>
            <a:r>
              <a:rPr lang="ru-RU" dirty="0" smtClean="0"/>
              <a:t> </a:t>
            </a:r>
            <a:r>
              <a:rPr lang="ru-RU" i="1" dirty="0" smtClean="0"/>
              <a:t>Михайлова Ирина Валерьевна</a:t>
            </a:r>
          </a:p>
          <a:p>
            <a:endParaRPr lang="ru-RU" dirty="0" smtClean="0"/>
          </a:p>
          <a:p>
            <a:r>
              <a:rPr lang="ru-RU" dirty="0" smtClean="0"/>
              <a:t>Руководитель волонтерского отряда «Твой выбор»: </a:t>
            </a:r>
          </a:p>
          <a:p>
            <a:r>
              <a:rPr lang="ru-RU" i="1" dirty="0" smtClean="0"/>
              <a:t>Время Ольга Анатольевна</a:t>
            </a:r>
          </a:p>
          <a:p>
            <a:endParaRPr lang="ru-RU" dirty="0" smtClean="0"/>
          </a:p>
          <a:p>
            <a:r>
              <a:rPr lang="ru-RU" dirty="0" smtClean="0"/>
              <a:t>Заместитель директора по воспитательной работе: </a:t>
            </a:r>
          </a:p>
          <a:p>
            <a:r>
              <a:rPr lang="ru-RU" i="1" dirty="0" smtClean="0"/>
              <a:t>Дектерёва Светлана Валентиновна </a:t>
            </a:r>
            <a:endParaRPr lang="ru-RU" i="1" dirty="0"/>
          </a:p>
        </p:txBody>
      </p:sp>
      <p:sp>
        <p:nvSpPr>
          <p:cNvPr id="6" name="TextBox 5"/>
          <p:cNvSpPr txBox="1"/>
          <p:nvPr/>
        </p:nvSpPr>
        <p:spPr>
          <a:xfrm>
            <a:off x="4000496" y="6429396"/>
            <a:ext cx="23574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Г. Мегион, 2019 год</a:t>
            </a:r>
            <a:endParaRPr lang="ru-RU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Ожидаемые результаты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Сотрудничество со СМИ по вопросу освещения данной проблемы</a:t>
            </a:r>
          </a:p>
          <a:p>
            <a:pPr>
              <a:buNone/>
            </a:pPr>
            <a:r>
              <a:rPr lang="ru-RU" dirty="0" smtClean="0"/>
              <a:t>	Через выпуск статей и видеорепортажей обратить внимание общественности на проектную деятельность, а также на проблемы людей с ОВЗ.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Сотрудничество с представителями администрации города, различными организациями и специалистами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 Администрация города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 МАУ «Дворец Искусств» 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Образовательные учреждения города </a:t>
            </a:r>
          </a:p>
          <a:p>
            <a:pPr marL="596646" indent="-514350">
              <a:buFont typeface="+mj-lt"/>
              <a:buAutoNum type="arabicPeriod"/>
            </a:pPr>
            <a:r>
              <a:rPr lang="ru-RU" dirty="0" smtClean="0"/>
              <a:t>Волонтерские организации города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Оказание постоянной поддержки и внимания людям с ограниченными возможностями здоровья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Цель проекта: Организация сотрудничества с обществом инвалидов города Мегиона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 собрать и проанализировать информацию о готовности учащихся школы продолжить работу в новом направлении;</a:t>
            </a:r>
          </a:p>
          <a:p>
            <a:r>
              <a:rPr lang="ru-RU" dirty="0" smtClean="0"/>
              <a:t>формировать у учащихся школ города  идеологию о праве всех членов гражданского общества быть различными;</a:t>
            </a:r>
          </a:p>
          <a:p>
            <a:r>
              <a:rPr lang="ru-RU" dirty="0" smtClean="0"/>
              <a:t> способствовать формированию  устойчивой  гармонии между различными социальными группами населения;</a:t>
            </a:r>
            <a:br>
              <a:rPr lang="ru-RU" dirty="0" smtClean="0"/>
            </a:br>
            <a:r>
              <a:rPr lang="ru-RU" dirty="0" smtClean="0"/>
              <a:t>формировать уважительное отношение к людям с ограниченными возможностями;</a:t>
            </a:r>
          </a:p>
          <a:p>
            <a:r>
              <a:rPr lang="ru-RU" dirty="0" smtClean="0"/>
              <a:t>участие и оказание помощи в организации мастер-классов, тематических вечеров, праздников для инвалидов;</a:t>
            </a:r>
          </a:p>
          <a:p>
            <a:r>
              <a:rPr lang="ru-RU" dirty="0" smtClean="0"/>
              <a:t> волонтерские акции по обеспечению нуждающихся необходимыми предметами быта, продуктами питания;</a:t>
            </a:r>
          </a:p>
          <a:p>
            <a:r>
              <a:rPr lang="ru-RU" dirty="0" smtClean="0"/>
              <a:t> оказание посильной физической помощи.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857496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Главная идея данного проекта – объединение, установление дружеских взаимоотношений между учащимися школ и инвалидами города.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Сбор и анализ </a:t>
            </a:r>
            <a:br>
              <a:rPr lang="ru-RU" dirty="0" smtClean="0"/>
            </a:br>
            <a:r>
              <a:rPr lang="ru-RU" dirty="0" smtClean="0"/>
              <a:t>информации по теме:</a:t>
            </a:r>
            <a:endParaRPr lang="ru-RU" dirty="0"/>
          </a:p>
        </p:txBody>
      </p:sp>
      <p:graphicFrame>
        <p:nvGraphicFramePr>
          <p:cNvPr id="4" name="Организационная диаграмма 10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0" y="2643182"/>
            <a:ext cx="7498080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Опрос по выбранной теме проходил в популярной среди населения всех возрастных категорий граждан города  социальной группе Вконтакте – «Типичный Мегион».</a:t>
            </a:r>
            <a:br>
              <a:rPr lang="ru-RU" sz="2800" dirty="0" smtClean="0"/>
            </a:br>
            <a:r>
              <a:rPr lang="ru-RU" sz="2800" dirty="0" smtClean="0"/>
              <a:t>Было опрошено 217 респондентов.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1000108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/>
              <a:t>«Хотели бы Вы принимать участие в акциях и мероприятиях, для людей с ограниченными возможностями здоровья?».</a:t>
            </a:r>
            <a:br>
              <a:rPr lang="ru-RU" sz="2800" dirty="0" smtClean="0"/>
            </a:b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000232" y="2285992"/>
          <a:ext cx="6143668" cy="3286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Механизм реализации проекта</a:t>
            </a:r>
            <a:endParaRPr lang="ru-RU" dirty="0"/>
          </a:p>
        </p:txBody>
      </p:sp>
      <p:pic>
        <p:nvPicPr>
          <p:cNvPr id="6" name="Содержимое 5" descr="Безымянный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2000240"/>
            <a:ext cx="6516010" cy="321037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Финансирование проекта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>
              <a:buNone/>
            </a:pPr>
            <a:r>
              <a:rPr lang="ru-RU" sz="2800" dirty="0" smtClean="0"/>
              <a:t>	Наш проект не нуждается в спонсорской помощи. </a:t>
            </a:r>
          </a:p>
          <a:p>
            <a:pPr>
              <a:buNone/>
            </a:pPr>
            <a:r>
              <a:rPr lang="ru-RU" sz="2800" dirty="0" smtClean="0"/>
              <a:t>	Все расходы на приобретение нужного нам инвентаря и продуктов питания для реализации данного проекта мы планируем осуществлять самостоятельно или же за счет  неравнодушных граждан во время  благотворительных акций. 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Планируемые мероприятия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lnSpc>
                <a:spcPct val="120000"/>
              </a:lnSpc>
            </a:pPr>
            <a:r>
              <a:rPr lang="ru-RU" sz="1600" dirty="0" smtClean="0"/>
              <a:t>Чаепитие с участниками Культурно-спортивного общества инвалидов «Росиночка»</a:t>
            </a:r>
          </a:p>
          <a:p>
            <a:pPr lvl="0">
              <a:lnSpc>
                <a:spcPct val="120000"/>
              </a:lnSpc>
            </a:pPr>
            <a:r>
              <a:rPr lang="ru-RU" sz="1600" dirty="0" smtClean="0"/>
              <a:t>Благотворительная акция «Рождественский подарок»</a:t>
            </a:r>
          </a:p>
          <a:p>
            <a:pPr lvl="0">
              <a:lnSpc>
                <a:spcPct val="120000"/>
              </a:lnSpc>
            </a:pPr>
            <a:r>
              <a:rPr lang="ru-RU" sz="1600" dirty="0" smtClean="0"/>
              <a:t>Дружеская встреча – соревнования  по пинг-понгу между смешанными командами «Росиночка» и активной группой школьников </a:t>
            </a:r>
          </a:p>
          <a:p>
            <a:pPr lvl="0">
              <a:lnSpc>
                <a:spcPct val="120000"/>
              </a:lnSpc>
            </a:pPr>
            <a:r>
              <a:rPr lang="ru-RU" sz="1600" dirty="0" smtClean="0"/>
              <a:t>Мастер-класс по изготовлению поделок из различных материалов </a:t>
            </a:r>
          </a:p>
          <a:p>
            <a:pPr lvl="0">
              <a:lnSpc>
                <a:spcPct val="120000"/>
              </a:lnSpc>
            </a:pPr>
            <a:r>
              <a:rPr lang="ru-RU" sz="1600" dirty="0" smtClean="0"/>
              <a:t>Ярмарка-выставка поделок, изготовленных своими руками </a:t>
            </a:r>
          </a:p>
          <a:p>
            <a:pPr lvl="0">
              <a:lnSpc>
                <a:spcPct val="120000"/>
              </a:lnSpc>
            </a:pPr>
            <a:r>
              <a:rPr lang="ru-RU" sz="1600" dirty="0" smtClean="0"/>
              <a:t>Соревнования по шахматам, шашкам среди смешанных команд «Росиночка» и активной группой школьников</a:t>
            </a:r>
          </a:p>
          <a:p>
            <a:pPr lvl="0">
              <a:lnSpc>
                <a:spcPct val="120000"/>
              </a:lnSpc>
            </a:pPr>
            <a:r>
              <a:rPr lang="ru-RU" sz="1600" dirty="0" smtClean="0"/>
              <a:t>Осенняя ярмарка (ярмарка закруток и овощей, фруктов, ягод с собственного огорода/сада)</a:t>
            </a:r>
          </a:p>
          <a:p>
            <a:pPr lvl="0">
              <a:lnSpc>
                <a:spcPct val="120000"/>
              </a:lnSpc>
            </a:pPr>
            <a:r>
              <a:rPr lang="ru-RU" sz="1600" dirty="0" smtClean="0"/>
              <a:t>Мастер класс по изготовлению папье-маше</a:t>
            </a:r>
          </a:p>
          <a:p>
            <a:pPr lvl="0">
              <a:lnSpc>
                <a:spcPct val="120000"/>
              </a:lnSpc>
            </a:pPr>
            <a:r>
              <a:rPr lang="ru-RU" sz="1600" dirty="0" smtClean="0"/>
              <a:t>Интеллектуальная викторина</a:t>
            </a:r>
          </a:p>
          <a:p>
            <a:pPr lvl="0">
              <a:lnSpc>
                <a:spcPct val="120000"/>
              </a:lnSpc>
            </a:pPr>
            <a:r>
              <a:rPr lang="ru-RU" sz="1600" dirty="0" smtClean="0"/>
              <a:t>Новогодний балл</a:t>
            </a:r>
          </a:p>
          <a:p>
            <a:pPr>
              <a:lnSpc>
                <a:spcPct val="120000"/>
              </a:lnSpc>
            </a:pPr>
            <a:endParaRPr lang="ru-RU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118</TotalTime>
  <Words>214</Words>
  <Application>Microsoft Office PowerPoint</Application>
  <PresentationFormat>Экран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Социальный проект  «Добрые сердца»</vt:lpstr>
      <vt:lpstr>Цель проекта: Организация сотрудничества с обществом инвалидов города Мегиона</vt:lpstr>
      <vt:lpstr>Главная идея данного проекта – объединение, установление дружеских взаимоотношений между учащимися школ и инвалидами города. </vt:lpstr>
      <vt:lpstr>Сбор и анализ  информации по теме:</vt:lpstr>
      <vt:lpstr>Опрос по выбранной теме проходил в популярной среди населения всех возрастных категорий граждан города  социальной группе Вконтакте – «Типичный Мегион». Было опрошено 217 респондентов. </vt:lpstr>
      <vt:lpstr>«Хотели бы Вы принимать участие в акциях и мероприятиях, для людей с ограниченными возможностями здоровья?». </vt:lpstr>
      <vt:lpstr>Механизм реализации проекта</vt:lpstr>
      <vt:lpstr>Финансирование проекта</vt:lpstr>
      <vt:lpstr>Планируемые мероприятия</vt:lpstr>
      <vt:lpstr>Ожидаемые результаты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Гадевич Л Г</dc:creator>
  <cp:lastModifiedBy>Гадевич Л Г</cp:lastModifiedBy>
  <cp:revision>14</cp:revision>
  <dcterms:created xsi:type="dcterms:W3CDTF">2019-02-12T05:17:54Z</dcterms:created>
  <dcterms:modified xsi:type="dcterms:W3CDTF">2019-03-06T05:52:56Z</dcterms:modified>
</cp:coreProperties>
</file>