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3"/>
  </p:notesMasterIdLst>
  <p:sldIdLst>
    <p:sldId id="287" r:id="rId2"/>
    <p:sldId id="267" r:id="rId3"/>
    <p:sldId id="285" r:id="rId4"/>
    <p:sldId id="315" r:id="rId5"/>
    <p:sldId id="301" r:id="rId6"/>
    <p:sldId id="268" r:id="rId7"/>
    <p:sldId id="293" r:id="rId8"/>
    <p:sldId id="311" r:id="rId9"/>
    <p:sldId id="320" r:id="rId10"/>
    <p:sldId id="281" r:id="rId11"/>
    <p:sldId id="304" r:id="rId12"/>
    <p:sldId id="289" r:id="rId13"/>
    <p:sldId id="321" r:id="rId14"/>
    <p:sldId id="317" r:id="rId15"/>
    <p:sldId id="316" r:id="rId16"/>
    <p:sldId id="290" r:id="rId17"/>
    <p:sldId id="310" r:id="rId18"/>
    <p:sldId id="312" r:id="rId19"/>
    <p:sldId id="319" r:id="rId20"/>
    <p:sldId id="314" r:id="rId21"/>
    <p:sldId id="313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9" autoAdjust="0"/>
    <p:restoredTop sz="89247" autoAdjust="0"/>
  </p:normalViewPr>
  <p:slideViewPr>
    <p:cSldViewPr snapToGrid="0">
      <p:cViewPr>
        <p:scale>
          <a:sx n="88" d="100"/>
          <a:sy n="88" d="100"/>
        </p:scale>
        <p:origin x="-1138" y="-3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322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15D8F9-1960-4B8C-A8D0-DFDA2E5B0F8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9C43A70-D09A-44F3-8507-5901DE9283BD}">
      <dgm:prSet phldrT="[Текст]"/>
      <dgm:spPr/>
      <dgm:t>
        <a:bodyPr/>
        <a:lstStyle/>
        <a:p>
          <a:r>
            <a:rPr lang="ru-RU" dirty="0" smtClean="0"/>
            <a:t>Агитация</a:t>
          </a:r>
          <a:endParaRPr lang="ru-RU" dirty="0"/>
        </a:p>
      </dgm:t>
    </dgm:pt>
    <dgm:pt modelId="{400309FD-B3D6-4067-8E42-5DF6EE36A782}" type="parTrans" cxnId="{711E3F17-9B49-4D39-BA00-B0FD32B034F5}">
      <dgm:prSet/>
      <dgm:spPr/>
      <dgm:t>
        <a:bodyPr/>
        <a:lstStyle/>
        <a:p>
          <a:endParaRPr lang="ru-RU"/>
        </a:p>
      </dgm:t>
    </dgm:pt>
    <dgm:pt modelId="{D49669B1-08FD-4FB3-B8CF-CBD1811AEFCB}" type="sibTrans" cxnId="{711E3F17-9B49-4D39-BA00-B0FD32B034F5}">
      <dgm:prSet/>
      <dgm:spPr/>
      <dgm:t>
        <a:bodyPr/>
        <a:lstStyle/>
        <a:p>
          <a:endParaRPr lang="ru-RU"/>
        </a:p>
      </dgm:t>
    </dgm:pt>
    <dgm:pt modelId="{CB2B0329-D623-4823-B6A1-5C08D9D2B495}">
      <dgm:prSet phldrT="[Текст]"/>
      <dgm:spPr/>
      <dgm:t>
        <a:bodyPr/>
        <a:lstStyle/>
        <a:p>
          <a:r>
            <a:rPr lang="ru-RU" dirty="0" smtClean="0"/>
            <a:t>Вовлечение и обучение</a:t>
          </a:r>
          <a:endParaRPr lang="ru-RU" dirty="0"/>
        </a:p>
      </dgm:t>
    </dgm:pt>
    <dgm:pt modelId="{E51BC449-913D-442C-B3E8-FE84A0BA859C}" type="parTrans" cxnId="{1D73123C-AE7B-4BC9-A39C-26944C23EADD}">
      <dgm:prSet/>
      <dgm:spPr/>
      <dgm:t>
        <a:bodyPr/>
        <a:lstStyle/>
        <a:p>
          <a:endParaRPr lang="ru-RU"/>
        </a:p>
      </dgm:t>
    </dgm:pt>
    <dgm:pt modelId="{A4C408EF-162A-4F58-8CA5-DD27DE1024F2}" type="sibTrans" cxnId="{1D73123C-AE7B-4BC9-A39C-26944C23EADD}">
      <dgm:prSet/>
      <dgm:spPr/>
      <dgm:t>
        <a:bodyPr/>
        <a:lstStyle/>
        <a:p>
          <a:endParaRPr lang="ru-RU"/>
        </a:p>
      </dgm:t>
    </dgm:pt>
    <dgm:pt modelId="{1AA0507A-E199-47FD-AB49-B3DCB52E9F3F}">
      <dgm:prSet phldrT="[Текст]"/>
      <dgm:spPr/>
      <dgm:t>
        <a:bodyPr/>
        <a:lstStyle/>
        <a:p>
          <a:r>
            <a:rPr lang="ru-RU" dirty="0" smtClean="0"/>
            <a:t>Тренировки </a:t>
          </a:r>
          <a:endParaRPr lang="ru-RU" dirty="0"/>
        </a:p>
      </dgm:t>
    </dgm:pt>
    <dgm:pt modelId="{7CF321A8-CBFF-4617-ABF2-FAF835E1DB87}" type="parTrans" cxnId="{169A96AE-AE8E-4EEB-AE97-FECBCAB35615}">
      <dgm:prSet/>
      <dgm:spPr/>
      <dgm:t>
        <a:bodyPr/>
        <a:lstStyle/>
        <a:p>
          <a:endParaRPr lang="ru-RU"/>
        </a:p>
      </dgm:t>
    </dgm:pt>
    <dgm:pt modelId="{615742D7-AF4E-4B41-B398-523C61C5EA82}" type="sibTrans" cxnId="{169A96AE-AE8E-4EEB-AE97-FECBCAB35615}">
      <dgm:prSet/>
      <dgm:spPr/>
      <dgm:t>
        <a:bodyPr/>
        <a:lstStyle/>
        <a:p>
          <a:endParaRPr lang="ru-RU"/>
        </a:p>
      </dgm:t>
    </dgm:pt>
    <dgm:pt modelId="{842CAC56-A231-4191-A113-5EE90955909D}">
      <dgm:prSet/>
      <dgm:spPr/>
      <dgm:t>
        <a:bodyPr/>
        <a:lstStyle/>
        <a:p>
          <a:r>
            <a:rPr lang="ru-RU" dirty="0" smtClean="0"/>
            <a:t>Аттестация</a:t>
          </a:r>
          <a:endParaRPr lang="ru-RU" dirty="0"/>
        </a:p>
      </dgm:t>
    </dgm:pt>
    <dgm:pt modelId="{CB23CEC0-E775-41DE-8F9F-B2B7CB6CAF08}" type="parTrans" cxnId="{317FB226-CF52-4E2B-9D57-D1A744AAFAC5}">
      <dgm:prSet/>
      <dgm:spPr/>
      <dgm:t>
        <a:bodyPr/>
        <a:lstStyle/>
        <a:p>
          <a:endParaRPr lang="ru-RU"/>
        </a:p>
      </dgm:t>
    </dgm:pt>
    <dgm:pt modelId="{25F5C3F3-647B-455D-9A20-B00F9EB9E38B}" type="sibTrans" cxnId="{317FB226-CF52-4E2B-9D57-D1A744AAFAC5}">
      <dgm:prSet/>
      <dgm:spPr/>
      <dgm:t>
        <a:bodyPr/>
        <a:lstStyle/>
        <a:p>
          <a:endParaRPr lang="ru-RU"/>
        </a:p>
      </dgm:t>
    </dgm:pt>
    <dgm:pt modelId="{C4F4DA01-D855-46E4-97D0-32C3012E8326}" type="pres">
      <dgm:prSet presAssocID="{B715D8F9-1960-4B8C-A8D0-DFDA2E5B0F8E}" presName="CompostProcess" presStyleCnt="0">
        <dgm:presLayoutVars>
          <dgm:dir/>
          <dgm:resizeHandles val="exact"/>
        </dgm:presLayoutVars>
      </dgm:prSet>
      <dgm:spPr/>
    </dgm:pt>
    <dgm:pt modelId="{B90F8198-D533-48A8-9698-B0C4E6E728FD}" type="pres">
      <dgm:prSet presAssocID="{B715D8F9-1960-4B8C-A8D0-DFDA2E5B0F8E}" presName="arrow" presStyleLbl="bgShp" presStyleIdx="0" presStyleCnt="1" custLinFactNeighborX="-515" custLinFactNeighborY="-6712"/>
      <dgm:spPr/>
    </dgm:pt>
    <dgm:pt modelId="{52D7E251-93FA-4162-A6D6-9D4B983AA492}" type="pres">
      <dgm:prSet presAssocID="{B715D8F9-1960-4B8C-A8D0-DFDA2E5B0F8E}" presName="linearProcess" presStyleCnt="0"/>
      <dgm:spPr/>
    </dgm:pt>
    <dgm:pt modelId="{AEF87C8B-A496-4473-8AE9-E28B24AF8A9E}" type="pres">
      <dgm:prSet presAssocID="{59C43A70-D09A-44F3-8507-5901DE9283BD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B5454-E00E-453D-82A1-02FC5EB23854}" type="pres">
      <dgm:prSet presAssocID="{D49669B1-08FD-4FB3-B8CF-CBD1811AEFCB}" presName="sibTrans" presStyleCnt="0"/>
      <dgm:spPr/>
    </dgm:pt>
    <dgm:pt modelId="{BA29B565-62D2-4BD6-B39D-9B70FFF42E3E}" type="pres">
      <dgm:prSet presAssocID="{CB2B0329-D623-4823-B6A1-5C08D9D2B495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54EA7-1EA7-4A4E-8CE6-3AB5AAB1CCCB}" type="pres">
      <dgm:prSet presAssocID="{A4C408EF-162A-4F58-8CA5-DD27DE1024F2}" presName="sibTrans" presStyleCnt="0"/>
      <dgm:spPr/>
    </dgm:pt>
    <dgm:pt modelId="{B03FDC3F-DC5C-4591-9FA5-475CA988B14F}" type="pres">
      <dgm:prSet presAssocID="{1AA0507A-E199-47FD-AB49-B3DCB52E9F3F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558E62-FDB0-416E-AAC0-1B79F8EC3C73}" type="pres">
      <dgm:prSet presAssocID="{615742D7-AF4E-4B41-B398-523C61C5EA82}" presName="sibTrans" presStyleCnt="0"/>
      <dgm:spPr/>
    </dgm:pt>
    <dgm:pt modelId="{74417591-9FFA-4EEE-BD5E-090BF4EC26D7}" type="pres">
      <dgm:prSet presAssocID="{842CAC56-A231-4191-A113-5EE90955909D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206A95-4650-48B5-8E2F-735AF6A41771}" type="presOf" srcId="{B715D8F9-1960-4B8C-A8D0-DFDA2E5B0F8E}" destId="{C4F4DA01-D855-46E4-97D0-32C3012E8326}" srcOrd="0" destOrd="0" presId="urn:microsoft.com/office/officeart/2005/8/layout/hProcess9"/>
    <dgm:cxn modelId="{169A96AE-AE8E-4EEB-AE97-FECBCAB35615}" srcId="{B715D8F9-1960-4B8C-A8D0-DFDA2E5B0F8E}" destId="{1AA0507A-E199-47FD-AB49-B3DCB52E9F3F}" srcOrd="2" destOrd="0" parTransId="{7CF321A8-CBFF-4617-ABF2-FAF835E1DB87}" sibTransId="{615742D7-AF4E-4B41-B398-523C61C5EA82}"/>
    <dgm:cxn modelId="{317FB226-CF52-4E2B-9D57-D1A744AAFAC5}" srcId="{B715D8F9-1960-4B8C-A8D0-DFDA2E5B0F8E}" destId="{842CAC56-A231-4191-A113-5EE90955909D}" srcOrd="3" destOrd="0" parTransId="{CB23CEC0-E775-41DE-8F9F-B2B7CB6CAF08}" sibTransId="{25F5C3F3-647B-455D-9A20-B00F9EB9E38B}"/>
    <dgm:cxn modelId="{711E3F17-9B49-4D39-BA00-B0FD32B034F5}" srcId="{B715D8F9-1960-4B8C-A8D0-DFDA2E5B0F8E}" destId="{59C43A70-D09A-44F3-8507-5901DE9283BD}" srcOrd="0" destOrd="0" parTransId="{400309FD-B3D6-4067-8E42-5DF6EE36A782}" sibTransId="{D49669B1-08FD-4FB3-B8CF-CBD1811AEFCB}"/>
    <dgm:cxn modelId="{04608747-4F22-4EB8-BAC7-CE5AF7038972}" type="presOf" srcId="{1AA0507A-E199-47FD-AB49-B3DCB52E9F3F}" destId="{B03FDC3F-DC5C-4591-9FA5-475CA988B14F}" srcOrd="0" destOrd="0" presId="urn:microsoft.com/office/officeart/2005/8/layout/hProcess9"/>
    <dgm:cxn modelId="{DE9FB51A-DEF7-4DA8-80B9-A892CF68F938}" type="presOf" srcId="{842CAC56-A231-4191-A113-5EE90955909D}" destId="{74417591-9FFA-4EEE-BD5E-090BF4EC26D7}" srcOrd="0" destOrd="0" presId="urn:microsoft.com/office/officeart/2005/8/layout/hProcess9"/>
    <dgm:cxn modelId="{BE1BD76C-4E52-4915-B358-E411CD4953F2}" type="presOf" srcId="{59C43A70-D09A-44F3-8507-5901DE9283BD}" destId="{AEF87C8B-A496-4473-8AE9-E28B24AF8A9E}" srcOrd="0" destOrd="0" presId="urn:microsoft.com/office/officeart/2005/8/layout/hProcess9"/>
    <dgm:cxn modelId="{D0D21CB7-1DC9-48E1-B602-41816BAAB7F3}" type="presOf" srcId="{CB2B0329-D623-4823-B6A1-5C08D9D2B495}" destId="{BA29B565-62D2-4BD6-B39D-9B70FFF42E3E}" srcOrd="0" destOrd="0" presId="urn:microsoft.com/office/officeart/2005/8/layout/hProcess9"/>
    <dgm:cxn modelId="{1D73123C-AE7B-4BC9-A39C-26944C23EADD}" srcId="{B715D8F9-1960-4B8C-A8D0-DFDA2E5B0F8E}" destId="{CB2B0329-D623-4823-B6A1-5C08D9D2B495}" srcOrd="1" destOrd="0" parTransId="{E51BC449-913D-442C-B3E8-FE84A0BA859C}" sibTransId="{A4C408EF-162A-4F58-8CA5-DD27DE1024F2}"/>
    <dgm:cxn modelId="{06E54E32-9DAC-4A75-B117-C1530F9FEC97}" type="presParOf" srcId="{C4F4DA01-D855-46E4-97D0-32C3012E8326}" destId="{B90F8198-D533-48A8-9698-B0C4E6E728FD}" srcOrd="0" destOrd="0" presId="urn:microsoft.com/office/officeart/2005/8/layout/hProcess9"/>
    <dgm:cxn modelId="{5821A1D2-AB51-4EC7-8A60-5AD97EC5FC86}" type="presParOf" srcId="{C4F4DA01-D855-46E4-97D0-32C3012E8326}" destId="{52D7E251-93FA-4162-A6D6-9D4B983AA492}" srcOrd="1" destOrd="0" presId="urn:microsoft.com/office/officeart/2005/8/layout/hProcess9"/>
    <dgm:cxn modelId="{42BBF6F4-D069-4852-850C-F1704440BE58}" type="presParOf" srcId="{52D7E251-93FA-4162-A6D6-9D4B983AA492}" destId="{AEF87C8B-A496-4473-8AE9-E28B24AF8A9E}" srcOrd="0" destOrd="0" presId="urn:microsoft.com/office/officeart/2005/8/layout/hProcess9"/>
    <dgm:cxn modelId="{338FC77F-2486-4BBA-BC7B-BDE131ACF96A}" type="presParOf" srcId="{52D7E251-93FA-4162-A6D6-9D4B983AA492}" destId="{48BB5454-E00E-453D-82A1-02FC5EB23854}" srcOrd="1" destOrd="0" presId="urn:microsoft.com/office/officeart/2005/8/layout/hProcess9"/>
    <dgm:cxn modelId="{BD34F7D2-BA49-4543-AE7C-D6428A6786AF}" type="presParOf" srcId="{52D7E251-93FA-4162-A6D6-9D4B983AA492}" destId="{BA29B565-62D2-4BD6-B39D-9B70FFF42E3E}" srcOrd="2" destOrd="0" presId="urn:microsoft.com/office/officeart/2005/8/layout/hProcess9"/>
    <dgm:cxn modelId="{C8B7CAE0-F6A1-4454-A8A4-287FFC8DD242}" type="presParOf" srcId="{52D7E251-93FA-4162-A6D6-9D4B983AA492}" destId="{39454EA7-1EA7-4A4E-8CE6-3AB5AAB1CCCB}" srcOrd="3" destOrd="0" presId="urn:microsoft.com/office/officeart/2005/8/layout/hProcess9"/>
    <dgm:cxn modelId="{127786B6-44F9-4D19-9271-907EA2D91D60}" type="presParOf" srcId="{52D7E251-93FA-4162-A6D6-9D4B983AA492}" destId="{B03FDC3F-DC5C-4591-9FA5-475CA988B14F}" srcOrd="4" destOrd="0" presId="urn:microsoft.com/office/officeart/2005/8/layout/hProcess9"/>
    <dgm:cxn modelId="{A430597A-7FE6-4C77-B3E8-E27533709A61}" type="presParOf" srcId="{52D7E251-93FA-4162-A6D6-9D4B983AA492}" destId="{A5558E62-FDB0-416E-AAC0-1B79F8EC3C73}" srcOrd="5" destOrd="0" presId="urn:microsoft.com/office/officeart/2005/8/layout/hProcess9"/>
    <dgm:cxn modelId="{AE635F69-0337-486D-A79E-C4DF21281783}" type="presParOf" srcId="{52D7E251-93FA-4162-A6D6-9D4B983AA492}" destId="{74417591-9FFA-4EEE-BD5E-090BF4EC26D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C3DF5E-EBEB-4515-A593-AF41E64699B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1E7BEE-9347-4E0E-823D-9FE8237B9AB9}">
      <dgm:prSet phldrT="[Текст]" custT="1"/>
      <dgm:spPr/>
      <dgm:t>
        <a:bodyPr/>
        <a:lstStyle/>
        <a:p>
          <a:r>
            <a:rPr lang="ru-RU" sz="1300" dirty="0" smtClean="0"/>
            <a:t>ВНЕШНИЕ ТРЕНЕРЫ</a:t>
          </a:r>
          <a:endParaRPr lang="ru-RU" sz="1300" dirty="0"/>
        </a:p>
      </dgm:t>
    </dgm:pt>
    <dgm:pt modelId="{E84FFE90-94DD-48B9-B608-005A1B5CB486}" type="parTrans" cxnId="{D6B5B95C-9C55-4AB5-A4BF-EC452A7B72CA}">
      <dgm:prSet/>
      <dgm:spPr/>
      <dgm:t>
        <a:bodyPr/>
        <a:lstStyle/>
        <a:p>
          <a:endParaRPr lang="ru-RU"/>
        </a:p>
      </dgm:t>
    </dgm:pt>
    <dgm:pt modelId="{CCE9F2AD-2A4F-426B-9C4A-B49BB6231B6C}" type="sibTrans" cxnId="{D6B5B95C-9C55-4AB5-A4BF-EC452A7B72CA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2B295E12-1936-4B43-B9C2-48BA0EB68C95}">
      <dgm:prSet phldrT="[Текст]" custT="1"/>
      <dgm:spPr/>
      <dgm:t>
        <a:bodyPr/>
        <a:lstStyle/>
        <a:p>
          <a:r>
            <a:rPr lang="ru-RU" sz="1300" dirty="0" smtClean="0"/>
            <a:t>ВНУТРЕННИЕ ТРЕНЕРЫ</a:t>
          </a:r>
          <a:endParaRPr lang="ru-RU" sz="1300" dirty="0"/>
        </a:p>
      </dgm:t>
    </dgm:pt>
    <dgm:pt modelId="{9C332939-184D-4773-B14B-F71E2542C7A6}" type="parTrans" cxnId="{E7194194-EF2A-4CF9-9EED-299461E0E86E}">
      <dgm:prSet/>
      <dgm:spPr/>
      <dgm:t>
        <a:bodyPr/>
        <a:lstStyle/>
        <a:p>
          <a:endParaRPr lang="ru-RU"/>
        </a:p>
      </dgm:t>
    </dgm:pt>
    <dgm:pt modelId="{2E3FD162-7F72-479F-97BB-5BCCF5A18039}" type="sibTrans" cxnId="{E7194194-EF2A-4CF9-9EED-299461E0E86E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5124545D-58F7-42C5-8EB1-E673B9220242}">
      <dgm:prSet phldrT="[Текст]" custT="1"/>
      <dgm:spPr/>
      <dgm:t>
        <a:bodyPr/>
        <a:lstStyle/>
        <a:p>
          <a:r>
            <a:rPr lang="ru-RU" sz="1300" dirty="0" smtClean="0"/>
            <a:t>ВСЕ СОТРУДНИКИ</a:t>
          </a:r>
          <a:endParaRPr lang="ru-RU" sz="1300" dirty="0"/>
        </a:p>
      </dgm:t>
    </dgm:pt>
    <dgm:pt modelId="{8AA565EF-E63C-4458-960F-2124DF3E77C1}" type="parTrans" cxnId="{3B01EDA7-6BDE-46B2-BF58-87E5035CF453}">
      <dgm:prSet/>
      <dgm:spPr/>
      <dgm:t>
        <a:bodyPr/>
        <a:lstStyle/>
        <a:p>
          <a:endParaRPr lang="ru-RU"/>
        </a:p>
      </dgm:t>
    </dgm:pt>
    <dgm:pt modelId="{20CE72EC-273D-4F68-8539-67DA0B801B2C}" type="sibTrans" cxnId="{3B01EDA7-6BDE-46B2-BF58-87E5035CF453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ABE05CB7-5A13-4779-AADB-C7FA9233501A}" type="pres">
      <dgm:prSet presAssocID="{F1C3DF5E-EBEB-4515-A593-AF41E64699B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B311A7-4259-4602-A526-7488349AB0CD}" type="pres">
      <dgm:prSet presAssocID="{5E1E7BEE-9347-4E0E-823D-9FE8237B9AB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32C00-D9B7-4E3D-9DEA-522F2DFE031F}" type="pres">
      <dgm:prSet presAssocID="{CCE9F2AD-2A4F-426B-9C4A-B49BB6231B6C}" presName="sibTrans" presStyleLbl="sibTrans2D1" presStyleIdx="0" presStyleCnt="3"/>
      <dgm:spPr/>
      <dgm:t>
        <a:bodyPr/>
        <a:lstStyle/>
        <a:p>
          <a:endParaRPr lang="ru-RU"/>
        </a:p>
      </dgm:t>
    </dgm:pt>
    <dgm:pt modelId="{E4542C28-7D55-49E4-81A3-46C7C9BBE848}" type="pres">
      <dgm:prSet presAssocID="{CCE9F2AD-2A4F-426B-9C4A-B49BB6231B6C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71D0EB0-FF71-454D-BEFC-C202C52022BB}" type="pres">
      <dgm:prSet presAssocID="{2B295E12-1936-4B43-B9C2-48BA0EB68C95}" presName="node" presStyleLbl="node1" presStyleIdx="1" presStyleCnt="3" custScaleX="105956" custScaleY="102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E2FB7-1F47-49F7-AFE7-E7AE22D368BF}" type="pres">
      <dgm:prSet presAssocID="{2E3FD162-7F72-479F-97BB-5BCCF5A18039}" presName="sibTrans" presStyleLbl="sibTrans2D1" presStyleIdx="1" presStyleCnt="3"/>
      <dgm:spPr/>
      <dgm:t>
        <a:bodyPr/>
        <a:lstStyle/>
        <a:p>
          <a:endParaRPr lang="ru-RU"/>
        </a:p>
      </dgm:t>
    </dgm:pt>
    <dgm:pt modelId="{76BB35C6-F0F8-4254-94E8-EDA30026CAE2}" type="pres">
      <dgm:prSet presAssocID="{2E3FD162-7F72-479F-97BB-5BCCF5A18039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EC84C88-0038-4B9C-AFA0-95CD4629504D}" type="pres">
      <dgm:prSet presAssocID="{5124545D-58F7-42C5-8EB1-E673B922024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8B34B-00BD-4935-B28A-9B194BCB877F}" type="pres">
      <dgm:prSet presAssocID="{20CE72EC-273D-4F68-8539-67DA0B801B2C}" presName="sibTrans" presStyleLbl="sibTrans2D1" presStyleIdx="2" presStyleCnt="3" custAng="11048828"/>
      <dgm:spPr/>
      <dgm:t>
        <a:bodyPr/>
        <a:lstStyle/>
        <a:p>
          <a:endParaRPr lang="ru-RU"/>
        </a:p>
      </dgm:t>
    </dgm:pt>
    <dgm:pt modelId="{540D4E7C-7964-4655-BC69-43B08A27EF3A}" type="pres">
      <dgm:prSet presAssocID="{20CE72EC-273D-4F68-8539-67DA0B801B2C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E67B8190-DFA6-4B42-A5D8-A4CBD5AFBCF6}" type="presOf" srcId="{CCE9F2AD-2A4F-426B-9C4A-B49BB6231B6C}" destId="{EBC32C00-D9B7-4E3D-9DEA-522F2DFE031F}" srcOrd="0" destOrd="0" presId="urn:microsoft.com/office/officeart/2005/8/layout/cycle2"/>
    <dgm:cxn modelId="{8FF00B7A-D742-4975-AFA0-B29B557DD7C4}" type="presOf" srcId="{2E3FD162-7F72-479F-97BB-5BCCF5A18039}" destId="{DABE2FB7-1F47-49F7-AFE7-E7AE22D368BF}" srcOrd="0" destOrd="0" presId="urn:microsoft.com/office/officeart/2005/8/layout/cycle2"/>
    <dgm:cxn modelId="{E4A02DFA-7873-4A8F-8ED0-37E96AADD7B0}" type="presOf" srcId="{CCE9F2AD-2A4F-426B-9C4A-B49BB6231B6C}" destId="{E4542C28-7D55-49E4-81A3-46C7C9BBE848}" srcOrd="1" destOrd="0" presId="urn:microsoft.com/office/officeart/2005/8/layout/cycle2"/>
    <dgm:cxn modelId="{CC9EAEC7-7D34-42E8-B696-488F868EE40A}" type="presOf" srcId="{2E3FD162-7F72-479F-97BB-5BCCF5A18039}" destId="{76BB35C6-F0F8-4254-94E8-EDA30026CAE2}" srcOrd="1" destOrd="0" presId="urn:microsoft.com/office/officeart/2005/8/layout/cycle2"/>
    <dgm:cxn modelId="{46682FA7-50F6-47EB-B2C3-329AC35A9EE7}" type="presOf" srcId="{5E1E7BEE-9347-4E0E-823D-9FE8237B9AB9}" destId="{FFB311A7-4259-4602-A526-7488349AB0CD}" srcOrd="0" destOrd="0" presId="urn:microsoft.com/office/officeart/2005/8/layout/cycle2"/>
    <dgm:cxn modelId="{E7223F86-6617-4A0C-A17E-42C05BFFF281}" type="presOf" srcId="{2B295E12-1936-4B43-B9C2-48BA0EB68C95}" destId="{671D0EB0-FF71-454D-BEFC-C202C52022BB}" srcOrd="0" destOrd="0" presId="urn:microsoft.com/office/officeart/2005/8/layout/cycle2"/>
    <dgm:cxn modelId="{9AFA3A40-39D2-4D10-8AFE-EFE03240C7AB}" type="presOf" srcId="{F1C3DF5E-EBEB-4515-A593-AF41E64699B0}" destId="{ABE05CB7-5A13-4779-AADB-C7FA9233501A}" srcOrd="0" destOrd="0" presId="urn:microsoft.com/office/officeart/2005/8/layout/cycle2"/>
    <dgm:cxn modelId="{3A43CD17-70AD-4950-B3E6-8358040EEDBF}" type="presOf" srcId="{20CE72EC-273D-4F68-8539-67DA0B801B2C}" destId="{1D08B34B-00BD-4935-B28A-9B194BCB877F}" srcOrd="0" destOrd="0" presId="urn:microsoft.com/office/officeart/2005/8/layout/cycle2"/>
    <dgm:cxn modelId="{D01B276E-DFCF-4B26-8959-E2B680FED311}" type="presOf" srcId="{20CE72EC-273D-4F68-8539-67DA0B801B2C}" destId="{540D4E7C-7964-4655-BC69-43B08A27EF3A}" srcOrd="1" destOrd="0" presId="urn:microsoft.com/office/officeart/2005/8/layout/cycle2"/>
    <dgm:cxn modelId="{D6B5B95C-9C55-4AB5-A4BF-EC452A7B72CA}" srcId="{F1C3DF5E-EBEB-4515-A593-AF41E64699B0}" destId="{5E1E7BEE-9347-4E0E-823D-9FE8237B9AB9}" srcOrd="0" destOrd="0" parTransId="{E84FFE90-94DD-48B9-B608-005A1B5CB486}" sibTransId="{CCE9F2AD-2A4F-426B-9C4A-B49BB6231B6C}"/>
    <dgm:cxn modelId="{E7194194-EF2A-4CF9-9EED-299461E0E86E}" srcId="{F1C3DF5E-EBEB-4515-A593-AF41E64699B0}" destId="{2B295E12-1936-4B43-B9C2-48BA0EB68C95}" srcOrd="1" destOrd="0" parTransId="{9C332939-184D-4773-B14B-F71E2542C7A6}" sibTransId="{2E3FD162-7F72-479F-97BB-5BCCF5A18039}"/>
    <dgm:cxn modelId="{3935D741-A43D-4913-AAB0-FE41E8192513}" type="presOf" srcId="{5124545D-58F7-42C5-8EB1-E673B9220242}" destId="{BEC84C88-0038-4B9C-AFA0-95CD4629504D}" srcOrd="0" destOrd="0" presId="urn:microsoft.com/office/officeart/2005/8/layout/cycle2"/>
    <dgm:cxn modelId="{3B01EDA7-6BDE-46B2-BF58-87E5035CF453}" srcId="{F1C3DF5E-EBEB-4515-A593-AF41E64699B0}" destId="{5124545D-58F7-42C5-8EB1-E673B9220242}" srcOrd="2" destOrd="0" parTransId="{8AA565EF-E63C-4458-960F-2124DF3E77C1}" sibTransId="{20CE72EC-273D-4F68-8539-67DA0B801B2C}"/>
    <dgm:cxn modelId="{FC6F6A8A-3C0E-470B-802B-3A670E804119}" type="presParOf" srcId="{ABE05CB7-5A13-4779-AADB-C7FA9233501A}" destId="{FFB311A7-4259-4602-A526-7488349AB0CD}" srcOrd="0" destOrd="0" presId="urn:microsoft.com/office/officeart/2005/8/layout/cycle2"/>
    <dgm:cxn modelId="{9668401A-A2A0-4AEC-AA5C-C1CC77BF591B}" type="presParOf" srcId="{ABE05CB7-5A13-4779-AADB-C7FA9233501A}" destId="{EBC32C00-D9B7-4E3D-9DEA-522F2DFE031F}" srcOrd="1" destOrd="0" presId="urn:microsoft.com/office/officeart/2005/8/layout/cycle2"/>
    <dgm:cxn modelId="{196A73EB-A9C9-4286-9884-1BDC3A9C8499}" type="presParOf" srcId="{EBC32C00-D9B7-4E3D-9DEA-522F2DFE031F}" destId="{E4542C28-7D55-49E4-81A3-46C7C9BBE848}" srcOrd="0" destOrd="0" presId="urn:microsoft.com/office/officeart/2005/8/layout/cycle2"/>
    <dgm:cxn modelId="{ECAF9A04-53D1-4901-97FC-F821FCDAE2B0}" type="presParOf" srcId="{ABE05CB7-5A13-4779-AADB-C7FA9233501A}" destId="{671D0EB0-FF71-454D-BEFC-C202C52022BB}" srcOrd="2" destOrd="0" presId="urn:microsoft.com/office/officeart/2005/8/layout/cycle2"/>
    <dgm:cxn modelId="{FC5CCAB5-5949-444E-80ED-5F8D98DEF3C6}" type="presParOf" srcId="{ABE05CB7-5A13-4779-AADB-C7FA9233501A}" destId="{DABE2FB7-1F47-49F7-AFE7-E7AE22D368BF}" srcOrd="3" destOrd="0" presId="urn:microsoft.com/office/officeart/2005/8/layout/cycle2"/>
    <dgm:cxn modelId="{1CF639C6-1FEC-464C-8CE3-954B0BD66E4C}" type="presParOf" srcId="{DABE2FB7-1F47-49F7-AFE7-E7AE22D368BF}" destId="{76BB35C6-F0F8-4254-94E8-EDA30026CAE2}" srcOrd="0" destOrd="0" presId="urn:microsoft.com/office/officeart/2005/8/layout/cycle2"/>
    <dgm:cxn modelId="{20C5912D-83E5-4C2F-B72C-C629EC7529A7}" type="presParOf" srcId="{ABE05CB7-5A13-4779-AADB-C7FA9233501A}" destId="{BEC84C88-0038-4B9C-AFA0-95CD4629504D}" srcOrd="4" destOrd="0" presId="urn:microsoft.com/office/officeart/2005/8/layout/cycle2"/>
    <dgm:cxn modelId="{28AB7589-AAAC-4BC5-887D-D7BFE7DB96E6}" type="presParOf" srcId="{ABE05CB7-5A13-4779-AADB-C7FA9233501A}" destId="{1D08B34B-00BD-4935-B28A-9B194BCB877F}" srcOrd="5" destOrd="0" presId="urn:microsoft.com/office/officeart/2005/8/layout/cycle2"/>
    <dgm:cxn modelId="{7252F9AB-F4EE-4E7D-9A7D-86B825C03A6A}" type="presParOf" srcId="{1D08B34B-00BD-4935-B28A-9B194BCB877F}" destId="{540D4E7C-7964-4655-BC69-43B08A27EF3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F8198-D533-48A8-9698-B0C4E6E728FD}">
      <dsp:nvSpPr>
        <dsp:cNvPr id="0" name=""/>
        <dsp:cNvSpPr/>
      </dsp:nvSpPr>
      <dsp:spPr>
        <a:xfrm>
          <a:off x="573044" y="0"/>
          <a:ext cx="6897060" cy="317444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87C8B-A496-4473-8AE9-E28B24AF8A9E}">
      <dsp:nvSpPr>
        <dsp:cNvPr id="0" name=""/>
        <dsp:cNvSpPr/>
      </dsp:nvSpPr>
      <dsp:spPr>
        <a:xfrm>
          <a:off x="4061" y="952333"/>
          <a:ext cx="1953269" cy="12697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Агитация</a:t>
          </a:r>
          <a:endParaRPr lang="ru-RU" sz="2300" kern="1200" dirty="0"/>
        </a:p>
      </dsp:txBody>
      <dsp:txXfrm>
        <a:off x="66046" y="1014318"/>
        <a:ext cx="1829299" cy="1145808"/>
      </dsp:txXfrm>
    </dsp:sp>
    <dsp:sp modelId="{BA29B565-62D2-4BD6-B39D-9B70FFF42E3E}">
      <dsp:nvSpPr>
        <dsp:cNvPr id="0" name=""/>
        <dsp:cNvSpPr/>
      </dsp:nvSpPr>
      <dsp:spPr>
        <a:xfrm>
          <a:off x="2054993" y="952333"/>
          <a:ext cx="1953269" cy="12697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Вовлечение и обучение</a:t>
          </a:r>
          <a:endParaRPr lang="ru-RU" sz="2300" kern="1200" dirty="0"/>
        </a:p>
      </dsp:txBody>
      <dsp:txXfrm>
        <a:off x="2116978" y="1014318"/>
        <a:ext cx="1829299" cy="1145808"/>
      </dsp:txXfrm>
    </dsp:sp>
    <dsp:sp modelId="{B03FDC3F-DC5C-4591-9FA5-475CA988B14F}">
      <dsp:nvSpPr>
        <dsp:cNvPr id="0" name=""/>
        <dsp:cNvSpPr/>
      </dsp:nvSpPr>
      <dsp:spPr>
        <a:xfrm>
          <a:off x="4105926" y="952333"/>
          <a:ext cx="1953269" cy="12697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Тренировки </a:t>
          </a:r>
          <a:endParaRPr lang="ru-RU" sz="2300" kern="1200" dirty="0"/>
        </a:p>
      </dsp:txBody>
      <dsp:txXfrm>
        <a:off x="4167911" y="1014318"/>
        <a:ext cx="1829299" cy="1145808"/>
      </dsp:txXfrm>
    </dsp:sp>
    <dsp:sp modelId="{74417591-9FFA-4EEE-BD5E-090BF4EC26D7}">
      <dsp:nvSpPr>
        <dsp:cNvPr id="0" name=""/>
        <dsp:cNvSpPr/>
      </dsp:nvSpPr>
      <dsp:spPr>
        <a:xfrm>
          <a:off x="6156858" y="952333"/>
          <a:ext cx="1953269" cy="12697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Аттестация</a:t>
          </a:r>
          <a:endParaRPr lang="ru-RU" sz="2300" kern="1200" dirty="0"/>
        </a:p>
      </dsp:txBody>
      <dsp:txXfrm>
        <a:off x="6218843" y="1014318"/>
        <a:ext cx="1829299" cy="1145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311A7-4259-4602-A526-7488349AB0CD}">
      <dsp:nvSpPr>
        <dsp:cNvPr id="0" name=""/>
        <dsp:cNvSpPr/>
      </dsp:nvSpPr>
      <dsp:spPr>
        <a:xfrm>
          <a:off x="2816550" y="-8153"/>
          <a:ext cx="1622755" cy="16227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ВНЕШНИЕ ТРЕНЕРЫ</a:t>
          </a:r>
          <a:endParaRPr lang="ru-RU" sz="1300" kern="1200" dirty="0"/>
        </a:p>
      </dsp:txBody>
      <dsp:txXfrm>
        <a:off x="3054197" y="229494"/>
        <a:ext cx="1147461" cy="1147461"/>
      </dsp:txXfrm>
    </dsp:sp>
    <dsp:sp modelId="{EBC32C00-D9B7-4E3D-9DEA-522F2DFE031F}">
      <dsp:nvSpPr>
        <dsp:cNvPr id="0" name=""/>
        <dsp:cNvSpPr/>
      </dsp:nvSpPr>
      <dsp:spPr>
        <a:xfrm rot="3600000">
          <a:off x="4015869" y="1563375"/>
          <a:ext cx="418069" cy="54767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4047224" y="1618602"/>
        <a:ext cx="292648" cy="328607"/>
      </dsp:txXfrm>
    </dsp:sp>
    <dsp:sp modelId="{671D0EB0-FF71-454D-BEFC-C202C52022BB}">
      <dsp:nvSpPr>
        <dsp:cNvPr id="0" name=""/>
        <dsp:cNvSpPr/>
      </dsp:nvSpPr>
      <dsp:spPr>
        <a:xfrm>
          <a:off x="3986624" y="2084236"/>
          <a:ext cx="1719406" cy="1658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ВНУТРЕННИЕ ТРЕНЕРЫ</a:t>
          </a:r>
          <a:endParaRPr lang="ru-RU" sz="1300" kern="1200" dirty="0"/>
        </a:p>
      </dsp:txBody>
      <dsp:txXfrm>
        <a:off x="4238425" y="2327137"/>
        <a:ext cx="1215804" cy="1172832"/>
      </dsp:txXfrm>
    </dsp:sp>
    <dsp:sp modelId="{DABE2FB7-1F47-49F7-AFE7-E7AE22D368BF}">
      <dsp:nvSpPr>
        <dsp:cNvPr id="0" name=""/>
        <dsp:cNvSpPr/>
      </dsp:nvSpPr>
      <dsp:spPr>
        <a:xfrm rot="10800000">
          <a:off x="3412336" y="2639714"/>
          <a:ext cx="405830" cy="54767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3534085" y="2749250"/>
        <a:ext cx="284081" cy="328607"/>
      </dsp:txXfrm>
    </dsp:sp>
    <dsp:sp modelId="{BEC84C88-0038-4B9C-AFA0-95CD4629504D}">
      <dsp:nvSpPr>
        <dsp:cNvPr id="0" name=""/>
        <dsp:cNvSpPr/>
      </dsp:nvSpPr>
      <dsp:spPr>
        <a:xfrm>
          <a:off x="1598151" y="2102176"/>
          <a:ext cx="1622755" cy="16227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ВСЕ СОТРУДНИКИ</a:t>
          </a:r>
          <a:endParaRPr lang="ru-RU" sz="1300" kern="1200" dirty="0"/>
        </a:p>
      </dsp:txBody>
      <dsp:txXfrm>
        <a:off x="1835798" y="2339823"/>
        <a:ext cx="1147461" cy="1147461"/>
      </dsp:txXfrm>
    </dsp:sp>
    <dsp:sp modelId="{1D08B34B-00BD-4935-B28A-9B194BCB877F}">
      <dsp:nvSpPr>
        <dsp:cNvPr id="0" name=""/>
        <dsp:cNvSpPr/>
      </dsp:nvSpPr>
      <dsp:spPr>
        <a:xfrm rot="7448828">
          <a:off x="2796901" y="1595123"/>
          <a:ext cx="431443" cy="547679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2897944" y="1651100"/>
        <a:ext cx="302010" cy="328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A1945-7AA3-F44A-8FEA-8278235298BC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D6086-B7DD-E440-95E1-746D25B68C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861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91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84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84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8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24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793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44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65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90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250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D6086-B7DD-E440-95E1-746D25B68CC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8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spc="-50" baseline="0">
                <a:solidFill>
                  <a:schemeClr val="accent4"/>
                </a:solidFill>
              </a:defRPr>
            </a:lvl1pPr>
          </a:lstStyle>
          <a:p>
            <a:r>
              <a:rPr lang="ru-RU" dirty="0" smtClean="0"/>
              <a:t>Ключевое сообщение, </a:t>
            </a:r>
            <a:r>
              <a:rPr lang="en-US" dirty="0" smtClean="0"/>
              <a:t>Arial 32 </a:t>
            </a:r>
            <a:r>
              <a:rPr lang="ru-RU" dirty="0" smtClean="0"/>
              <a:t>пт., 2 </a:t>
            </a:r>
            <a:r>
              <a:rPr lang="ru-RU" dirty="0" err="1" smtClean="0"/>
              <a:t>строки,выравнивание</a:t>
            </a:r>
            <a:r>
              <a:rPr lang="ru-RU" dirty="0" smtClean="0"/>
              <a:t> по левому краю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dirty="0" smtClean="0"/>
              <a:t>Образец подзаголовка</a:t>
            </a:r>
            <a:r>
              <a:rPr lang="en-US" dirty="0" smtClean="0"/>
              <a:t> </a:t>
            </a:r>
            <a:r>
              <a:rPr lang="en-US" dirty="0" err="1" smtClean="0"/>
              <a:t>arial</a:t>
            </a:r>
            <a:r>
              <a:rPr lang="en-US" dirty="0" smtClean="0"/>
              <a:t> 24</a:t>
            </a:r>
            <a:r>
              <a:rPr lang="ru-RU" dirty="0" smtClean="0"/>
              <a:t> </a:t>
            </a:r>
            <a:r>
              <a:rPr lang="ru-RU" dirty="0" err="1" smtClean="0"/>
              <a:t>пт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4953" y="4844841"/>
            <a:ext cx="984019" cy="273844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53" y="4883130"/>
            <a:ext cx="731522" cy="1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5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686308"/>
            <a:ext cx="9141619" cy="14571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960" y="3806190"/>
            <a:ext cx="7589520" cy="617220"/>
          </a:xfrm>
        </p:spPr>
        <p:txBody>
          <a:bodyPr tIns="0" bIns="0" anchor="b">
            <a:no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Ключевое сообщение, </a:t>
            </a:r>
            <a:r>
              <a:rPr lang="en-US" dirty="0" smtClean="0"/>
              <a:t>Arial 32 </a:t>
            </a:r>
            <a:r>
              <a:rPr lang="ru-RU" dirty="0" smtClean="0"/>
              <a:t>пт., 2 </a:t>
            </a:r>
            <a:r>
              <a:rPr lang="ru-RU" dirty="0" err="1" smtClean="0"/>
              <a:t>строки,выравнивание</a:t>
            </a:r>
            <a:r>
              <a:rPr lang="ru-RU" dirty="0" smtClean="0"/>
              <a:t> по левому краю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1"/>
            <a:ext cx="9143989" cy="368630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2959" y="4430268"/>
            <a:ext cx="7589520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rgbClr val="FFFFFF"/>
                </a:solidFill>
                <a:latin typeface="Arial 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Заголовок,  </a:t>
            </a:r>
            <a:r>
              <a:rPr lang="en-US" dirty="0" smtClean="0"/>
              <a:t>Arial 20 </a:t>
            </a:r>
            <a:r>
              <a:rPr lang="ru-RU" dirty="0" err="1" smtClean="0"/>
              <a:t>пт</a:t>
            </a:r>
            <a:r>
              <a:rPr lang="ru-RU" dirty="0" smtClean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53" y="4883130"/>
            <a:ext cx="731522" cy="1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2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ru-RU" dirty="0" smtClean="0"/>
              <a:t>Ключевое сообщение, </a:t>
            </a:r>
            <a:r>
              <a:rPr lang="en-US" dirty="0" smtClean="0"/>
              <a:t>Arial 32 </a:t>
            </a:r>
            <a:r>
              <a:rPr lang="ru-RU" dirty="0" smtClean="0"/>
              <a:t>пт., 2 </a:t>
            </a:r>
            <a:r>
              <a:rPr lang="ru-RU" dirty="0" err="1" smtClean="0"/>
              <a:t>строки,выравнивание</a:t>
            </a:r>
            <a:r>
              <a:rPr lang="ru-RU" dirty="0" smtClean="0"/>
              <a:t> по левому краю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ru-RU" dirty="0" smtClean="0"/>
              <a:t>Заголовок,  </a:t>
            </a:r>
            <a:r>
              <a:rPr lang="en-US" dirty="0" smtClean="0"/>
              <a:t>Arial 20 </a:t>
            </a:r>
            <a:r>
              <a:rPr lang="ru-RU" dirty="0" err="1" smtClean="0"/>
              <a:t>пт</a:t>
            </a:r>
            <a:r>
              <a:rPr lang="ru-RU" dirty="0" smtClean="0"/>
              <a:t>, одна строка, по левому краю</a:t>
            </a:r>
          </a:p>
          <a:p>
            <a:pPr lvl="1"/>
            <a:r>
              <a:rPr lang="ru-RU" dirty="0" smtClean="0"/>
              <a:t>Подзаголовок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53" y="4883130"/>
            <a:ext cx="731522" cy="1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7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ru-RU" dirty="0" smtClean="0"/>
              <a:t>Ключевое сообщение, </a:t>
            </a:r>
            <a:r>
              <a:rPr lang="en-US" dirty="0" smtClean="0"/>
              <a:t>Arial 32 </a:t>
            </a:r>
            <a:r>
              <a:rPr lang="ru-RU" dirty="0" smtClean="0"/>
              <a:t>пт., 2 строки,</a:t>
            </a:r>
            <a:r>
              <a:rPr lang="en-US" dirty="0" smtClean="0"/>
              <a:t> </a:t>
            </a:r>
            <a:r>
              <a:rPr lang="ru-RU" dirty="0" smtClean="0"/>
              <a:t>выравнивание по левому краю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r>
              <a:rPr lang="en-US" dirty="0" smtClean="0"/>
              <a:t> </a:t>
            </a:r>
            <a:r>
              <a:rPr lang="en-US" dirty="0" err="1" smtClean="0"/>
              <a:t>arial</a:t>
            </a:r>
            <a:r>
              <a:rPr lang="en-US" dirty="0" smtClean="0"/>
              <a:t> 24</a:t>
            </a:r>
            <a:r>
              <a:rPr lang="ru-RU" dirty="0" smtClean="0"/>
              <a:t> </a:t>
            </a:r>
            <a:r>
              <a:rPr lang="ru-RU" dirty="0" err="1" smtClean="0"/>
              <a:t>пт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53" y="4883130"/>
            <a:ext cx="731522" cy="1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22960" y="214953"/>
            <a:ext cx="7543800" cy="108806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ru-RU" dirty="0" smtClean="0"/>
              <a:t>Ключевое сообщение, </a:t>
            </a:r>
            <a:r>
              <a:rPr lang="en-US" dirty="0" smtClean="0"/>
              <a:t>Arial 32 </a:t>
            </a:r>
            <a:r>
              <a:rPr lang="ru-RU" dirty="0" smtClean="0"/>
              <a:t>пт., 2 строки,</a:t>
            </a:r>
            <a:r>
              <a:rPr lang="en-US" dirty="0" smtClean="0"/>
              <a:t> </a:t>
            </a:r>
            <a:r>
              <a:rPr lang="ru-RU" dirty="0" smtClean="0"/>
              <a:t>выравнивание по левому краю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22960" y="1384301"/>
            <a:ext cx="3703320" cy="301752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None/>
              <a:tabLst/>
              <a:defRPr>
                <a:latin typeface="Arial "/>
              </a:defRPr>
            </a:lvl1pPr>
            <a:lvl2pPr marL="384048" indent="-182880">
              <a:buClr>
                <a:schemeClr val="accent4"/>
              </a:buClr>
              <a:buFont typeface="Wingdings" panose="05000000000000000000" pitchFamily="2" charset="2"/>
              <a:buChar char="§"/>
              <a:defRPr lang="ru-RU" dirty="0" smtClean="0"/>
            </a:lvl2pPr>
            <a:lvl3pPr marL="566928" indent="-182880">
              <a:buClr>
                <a:schemeClr val="accent4"/>
              </a:buClr>
              <a:buFont typeface="Wingdings" panose="05000000000000000000" pitchFamily="2" charset="2"/>
              <a:buChar char="§"/>
              <a:defRPr lang="ru-RU" dirty="0" smtClean="0"/>
            </a:lvl3pPr>
            <a:lvl4pPr marL="749808" indent="-182880">
              <a:buClr>
                <a:schemeClr val="accent4"/>
              </a:buClr>
              <a:buFont typeface="Wingdings" panose="05000000000000000000" pitchFamily="2" charset="2"/>
              <a:buChar char="§"/>
              <a:defRPr lang="ru-RU" dirty="0" smtClean="0"/>
            </a:lvl4pPr>
            <a:lvl5pPr marL="932688" indent="-182880">
              <a:buClr>
                <a:schemeClr val="accent4"/>
              </a:buClr>
              <a:buFont typeface="Wingdings" panose="05000000000000000000" pitchFamily="2" charset="2"/>
              <a:buChar char="§"/>
              <a:defRPr lang="en-US" dirty="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lang="ru-RU" dirty="0" smtClean="0"/>
              <a:t>Заголовок,  </a:t>
            </a:r>
            <a:r>
              <a:rPr lang="en-US" dirty="0" smtClean="0"/>
              <a:t>Arial 20 </a:t>
            </a:r>
            <a:r>
              <a:rPr lang="ru-RU" dirty="0" err="1" smtClean="0"/>
              <a:t>пт</a:t>
            </a:r>
            <a:r>
              <a:rPr lang="ru-RU" dirty="0" smtClean="0"/>
              <a:t> </a:t>
            </a:r>
          </a:p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3440" y="1384304"/>
            <a:ext cx="3703320" cy="301751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None/>
              <a:tabLst/>
              <a:defRPr>
                <a:latin typeface="Arial "/>
              </a:defRPr>
            </a:lvl1pPr>
            <a:lvl2pPr marL="38404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2pPr>
            <a:lvl3pPr marL="56692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3pPr>
            <a:lvl4pPr marL="74980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4pPr>
            <a:lvl5pPr marL="932688" indent="-182880">
              <a:buClr>
                <a:schemeClr val="accent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lang="ru-RU" dirty="0" smtClean="0"/>
              <a:t>Заголовок,  </a:t>
            </a:r>
            <a:r>
              <a:rPr lang="en-US" dirty="0" smtClean="0"/>
              <a:t>Arial 20 </a:t>
            </a:r>
            <a:r>
              <a:rPr lang="ru-RU" dirty="0" err="1" smtClean="0"/>
              <a:t>пт</a:t>
            </a:r>
            <a:r>
              <a:rPr lang="ru-RU" dirty="0" smtClean="0"/>
              <a:t> </a:t>
            </a:r>
          </a:p>
          <a:p>
            <a:pPr lvl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53" y="4883130"/>
            <a:ext cx="731522" cy="1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2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822960" y="214953"/>
            <a:ext cx="7543800" cy="108806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ru-RU" dirty="0" smtClean="0"/>
              <a:t>Ключевое сообщение, </a:t>
            </a:r>
            <a:r>
              <a:rPr lang="en-US" dirty="0" smtClean="0"/>
              <a:t>Arial 32 </a:t>
            </a:r>
            <a:r>
              <a:rPr lang="ru-RU" dirty="0" smtClean="0"/>
              <a:t>пт., 2 строки,</a:t>
            </a:r>
            <a:r>
              <a:rPr lang="en-US" dirty="0" smtClean="0"/>
              <a:t> </a:t>
            </a:r>
            <a:r>
              <a:rPr lang="ru-RU" dirty="0" smtClean="0"/>
              <a:t>выравнивание по левому краю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960" y="1384540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Заголовок,  </a:t>
            </a:r>
            <a:r>
              <a:rPr lang="en-US" dirty="0" smtClean="0"/>
              <a:t>Arial 20 </a:t>
            </a:r>
            <a:r>
              <a:rPr lang="ru-RU" dirty="0" err="1" smtClean="0"/>
              <a:t>пт</a:t>
            </a:r>
            <a:r>
              <a:rPr lang="ru-RU" dirty="0" smtClean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22960" y="1936751"/>
            <a:ext cx="3703320" cy="2465070"/>
          </a:xfrm>
        </p:spPr>
        <p:txBody>
          <a:bodyPr>
            <a:normAutofit/>
          </a:bodyPr>
          <a:lstStyle>
            <a:lvl1pPr>
              <a:defRPr sz="1600" baseline="0">
                <a:latin typeface="Arial "/>
              </a:defRPr>
            </a:lvl1pPr>
          </a:lstStyle>
          <a:p>
            <a:pPr lvl="0"/>
            <a:r>
              <a:rPr lang="ru-RU" dirty="0" smtClean="0"/>
              <a:t>Основной текст</a:t>
            </a:r>
            <a:r>
              <a:rPr lang="en-US" dirty="0" smtClean="0"/>
              <a:t> Arial 16 </a:t>
            </a:r>
            <a:r>
              <a:rPr lang="ru-RU" dirty="0" err="1" smtClean="0"/>
              <a:t>пт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53" y="4883130"/>
            <a:ext cx="731522" cy="197266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661263" y="1384540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Заголовок,  </a:t>
            </a:r>
            <a:r>
              <a:rPr lang="en-US" dirty="0" smtClean="0"/>
              <a:t>Arial 20 </a:t>
            </a:r>
            <a:r>
              <a:rPr lang="ru-RU" dirty="0" err="1" smtClean="0"/>
              <a:t>пт</a:t>
            </a:r>
            <a:r>
              <a:rPr lang="ru-RU" dirty="0" smtClean="0"/>
              <a:t> 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61263" y="1936751"/>
            <a:ext cx="3703320" cy="2465070"/>
          </a:xfrm>
        </p:spPr>
        <p:txBody>
          <a:bodyPr>
            <a:normAutofit/>
          </a:bodyPr>
          <a:lstStyle>
            <a:lvl1pPr>
              <a:defRPr sz="1600" baseline="0">
                <a:latin typeface="Arial "/>
              </a:defRPr>
            </a:lvl1pPr>
          </a:lstStyle>
          <a:p>
            <a:pPr lvl="0"/>
            <a:r>
              <a:rPr lang="ru-RU" dirty="0" smtClean="0"/>
              <a:t>Основной текст </a:t>
            </a:r>
            <a:r>
              <a:rPr lang="en-US" dirty="0" smtClean="0"/>
              <a:t>Arial 16 </a:t>
            </a:r>
            <a:r>
              <a:rPr lang="ru-RU" dirty="0" err="1" smtClean="0"/>
              <a:t>пт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49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ru-RU" dirty="0" smtClean="0"/>
              <a:t>Ключевое сообщение, </a:t>
            </a:r>
            <a:r>
              <a:rPr lang="en-US" dirty="0" smtClean="0"/>
              <a:t>Arial 32 </a:t>
            </a:r>
            <a:r>
              <a:rPr lang="ru-RU" dirty="0" smtClean="0"/>
              <a:t>пт., 2 </a:t>
            </a:r>
            <a:r>
              <a:rPr lang="ru-RU" dirty="0" err="1" smtClean="0"/>
              <a:t>строки,выравнивание</a:t>
            </a:r>
            <a:r>
              <a:rPr lang="ru-RU" dirty="0" smtClean="0"/>
              <a:t> по левому краю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53" y="4883130"/>
            <a:ext cx="731522" cy="1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2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53" y="4883130"/>
            <a:ext cx="731522" cy="1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1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83" y="0"/>
            <a:ext cx="914161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22960" y="3192198"/>
            <a:ext cx="7543800" cy="1088068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543" y="1145140"/>
            <a:ext cx="3214914" cy="2411186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2960" y="4327073"/>
            <a:ext cx="7543800" cy="374393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1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Текст, </a:t>
            </a:r>
            <a:r>
              <a:rPr lang="en-US" dirty="0" smtClean="0"/>
              <a:t>Arial </a:t>
            </a:r>
            <a:r>
              <a:rPr lang="ru-RU" dirty="0" smtClean="0"/>
              <a:t>16</a:t>
            </a:r>
            <a:r>
              <a:rPr lang="en-US" dirty="0" smtClean="0"/>
              <a:t> </a:t>
            </a:r>
            <a:r>
              <a:rPr lang="ru-RU" dirty="0" err="1" smtClean="0"/>
              <a:t>пт</a:t>
            </a:r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17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60240" y="548642"/>
            <a:ext cx="5009393" cy="36031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lang="ru-RU" dirty="0" smtClean="0"/>
              <a:t>Заголовок,  </a:t>
            </a:r>
            <a:r>
              <a:rPr lang="en-US" dirty="0" smtClean="0"/>
              <a:t>Arial 20 </a:t>
            </a:r>
            <a:r>
              <a:rPr lang="ru-RU" dirty="0" err="1" smtClean="0"/>
              <a:t>пт</a:t>
            </a:r>
            <a:r>
              <a:rPr lang="ru-RU" dirty="0" smtClean="0"/>
              <a:t> </a:t>
            </a:r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42900" y="2194561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Текст, </a:t>
            </a:r>
            <a:r>
              <a:rPr lang="en-US" dirty="0" smtClean="0"/>
              <a:t>Arial </a:t>
            </a:r>
            <a:r>
              <a:rPr lang="ru-RU" dirty="0" smtClean="0"/>
              <a:t>16</a:t>
            </a:r>
            <a:r>
              <a:rPr lang="en-US" dirty="0" smtClean="0"/>
              <a:t> </a:t>
            </a:r>
            <a:r>
              <a:rPr lang="ru-RU" dirty="0" err="1" smtClean="0"/>
              <a:t>пт</a:t>
            </a:r>
            <a:r>
              <a:rPr lang="ru-RU" dirty="0" smtClean="0"/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6" y="85964"/>
            <a:ext cx="1963883" cy="273844"/>
          </a:xfrm>
        </p:spPr>
        <p:txBody>
          <a:bodyPr/>
          <a:lstStyle>
            <a:lvl1pPr algn="l">
              <a:defRPr lang="en-US" smtClean="0"/>
            </a:lvl1pPr>
          </a:lstStyle>
          <a:p>
            <a:fld id="{32ABBEA6-7C60-4B02-AE87-00D78D8422AF}" type="datetimeFigureOut">
              <a:rPr lang="ru-RU" smtClean="0"/>
              <a:pPr/>
              <a:t>14.06.2019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41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883130"/>
            <a:ext cx="731522" cy="197266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460240" y="1038497"/>
            <a:ext cx="5009393" cy="369040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None/>
              <a:tabLst/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lang="ru-RU" dirty="0" smtClean="0"/>
              <a:t>Основной текст,  </a:t>
            </a:r>
            <a:r>
              <a:rPr lang="en-US" dirty="0" smtClean="0"/>
              <a:t>Arial </a:t>
            </a:r>
            <a:r>
              <a:rPr lang="ru-RU" dirty="0" smtClean="0"/>
              <a:t>16</a:t>
            </a:r>
            <a:r>
              <a:rPr lang="en-US" dirty="0" smtClean="0"/>
              <a:t> </a:t>
            </a:r>
            <a:r>
              <a:rPr lang="ru-RU" dirty="0" err="1" smtClean="0"/>
              <a:t>пт</a:t>
            </a:r>
            <a:r>
              <a:rPr lang="ru-RU" dirty="0" smtClean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1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Ключевое сообщение, </a:t>
            </a:r>
            <a:r>
              <a:rPr lang="en-US" dirty="0" smtClean="0"/>
              <a:t>Arial 32 </a:t>
            </a:r>
            <a:r>
              <a:rPr lang="ru-RU" dirty="0" smtClean="0"/>
              <a:t>пт., 2 </a:t>
            </a:r>
            <a:r>
              <a:rPr lang="ru-RU" dirty="0" err="1" smtClean="0"/>
              <a:t>строки,выравнивание</a:t>
            </a:r>
            <a:r>
              <a:rPr lang="ru-RU" dirty="0" smtClean="0"/>
              <a:t> по левому краю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384301"/>
            <a:ext cx="7543801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dirty="0" smtClean="0"/>
              <a:t>Заголовок,  </a:t>
            </a:r>
            <a:r>
              <a:rPr lang="en-US" dirty="0" smtClean="0"/>
              <a:t>Arial 20 </a:t>
            </a:r>
            <a:r>
              <a:rPr lang="ru-RU" dirty="0" err="1" smtClean="0"/>
              <a:t>пт</a:t>
            </a:r>
            <a:r>
              <a:rPr lang="ru-RU" dirty="0" smtClean="0"/>
              <a:t>, одна строка, по левому краю</a:t>
            </a:r>
          </a:p>
          <a:p>
            <a:pPr lvl="1"/>
            <a:r>
              <a:rPr lang="ru-RU" dirty="0" smtClean="0"/>
              <a:t>Подзаголовок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4844841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Arial "/>
              </a:defRPr>
            </a:lvl1pPr>
          </a:lstStyle>
          <a:p>
            <a:fld id="{98624D31-43A5-475A-80CF-332C9F6DCF35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41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Arial 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7" y="4844841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Arial 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17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3" r:id="rId8"/>
    <p:sldLayoutId id="2147483669" r:id="rId9"/>
    <p:sldLayoutId id="2147483670" r:id="rId10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kern="1200" spc="-50" baseline="0">
          <a:solidFill>
            <a:schemeClr val="accent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4"/>
        </a:buClr>
        <a:buSzPct val="100000"/>
        <a:buFont typeface="Wingdings" panose="05000000000000000000" pitchFamily="2" charset="2"/>
        <a:buNone/>
        <a:defRPr sz="20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01168" indent="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4"/>
        </a:buClr>
        <a:buFont typeface="Wingdings" panose="05000000000000000000" pitchFamily="2" charset="2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4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4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4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841F"/>
          </a:solidFill>
          <a:ln>
            <a:solidFill>
              <a:srgbClr val="F58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169455"/>
            <a:ext cx="7772400" cy="110251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ДОБРОВОЛЬЦЫ-СПАСАТЕЛИ</a:t>
            </a:r>
            <a:b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ГРУППЫ «ИЛИМ»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86262"/>
            <a:ext cx="6400800" cy="3714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2019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г.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лго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16" y="428610"/>
            <a:ext cx="2643188" cy="26431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84" y="1045058"/>
            <a:ext cx="2946113" cy="198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 descr="OhxToJc-Hv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6551" y="1045058"/>
            <a:ext cx="2997449" cy="181932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2864161"/>
            <a:ext cx="2934929" cy="7456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506776" y="307975"/>
            <a:ext cx="7543800" cy="62071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3 ПРАВИЛА </a:t>
            </a:r>
            <a:r>
              <a:rPr lang="ru-RU" sz="2800" dirty="0" smtClean="0"/>
              <a:t>ДОБРОВОЛЬЦА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20337" y="3837971"/>
            <a:ext cx="2655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НАЙДИ ОПАСНОСТЬ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РАНЬШЕ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ЧЕМ ОПАСНОСТЬ НАШЛА ТЕБЯ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4182" y="2908155"/>
            <a:ext cx="1843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ПРАВИЛО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№ 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4471" y="3852727"/>
            <a:ext cx="2470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ОСТАНОВИ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ОПАСНЫЕ ДЕЙСТВИЯ, ЕСЛИ УВИДЕЛ ОПАСНОСТЬ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4442" y="3852726"/>
            <a:ext cx="2470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 ДАЙ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ОПАСНОСТИ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СТАТЬ БЕДОЙ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52916" y="2867848"/>
            <a:ext cx="2979174" cy="7456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688092" y="2911842"/>
            <a:ext cx="1843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ПРАВИЛО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№ 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47622" y="2867848"/>
            <a:ext cx="2996378" cy="7456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708061" y="2911842"/>
            <a:ext cx="1843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ПРАВИЛО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№ 3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2750" y="1045058"/>
            <a:ext cx="2969340" cy="182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1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97524100"/>
              </p:ext>
            </p:extLst>
          </p:nvPr>
        </p:nvGraphicFramePr>
        <p:xfrm>
          <a:off x="1167788" y="892367"/>
          <a:ext cx="7304183" cy="3734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Изображение 2" descr="Снимок экрана 2018-03-16 в 12.15.09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04" y="2985414"/>
            <a:ext cx="1734310" cy="1206197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506782" y="274638"/>
            <a:ext cx="7702550" cy="65405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ПЕРЕДАЧА</a:t>
            </a:r>
            <a:r>
              <a:rPr lang="ru-RU" sz="2800" dirty="0" smtClean="0"/>
              <a:t> ЗНАНИЙ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41719" y="1159116"/>
            <a:ext cx="231514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Российские </a:t>
            </a:r>
            <a:b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зарубежные эксперты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639038" y="3206738"/>
            <a:ext cx="2504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77900">
              <a:spcBef>
                <a:spcPct val="0"/>
              </a:spcBef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Профессионалы СПАСС </a:t>
            </a:r>
          </a:p>
          <a:p>
            <a:pPr lvl="0" algn="ctr" defTabSz="977900">
              <a:spcBef>
                <a:spcPct val="0"/>
              </a:spcBef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добровольцы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508609" y="-77119"/>
            <a:ext cx="8382000" cy="100171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НАПРАВЛЕНИЯ</a:t>
            </a:r>
            <a:r>
              <a:rPr lang="ru-RU" sz="2800" dirty="0" smtClean="0"/>
              <a:t> ОБУЧЕНИЯ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63496" y="3622361"/>
            <a:ext cx="175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/>
                </a:solidFill>
              </a:rPr>
              <a:t>ОКАЗАНИЕ ПЕРВОЙ ПОМОЩИ</a:t>
            </a:r>
            <a:endParaRPr lang="ru-RU" sz="1200" b="1" dirty="0">
              <a:solidFill>
                <a:schemeClr val="accent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8078" y="3622361"/>
            <a:ext cx="1911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/>
                </a:solidFill>
              </a:rPr>
              <a:t>ДЕЙСТВИЯ ПРИ ПОЖАРАХ/ ТУШЕНИЕ ЛЕСНЫХ ПОЖАРОВ</a:t>
            </a:r>
            <a:endParaRPr lang="ru-RU" sz="1200" b="1" dirty="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4996" y="3622361"/>
            <a:ext cx="2195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/>
                </a:solidFill>
              </a:rPr>
              <a:t>ГАЗОСПАСАТЕЛЬНЫЕ РАБОТЫ/ СПАСАТЕЛЬНЫЕ РАБОТЫ В ЗАМКНУТЫХ ПРОСТРАНСТВАХ</a:t>
            </a:r>
            <a:endParaRPr lang="ru-RU" sz="1200" b="1" dirty="0">
              <a:solidFill>
                <a:schemeClr val="accent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5971" y="362236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/>
                </a:solidFill>
              </a:rPr>
              <a:t>СПАСАТЕЛЬНЫЕ РАБОТЫ </a:t>
            </a:r>
            <a:br>
              <a:rPr lang="ru-RU" sz="1200" b="1" dirty="0" smtClean="0">
                <a:solidFill>
                  <a:schemeClr val="accent4"/>
                </a:solidFill>
              </a:rPr>
            </a:br>
            <a:r>
              <a:rPr lang="ru-RU" sz="1200" b="1" dirty="0" smtClean="0">
                <a:solidFill>
                  <a:schemeClr val="accent4"/>
                </a:solidFill>
              </a:rPr>
              <a:t>ПРИ ДТП</a:t>
            </a:r>
            <a:endParaRPr lang="ru-RU" sz="1200" b="1" dirty="0">
              <a:solidFill>
                <a:schemeClr val="accent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4" t="22949" r="11967"/>
          <a:stretch>
            <a:fillRect/>
          </a:stretch>
        </p:blipFill>
        <p:spPr bwMode="auto">
          <a:xfrm>
            <a:off x="383215" y="1244083"/>
            <a:ext cx="8412442" cy="221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195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541" y="1013553"/>
            <a:ext cx="84168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ru-RU" sz="1400" b="1" dirty="0" smtClean="0"/>
              <a:t>Учебно-практические занятия</a:t>
            </a:r>
            <a:r>
              <a:rPr lang="ru-RU" sz="1400" dirty="0" smtClean="0"/>
              <a:t>, а также тренировки на рабочих местах для членов нештатных противопожарных и газоспасательных формирований.</a:t>
            </a:r>
          </a:p>
          <a:p>
            <a:pPr marL="171450" indent="-17145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ru-RU" sz="1400" b="1" dirty="0" smtClean="0"/>
              <a:t>Проведение курсов </a:t>
            </a:r>
            <a:r>
              <a:rPr lang="ru-RU" sz="1400" dirty="0" smtClean="0"/>
              <a:t>по использованию первичных средств пожаротушения для работников компании (не добровольцев) силами внутренних тренеров СПАСС.</a:t>
            </a:r>
          </a:p>
          <a:p>
            <a:pPr marL="171450" lvl="1" indent="-17145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dk1"/>
                </a:solidFill>
              </a:rPr>
              <a:t>Внутренние </a:t>
            </a:r>
            <a:r>
              <a:rPr lang="ru-RU" sz="1400" dirty="0">
                <a:solidFill>
                  <a:schemeClr val="dk1"/>
                </a:solidFill>
              </a:rPr>
              <a:t>тренеры проводят </a:t>
            </a:r>
            <a:r>
              <a:rPr lang="ru-RU" sz="1400" b="1" dirty="0">
                <a:solidFill>
                  <a:schemeClr val="dk1"/>
                </a:solidFill>
              </a:rPr>
              <a:t>занятия по оказанию первой помощи </a:t>
            </a:r>
            <a:r>
              <a:rPr lang="ru-RU" sz="1400" dirty="0">
                <a:solidFill>
                  <a:schemeClr val="dk1"/>
                </a:solidFill>
              </a:rPr>
              <a:t>совместно с бригадой реанимации. </a:t>
            </a:r>
            <a:endParaRPr lang="ru-RU" sz="1400" dirty="0" smtClean="0">
              <a:solidFill>
                <a:schemeClr val="dk1"/>
              </a:solidFill>
            </a:endParaRPr>
          </a:p>
          <a:p>
            <a:pPr marL="171450" lvl="1" indent="-17145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dk1"/>
                </a:solidFill>
              </a:rPr>
              <a:t>Внутренние тренеры прошли тренинг компании </a:t>
            </a:r>
            <a:r>
              <a:rPr lang="ru-RU" sz="1400" b="1" dirty="0">
                <a:solidFill>
                  <a:schemeClr val="dk1"/>
                </a:solidFill>
              </a:rPr>
              <a:t>E-MED </a:t>
            </a:r>
            <a:r>
              <a:rPr lang="ru-RU" sz="1400" b="1" dirty="0" err="1">
                <a:solidFill>
                  <a:schemeClr val="dk1"/>
                </a:solidFill>
              </a:rPr>
              <a:t>Training</a:t>
            </a:r>
            <a:r>
              <a:rPr lang="ru-RU" sz="1400" b="1" dirty="0">
                <a:solidFill>
                  <a:schemeClr val="dk1"/>
                </a:solidFill>
              </a:rPr>
              <a:t> </a:t>
            </a:r>
            <a:r>
              <a:rPr lang="ru-RU" sz="1400" b="1" dirty="0" smtClean="0">
                <a:solidFill>
                  <a:schemeClr val="dk1"/>
                </a:solidFill>
              </a:rPr>
              <a:t>Service</a:t>
            </a:r>
            <a:r>
              <a:rPr lang="en-US" sz="1400" b="1" dirty="0" smtClean="0">
                <a:solidFill>
                  <a:schemeClr val="dk1"/>
                </a:solidFill>
              </a:rPr>
              <a:t>s</a:t>
            </a:r>
            <a:r>
              <a:rPr lang="ru-RU" sz="1400" b="1" dirty="0" smtClean="0">
                <a:solidFill>
                  <a:schemeClr val="dk1"/>
                </a:solidFill>
              </a:rPr>
              <a:t> </a:t>
            </a:r>
            <a:r>
              <a:rPr lang="ru-RU" sz="1400" b="1" dirty="0">
                <a:solidFill>
                  <a:schemeClr val="dk1"/>
                </a:solidFill>
              </a:rPr>
              <a:t>«Учись </a:t>
            </a:r>
            <a:r>
              <a:rPr lang="ru-RU" sz="1400" b="1" dirty="0" smtClean="0">
                <a:solidFill>
                  <a:schemeClr val="dk1"/>
                </a:solidFill>
              </a:rPr>
              <a:t>учить».</a:t>
            </a:r>
          </a:p>
          <a:p>
            <a:pPr marL="171450" lvl="1" indent="-171450">
              <a:buClr>
                <a:schemeClr val="accent4"/>
              </a:buClr>
            </a:pPr>
            <a:r>
              <a:rPr lang="ru-RU" sz="1400" dirty="0" smtClean="0">
                <a:solidFill>
                  <a:schemeClr val="dk1"/>
                </a:solidFill>
              </a:rPr>
              <a:t>    Блок </a:t>
            </a:r>
            <a:r>
              <a:rPr lang="ru-RU" sz="1400" dirty="0">
                <a:solidFill>
                  <a:schemeClr val="dk1"/>
                </a:solidFill>
              </a:rPr>
              <a:t>№2 – Углубленный курс первой помощи</a:t>
            </a:r>
            <a:r>
              <a:rPr lang="ru-RU" sz="1400" dirty="0" smtClean="0">
                <a:solidFill>
                  <a:schemeClr val="dk1"/>
                </a:solidFill>
              </a:rPr>
              <a:t>»</a:t>
            </a:r>
            <a:endParaRPr lang="ru-RU" sz="1400" dirty="0">
              <a:solidFill>
                <a:srgbClr val="FF0000"/>
              </a:solidFill>
            </a:endParaRPr>
          </a:p>
          <a:p>
            <a:pPr marL="171450" indent="-171450">
              <a:buClr>
                <a:schemeClr val="accent4"/>
              </a:buClr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FF000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36767" y="2950798"/>
            <a:ext cx="8006226" cy="1698319"/>
            <a:chOff x="603716" y="2950799"/>
            <a:chExt cx="6967512" cy="1477982"/>
          </a:xfrm>
        </p:grpSpPr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079" y="2950799"/>
              <a:ext cx="1120149" cy="1455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42482" y="2950799"/>
              <a:ext cx="1256520" cy="1477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62757" y="2950799"/>
              <a:ext cx="1284706" cy="1433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502620" y="2950799"/>
              <a:ext cx="1256520" cy="1444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3716" y="2950799"/>
              <a:ext cx="1235149" cy="145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Название 1"/>
          <p:cNvSpPr txBox="1">
            <a:spLocks/>
          </p:cNvSpPr>
          <p:nvPr/>
        </p:nvSpPr>
        <p:spPr>
          <a:xfrm>
            <a:off x="435429" y="2"/>
            <a:ext cx="8382000" cy="826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5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ПРАКТИЧЕСКИЕ ЗАНЯТИЯ И ТРЕНИРОВКИ</a:t>
            </a:r>
            <a:endParaRPr kumimoji="0" lang="ru-RU" sz="2800" b="0" i="0" u="none" strike="noStrike" kern="1200" cap="none" spc="-5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90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3931186" y="2961700"/>
            <a:ext cx="4871291" cy="1709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098974" y="1044765"/>
            <a:ext cx="3703504" cy="1740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839817" y="1046601"/>
            <a:ext cx="1817783" cy="1740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998938" y="1399143"/>
            <a:ext cx="1713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WOW</a:t>
            </a:r>
            <a:r>
              <a:rPr lang="ru-RU" sz="1400" b="1" dirty="0" smtClean="0">
                <a:solidFill>
                  <a:schemeClr val="bg1"/>
                </a:solidFill>
              </a:rPr>
              <a:t>!</a:t>
            </a:r>
            <a:r>
              <a:rPr lang="en-US" sz="1400" b="1" dirty="0" smtClean="0">
                <a:solidFill>
                  <a:schemeClr val="bg1"/>
                </a:solidFill>
              </a:rPr>
              <a:t> HR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mr-IN" sz="1400" b="1" dirty="0" smtClean="0">
                <a:solidFill>
                  <a:schemeClr val="bg1"/>
                </a:solidFill>
              </a:rPr>
              <a:t>–</a:t>
            </a:r>
            <a:r>
              <a:rPr lang="ru-RU" sz="1400" b="1" dirty="0" smtClean="0">
                <a:solidFill>
                  <a:schemeClr val="bg1"/>
                </a:solidFill>
              </a:rPr>
              <a:t>  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ЕЖЕГОДНАЯ БИЗНЕС-ПРЕМИЯ 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9" name="Изображение 6" descr="Снимок экрана 2018-04-25 в 1.37.3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95" r="11989" b="12208"/>
          <a:stretch>
            <a:fillRect/>
          </a:stretch>
        </p:blipFill>
        <p:spPr>
          <a:xfrm>
            <a:off x="374574" y="1049853"/>
            <a:ext cx="1471976" cy="1737414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383782" y="2965139"/>
            <a:ext cx="3571274" cy="1702353"/>
            <a:chOff x="350731" y="2935684"/>
            <a:chExt cx="3725511" cy="1775875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31" y="2935685"/>
              <a:ext cx="1319472" cy="1764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996" y="2935684"/>
              <a:ext cx="2371246" cy="1775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4113908" y="3131735"/>
            <a:ext cx="31902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18 МАЯ ПРОЕКТ ГРУППЫ "ИЛИМ" "ДОБРОВОЛЬЦЫ-СПАСАТЕЛИ" БЫЛ ПРЕДСТАВЛЕН НА КОНКУРСЕ </a:t>
            </a:r>
            <a:r>
              <a:rPr lang="ru-RU" sz="1400" b="1" dirty="0" smtClean="0">
                <a:solidFill>
                  <a:schemeClr val="accent4"/>
                </a:solidFill>
              </a:rPr>
              <a:t>"ЛУЧШИЕ СОЦИАЛЬНЫЕ ПРОЕКТЫ РОССИИ 2017-2018" </a:t>
            </a:r>
            <a:endParaRPr lang="ru-RU" sz="1400" b="1" dirty="0">
              <a:solidFill>
                <a:schemeClr val="accent4"/>
              </a:solidFill>
            </a:endParaRPr>
          </a:p>
        </p:txBody>
      </p:sp>
      <p:pic>
        <p:nvPicPr>
          <p:cNvPr id="13" name="Изображение 6" descr="Снимок экрана 2018-08-02 в 23.55.01.png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1" r="5632"/>
          <a:stretch/>
        </p:blipFill>
        <p:spPr>
          <a:xfrm>
            <a:off x="7301915" y="3143290"/>
            <a:ext cx="1335309" cy="1307526"/>
          </a:xfrm>
          <a:prstGeom prst="rect">
            <a:avLst/>
          </a:prstGeom>
        </p:spPr>
      </p:pic>
      <p:pic>
        <p:nvPicPr>
          <p:cNvPr id="14" name="Изображение 2" descr="b9f87b6d-a00d-4434-b7f1-04eac0eb7ae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50" t="5432" r="7565" b="8696"/>
          <a:stretch>
            <a:fillRect/>
          </a:stretch>
        </p:blipFill>
        <p:spPr>
          <a:xfrm>
            <a:off x="3813510" y="1045471"/>
            <a:ext cx="1309334" cy="17681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03873" y="1244658"/>
            <a:ext cx="3300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МЕЖДУНАРОДНЫЙ КОНКУРС ПРОЕКТОВ В ОБЛАСТИ СВЯЗЕЙ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С ОБЩЕСТВЕННОСТЬЮ </a:t>
            </a:r>
            <a:r>
              <a:rPr lang="en-US" sz="1400" b="1" dirty="0" smtClean="0">
                <a:solidFill>
                  <a:schemeClr val="bg1"/>
                </a:solidFill>
              </a:rPr>
              <a:t>GLOBAL PR AWARDS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mr-IN" sz="1400" b="1" dirty="0" smtClean="0">
                <a:solidFill>
                  <a:schemeClr val="bg1"/>
                </a:solidFill>
              </a:rPr>
              <a:t>–</a:t>
            </a:r>
            <a:r>
              <a:rPr lang="ru-RU" sz="1400" b="1" dirty="0" smtClean="0">
                <a:solidFill>
                  <a:schemeClr val="bg1"/>
                </a:solidFill>
              </a:rPr>
              <a:t> ЛАУРЕАТ В НОМИНАЦИИ «КОРПОРАТИВНЫЕ ПРОЕКТЫ»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8" name="Название 1"/>
          <p:cNvSpPr txBox="1">
            <a:spLocks/>
          </p:cNvSpPr>
          <p:nvPr/>
        </p:nvSpPr>
        <p:spPr>
          <a:xfrm>
            <a:off x="435429" y="1"/>
            <a:ext cx="8382000" cy="8593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b="1" dirty="0" smtClean="0"/>
              <a:t>ИМИДЖЕВЫЕ СОБЫТИЯ</a:t>
            </a:r>
            <a:endParaRPr lang="ru-RU" sz="2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82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435429" y="2"/>
            <a:ext cx="8382000" cy="84829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АГИТАЦИЯ И ИНФОРМИРОВАНИЕ</a:t>
            </a:r>
            <a:endParaRPr lang="ru-RU" sz="2800" dirty="0"/>
          </a:p>
        </p:txBody>
      </p:sp>
      <p:pic>
        <p:nvPicPr>
          <p:cNvPr id="3" name="Изображение 3" descr="Снимок экрана 2018-04-25 в 1.40.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441" y="1006094"/>
            <a:ext cx="2461045" cy="34146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44" y="1006094"/>
            <a:ext cx="1883887" cy="231252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Изображение 4" descr="Плакат А0 Добровольцы-0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811" y="2159328"/>
            <a:ext cx="1769335" cy="25008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67" y="1006094"/>
            <a:ext cx="1823434" cy="105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" b="19830"/>
          <a:stretch>
            <a:fillRect/>
          </a:stretch>
        </p:blipFill>
        <p:spPr bwMode="auto">
          <a:xfrm>
            <a:off x="2591304" y="3470313"/>
            <a:ext cx="1870527" cy="110168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84" y="1006094"/>
            <a:ext cx="2240651" cy="31024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36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445" y="472969"/>
            <a:ext cx="83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ДОБРОВОЛЬЦЫ-СПАСАТЕЛИ – </a:t>
            </a:r>
            <a:endParaRPr lang="ru-RU" sz="2400" b="1" dirty="0" smtClean="0">
              <a:solidFill>
                <a:schemeClr val="accent1"/>
              </a:solidFill>
            </a:endParaRPr>
          </a:p>
          <a:p>
            <a:r>
              <a:rPr lang="ru-RU" sz="2400" b="1" dirty="0" smtClean="0">
                <a:solidFill>
                  <a:schemeClr val="accent1"/>
                </a:solidFill>
              </a:rPr>
              <a:t>ОСНОВА </a:t>
            </a:r>
            <a:r>
              <a:rPr lang="ru-RU" sz="2400" b="1" dirty="0">
                <a:solidFill>
                  <a:schemeClr val="accent1"/>
                </a:solidFill>
              </a:rPr>
              <a:t>НЕШТАТНЫХ АВАРИЙНО-СПАСАТЕЛЬНЫХ ФОРМИРОВАНИЙ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9444" y="1309240"/>
            <a:ext cx="572269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600" b="1" dirty="0" smtClean="0">
              <a:solidFill>
                <a:schemeClr val="accent4"/>
              </a:solidFill>
            </a:endParaRPr>
          </a:p>
          <a:p>
            <a:r>
              <a:rPr lang="ru-RU" sz="1600" b="1" dirty="0" smtClean="0">
                <a:solidFill>
                  <a:schemeClr val="accent4"/>
                </a:solidFill>
              </a:rPr>
              <a:t>НЕШТАТНЫЕ </a:t>
            </a:r>
            <a:r>
              <a:rPr lang="ru-RU" sz="1600" b="1" dirty="0">
                <a:solidFill>
                  <a:schemeClr val="accent4"/>
                </a:solidFill>
              </a:rPr>
              <a:t>ПРОТИВОПОЖАРНЫЕ </a:t>
            </a:r>
            <a:r>
              <a:rPr lang="ru-RU" sz="1600" b="1" dirty="0" smtClean="0">
                <a:solidFill>
                  <a:schemeClr val="accent4"/>
                </a:solidFill>
              </a:rPr>
              <a:t>ФОРМИРОВАНИЯ</a:t>
            </a:r>
            <a:endParaRPr lang="en-US" sz="1600" b="1" dirty="0" smtClean="0">
              <a:solidFill>
                <a:schemeClr val="accent4"/>
              </a:solidFill>
            </a:endParaRPr>
          </a:p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ПРОФИЛАКТИКА И ТУШЕНИЕ ПОЖАРОВ </a:t>
            </a:r>
            <a:b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НА ПРОИЗВОДСТВЕННЫХ ОБЪЕКТАХ</a:t>
            </a:r>
          </a:p>
          <a:p>
            <a:endParaRPr lang="ru-RU" sz="1600" b="1" dirty="0">
              <a:solidFill>
                <a:schemeClr val="accent4"/>
              </a:solidFill>
            </a:endParaRPr>
          </a:p>
          <a:p>
            <a:r>
              <a:rPr lang="ru-RU" sz="1600" b="1" dirty="0" smtClean="0">
                <a:solidFill>
                  <a:schemeClr val="accent4"/>
                </a:solidFill>
              </a:rPr>
              <a:t>НЕШТАТНЫЕ </a:t>
            </a:r>
            <a:r>
              <a:rPr lang="ru-RU" sz="1600" b="1" dirty="0">
                <a:solidFill>
                  <a:schemeClr val="accent4"/>
                </a:solidFill>
              </a:rPr>
              <a:t>ЛЕСОПОЖАРНЫЕ </a:t>
            </a:r>
            <a:r>
              <a:rPr lang="ru-RU" sz="1600" b="1" dirty="0" smtClean="0">
                <a:solidFill>
                  <a:schemeClr val="accent4"/>
                </a:solidFill>
              </a:rPr>
              <a:t>ФОРМИРОВАНИЯ: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ПРОФИЛАКТИКА И ТУШЕНИЕ ЛЕСНЫХ ПОЖАРОВ</a:t>
            </a:r>
            <a:endParaRPr lang="en-US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4"/>
                </a:solidFill>
              </a:rPr>
              <a:t>НЕШТАТНЫЕ  </a:t>
            </a:r>
            <a:r>
              <a:rPr lang="ru-RU" sz="1600" b="1" dirty="0" smtClean="0">
                <a:solidFill>
                  <a:schemeClr val="accent4"/>
                </a:solidFill>
              </a:rPr>
              <a:t>ГАЗОСПАСАТЕЛЬНЫЕ  ФОРМИРОВАНИЯ</a:t>
            </a:r>
          </a:p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ПРОФИЛАКТИКА И ЛИКВИДАЦИЯ ХИМИЧЕСКИХ АВАРИЙ</a:t>
            </a:r>
            <a:endParaRPr lang="ru-RU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255" y="2468014"/>
            <a:ext cx="2375744" cy="1231060"/>
          </a:xfrm>
          <a:prstGeom prst="rect">
            <a:avLst/>
          </a:prstGeom>
        </p:spPr>
      </p:pic>
      <p:pic>
        <p:nvPicPr>
          <p:cNvPr id="2" name="Изображение 1" descr="Снимок экрана 2018-04-09 в 7.41.04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824" y="3665938"/>
            <a:ext cx="2390176" cy="1127085"/>
          </a:xfrm>
          <a:prstGeom prst="rect">
            <a:avLst/>
          </a:prstGeom>
        </p:spPr>
      </p:pic>
      <p:pic>
        <p:nvPicPr>
          <p:cNvPr id="6" name="Изображение 5" descr="Снимок экрана 2018-04-09 в 7.43.4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825" y="1457036"/>
            <a:ext cx="2390175" cy="12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9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084" y="0"/>
            <a:ext cx="8469085" cy="108902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ПЕРВАЯ ПОМОЩЬ – </a:t>
            </a:r>
            <a:r>
              <a:rPr lang="ru-RU" sz="2400" dirty="0" smtClean="0"/>
              <a:t>ОСНОВА ПОДГОТОВКИ ДОБРОВОЛЬЦЕВ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834742" y="1273629"/>
            <a:ext cx="3113316" cy="9470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ПЛОХОЕ САМОЧУВСТВИЕ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ТРАНСПОРТИРОВКА ПОСТРАДАВШИХ</a:t>
            </a:r>
            <a:endParaRPr lang="ru-RU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2381192"/>
            <a:ext cx="9144000" cy="2212580"/>
            <a:chOff x="0" y="2446506"/>
            <a:chExt cx="8487416" cy="204929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780" y="2446506"/>
              <a:ext cx="2970405" cy="2049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46506"/>
              <a:ext cx="2579914" cy="2045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331" y="2446506"/>
              <a:ext cx="2953085" cy="2049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489856" y="1268871"/>
            <a:ext cx="277585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ОБЩИЕ АЛГОРИТМЫ ПОМОЩИ 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ПРАВОВЫЕ ОСНОВЫ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39885" y="1268871"/>
            <a:ext cx="256902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ЭКСТРЕННЫЕ СОСТОЯНИЯ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ТРАВМЫ </a:t>
            </a:r>
          </a:p>
        </p:txBody>
      </p:sp>
    </p:spTree>
    <p:extLst>
      <p:ext uri="{BB962C8B-B14F-4D97-AF65-F5344CB8AC3E}">
        <p14:creationId xmlns:p14="http://schemas.microsoft.com/office/powerpoint/2010/main" val="4143400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084" y="0"/>
            <a:ext cx="8469085" cy="108902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ДОБРОВОЛЬЦЫ-СПАСАТЕЛИ – ШКОЛЬНИКАМ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88061" y="1284689"/>
            <a:ext cx="433058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Добровольцы-спасатели проводят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мастер-классы для детей из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школ и техникумов</a:t>
            </a:r>
          </a:p>
          <a:p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Учащиеся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из разных школ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реанимируют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условно пострадавшего,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примеряют </a:t>
            </a:r>
            <a:r>
              <a:rPr lang="ru-R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спецкостюмы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теплоотражающий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для тушения складов, и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для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работы на участках химических и радиоактивных аварий.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Игровой формат и специальные знания,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определенно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нравятся детям.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  <a:b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Добровольцы-спасатели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Группы «Илим»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совместно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 МЧС России  проводят для школьников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интеллектуальную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игру (QUIZ) на тему «Береги жизнь» . 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35" y="1396832"/>
            <a:ext cx="3953889" cy="284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08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435429" y="1"/>
            <a:ext cx="8382000" cy="914399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РАБОТА СО ШКОЛЬНИКАМИ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16292" y="947450"/>
            <a:ext cx="8066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ТЕЧЕНИЕ ГОДА ДОБРОВОЛЬЦЫ-СПАСАТЕЛИ РАБОТАЮТ СО ШКОЛЬНИКАМИ</a:t>
            </a:r>
          </a:p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КАДЕТАМИ, ПЕРЕДАВАЯ ЗНАНИЯ И ИНТЕРЕС К ДЕЛУ:</a:t>
            </a:r>
          </a:p>
          <a:p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Занятия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оказанию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первой помощи для преподавательского состава школ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оздравление первоклассников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началом учебного года.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Профориентационные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мероприятия с участием СПАСС – мастер-классы, демонстрация одежды и снаряжения спасателей, игры и конкурсы.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Интеллектуальная игра для школьников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QUIZZ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совместно с МЧС.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530888" y="2890431"/>
            <a:ext cx="7181858" cy="1773716"/>
            <a:chOff x="242371" y="2813312"/>
            <a:chExt cx="7181858" cy="177371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4"/>
            <a:stretch/>
          </p:blipFill>
          <p:spPr bwMode="auto">
            <a:xfrm>
              <a:off x="5274903" y="2813312"/>
              <a:ext cx="2149326" cy="1758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 descr="C:\Users\РИК\Dropbox\Илим\фото координаторы\f8df34ae-821f-46f1-bf9b-0235628eeb28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20" b="12288"/>
            <a:stretch>
              <a:fillRect/>
            </a:stretch>
          </p:blipFill>
          <p:spPr bwMode="auto">
            <a:xfrm>
              <a:off x="1790905" y="2813312"/>
              <a:ext cx="3383708" cy="1773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5" r="23394" b="13173"/>
            <a:stretch/>
          </p:blipFill>
          <p:spPr bwMode="auto">
            <a:xfrm>
              <a:off x="242371" y="2813312"/>
              <a:ext cx="1448244" cy="17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36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294967295"/>
          </p:nvPr>
        </p:nvSpPr>
        <p:spPr>
          <a:xfrm>
            <a:off x="465463" y="2380344"/>
            <a:ext cx="5695851" cy="2367401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Цель проекта -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обеспечить устойчивое развитие бизнеса с помощью привлечения активных мотивированных работников к вопросам производственной безопасности компании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Добровольцы-спасатели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знают, как надо, и умеют правильно действовать при ЧС. </a:t>
            </a: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Добровольцы-спасатели – помощники профессиональных спасателей (СПАСС), действующих в Группе «Илим»  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440674" y="1"/>
            <a:ext cx="8361803" cy="101355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ДОБРОВОЛЬЦЫ </a:t>
            </a:r>
            <a:r>
              <a:rPr lang="mr-IN" sz="2800" b="1" dirty="0" smtClean="0"/>
              <a:t>–</a:t>
            </a:r>
            <a:r>
              <a:rPr lang="ru-RU" sz="2800" b="1" dirty="0" smtClean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КОРПОРАТИВНЫЙ РЕСУРС БЕЗОПАСНОСТИ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01931" y="2454537"/>
            <a:ext cx="25957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chemeClr val="accent4"/>
                </a:solidFill>
              </a:rPr>
              <a:t>1322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4"/>
                </a:solidFill>
              </a:rPr>
              <a:t>ДОБРОВОЛЬЦА</a:t>
            </a:r>
            <a:r>
              <a:rPr lang="mr-IN" b="1" dirty="0" smtClean="0">
                <a:solidFill>
                  <a:schemeClr val="accent4"/>
                </a:solidFill>
              </a:rPr>
              <a:t>–</a:t>
            </a:r>
            <a:r>
              <a:rPr lang="ru-RU" b="1" dirty="0" smtClean="0">
                <a:solidFill>
                  <a:schemeClr val="accent4"/>
                </a:solidFill>
              </a:rPr>
              <a:t>СПАСАТЕЛЯ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ПРЕДПРИЯТИЯХ КОМПАНИИ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Рисунок 7" descr="PAV_0825-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4948" y="1083732"/>
            <a:ext cx="2044536" cy="1202268"/>
          </a:xfrm>
          <a:prstGeom prst="rect">
            <a:avLst/>
          </a:prstGeom>
        </p:spPr>
      </p:pic>
      <p:pic>
        <p:nvPicPr>
          <p:cNvPr id="10" name="Рисунок 9" descr="DSC_054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34143" y="1083733"/>
            <a:ext cx="2048707" cy="120632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7119" y="1083733"/>
            <a:ext cx="2896881" cy="119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PAV_0316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88571"/>
            <a:ext cx="1915886" cy="11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084" y="0"/>
            <a:ext cx="8469085" cy="108902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ДОБРОВОЛЬЦЫ-СПАСАТЕЛИ – НАСТАВНИКИ ВОЛОНТЕРОВ</a:t>
            </a:r>
            <a:endParaRPr lang="ru-RU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12115" b="23240"/>
          <a:stretch/>
        </p:blipFill>
        <p:spPr bwMode="auto">
          <a:xfrm>
            <a:off x="4347715" y="1316081"/>
            <a:ext cx="4339086" cy="1997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526210" y="1316081"/>
            <a:ext cx="37438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Участник проекта – носители ценных знаний, которые они в формате тренингов передают волонтерам.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Добровольцы-спасатели проводят обучение для сотрудников молодежного центра и волонтеров группы П.О.И.С.К.  По направлению «Оказание первой помощи пострадавшим» (г. Коряжма) и СМАЙЛ (г. Котлас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02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3" descr="Снимок экрана 2018-03-14 в 10.13.4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472" y="0"/>
            <a:ext cx="5432917" cy="4990703"/>
          </a:xfrm>
          <a:prstGeom prst="rect">
            <a:avLst/>
          </a:prstGeom>
        </p:spPr>
      </p:pic>
      <p:pic>
        <p:nvPicPr>
          <p:cNvPr id="17" name="Изображение 4" descr="Снимок экрана 2018-03-14 в 10.13.5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520" y="-1"/>
            <a:ext cx="5460842" cy="4990704"/>
          </a:xfrm>
          <a:prstGeom prst="rect">
            <a:avLst/>
          </a:prstGeom>
        </p:spPr>
      </p:pic>
      <p:pic>
        <p:nvPicPr>
          <p:cNvPr id="18" name="Изображение 5" descr="Снимок экрана 2018-03-14 в 10.14.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455" y="2"/>
            <a:ext cx="5442759" cy="4990702"/>
          </a:xfrm>
          <a:prstGeom prst="rect">
            <a:avLst/>
          </a:prstGeom>
        </p:spPr>
      </p:pic>
      <p:pic>
        <p:nvPicPr>
          <p:cNvPr id="19" name="Изображение 6" descr="Снимок экрана 2018-03-14 в 10.14.18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397" y="0"/>
            <a:ext cx="5225050" cy="4990703"/>
          </a:xfrm>
          <a:prstGeom prst="rect">
            <a:avLst/>
          </a:prstGeom>
        </p:spPr>
      </p:pic>
      <p:pic>
        <p:nvPicPr>
          <p:cNvPr id="20" name="Изображение 7" descr="Снимок экрана 2018-03-14 в 10.14.28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248" y="0"/>
            <a:ext cx="5344654" cy="4990703"/>
          </a:xfrm>
          <a:prstGeom prst="rect">
            <a:avLst/>
          </a:prstGeom>
        </p:spPr>
      </p:pic>
      <p:pic>
        <p:nvPicPr>
          <p:cNvPr id="21" name="Изображение 8" descr="Снимок экрана 2018-03-14 в 10.14.39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41" y="0"/>
            <a:ext cx="5373235" cy="4990703"/>
          </a:xfrm>
          <a:prstGeom prst="rect">
            <a:avLst/>
          </a:prstGeom>
        </p:spPr>
      </p:pic>
      <p:pic>
        <p:nvPicPr>
          <p:cNvPr id="22" name="Изображение 9" descr="Снимок экрана 2018-03-14 в 10.14.50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298" y="0"/>
            <a:ext cx="5288394" cy="4990703"/>
          </a:xfrm>
          <a:prstGeom prst="rect">
            <a:avLst/>
          </a:prstGeom>
        </p:spPr>
      </p:pic>
      <p:pic>
        <p:nvPicPr>
          <p:cNvPr id="23" name="Изображение 10" descr="Снимок экрана 2018-03-14 в 10.14.59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716" y="2"/>
            <a:ext cx="5268930" cy="4990702"/>
          </a:xfrm>
          <a:prstGeom prst="rect">
            <a:avLst/>
          </a:prstGeom>
        </p:spPr>
      </p:pic>
      <p:pic>
        <p:nvPicPr>
          <p:cNvPr id="24" name="Изображение 11" descr="Снимок экрана 2018-03-14 в 10.15.11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942" y="2"/>
            <a:ext cx="5223832" cy="4990702"/>
          </a:xfrm>
          <a:prstGeom prst="rect">
            <a:avLst/>
          </a:prstGeom>
        </p:spPr>
      </p:pic>
      <p:pic>
        <p:nvPicPr>
          <p:cNvPr id="25" name="Изображение 12" descr="Снимок экрана 2018-03-14 в 10.15.19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408" y="0"/>
            <a:ext cx="5335194" cy="4990703"/>
          </a:xfrm>
          <a:prstGeom prst="rect">
            <a:avLst/>
          </a:prstGeom>
        </p:spPr>
      </p:pic>
      <p:pic>
        <p:nvPicPr>
          <p:cNvPr id="26" name="Изображение 13" descr="Снимок экрана 2018-03-14 в 10.15.27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103" y="2"/>
            <a:ext cx="5280655" cy="4990702"/>
          </a:xfrm>
          <a:prstGeom prst="rect">
            <a:avLst/>
          </a:prstGeom>
        </p:spPr>
      </p:pic>
      <p:pic>
        <p:nvPicPr>
          <p:cNvPr id="27" name="Изображение 14" descr="Снимок экрана 2018-03-14 в 10.15.35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150" y="0"/>
            <a:ext cx="5216370" cy="4990703"/>
          </a:xfrm>
          <a:prstGeom prst="rect">
            <a:avLst/>
          </a:prstGeom>
        </p:spPr>
      </p:pic>
      <p:pic>
        <p:nvPicPr>
          <p:cNvPr id="28" name="Рисунок 27" descr="лго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30" y="267632"/>
            <a:ext cx="1321594" cy="132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7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440674" y="1"/>
            <a:ext cx="7543800" cy="97971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КТО ТАКИЕ </a:t>
            </a:r>
            <a:r>
              <a:rPr lang="ru-RU" sz="2800" dirty="0" smtClean="0"/>
              <a:t>ДОБРОВОЛЬЦЫ?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44286" y="1112158"/>
            <a:ext cx="5382061" cy="35795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schemeClr val="accent4"/>
                </a:solidFill>
              </a:rPr>
              <a:t>ДОБРОВОЛЕЦ-СПАСАТЕЛЬ</a:t>
            </a:r>
            <a:r>
              <a:rPr lang="ru-RU" sz="1800" dirty="0" smtClean="0">
                <a:solidFill>
                  <a:schemeClr val="accent4"/>
                </a:solidFill>
              </a:rPr>
              <a:t> – ОБУЧЕННЫЙ РАБОТНИК, КОТОРЫЙ ЗНАЕТ, КАК НАДО, И УМЕЕТ ПРАВИЛЬНО ДЕЙСТВОВАТЬ ПРИ ЧС: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800" dirty="0" smtClean="0">
              <a:solidFill>
                <a:schemeClr val="accent4"/>
              </a:solidFill>
            </a:endParaRPr>
          </a:p>
          <a:p>
            <a:pPr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осознает опасность и сам не создает опасностей;</a:t>
            </a:r>
          </a:p>
          <a:p>
            <a:pPr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оказывает необходимую помощь пострадавшему в первые «золотые минуты»*;</a:t>
            </a:r>
          </a:p>
          <a:p>
            <a:pPr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знает, как управлять производственным оборудованием при аварии и пожаре;</a:t>
            </a:r>
          </a:p>
          <a:p>
            <a:pPr indent="-252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знает, как предотвратить несчастный случай и чрезвычайную ситуацию на рабочем месте.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*«Золотые минуты» – первые 2 минуты после возникновения аварийной ситуации, которые позволяют предотвратить развитие ЧС или оказать необходимую помощь для сохранения жизни пострадавшего.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800" dirty="0"/>
          </a:p>
        </p:txBody>
      </p:sp>
      <p:pic>
        <p:nvPicPr>
          <p:cNvPr id="4" name="Picture 2" descr="C:\Users\РИК\Dropbox\Илим\Дизайн\Коряжма\сити формат\poster1_v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61" y="268770"/>
            <a:ext cx="3001739" cy="449985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Нештатники Фото\YB3A145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 b="13600"/>
          <a:stretch/>
        </p:blipFill>
        <p:spPr bwMode="auto">
          <a:xfrm>
            <a:off x="0" y="-16748"/>
            <a:ext cx="2162890" cy="13674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8" descr="Снимок экрана 2018-08-02 в 23.57.5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13" y="-1"/>
            <a:ext cx="2510287" cy="2141253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/>
          <a:stretch/>
        </p:blipFill>
        <p:spPr bwMode="auto">
          <a:xfrm>
            <a:off x="3045124" y="2771354"/>
            <a:ext cx="3584097" cy="201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7"/>
          <a:stretch/>
        </p:blipFill>
        <p:spPr>
          <a:xfrm>
            <a:off x="-1" y="3197288"/>
            <a:ext cx="3072681" cy="158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5570"/>
            <a:ext cx="2968040" cy="18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40" y="1358438"/>
            <a:ext cx="2052013" cy="141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89" y="-16749"/>
            <a:ext cx="3470160" cy="136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053" y="1290629"/>
            <a:ext cx="1613660" cy="154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/>
          <a:stretch/>
        </p:blipFill>
        <p:spPr bwMode="auto">
          <a:xfrm>
            <a:off x="5555411" y="-1"/>
            <a:ext cx="1093248" cy="135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40" y="2510690"/>
            <a:ext cx="2259568" cy="108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10602" r="-769" b="-10602"/>
          <a:stretch/>
        </p:blipFill>
        <p:spPr bwMode="auto">
          <a:xfrm>
            <a:off x="6629221" y="2014211"/>
            <a:ext cx="2519269" cy="192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48" t="2385" r="16348" b="-2385"/>
          <a:stretch/>
        </p:blipFill>
        <p:spPr bwMode="auto">
          <a:xfrm>
            <a:off x="6102036" y="3597352"/>
            <a:ext cx="3046454" cy="121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93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440674" y="1"/>
            <a:ext cx="7543800" cy="97971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РАБОТА С УЧАСТНИКАМИ</a:t>
            </a:r>
            <a:endParaRPr lang="ru-RU" sz="28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83277565"/>
              </p:ext>
            </p:extLst>
          </p:nvPr>
        </p:nvGraphicFramePr>
        <p:xfrm>
          <a:off x="479394" y="1233996"/>
          <a:ext cx="8114189" cy="3174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301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1092" y="1181675"/>
            <a:ext cx="381774" cy="9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740" y="1147441"/>
            <a:ext cx="1110923" cy="102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390" y="1147076"/>
            <a:ext cx="1101686" cy="102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6441" y="2691955"/>
            <a:ext cx="2599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Знания и навыки, которые важны для безопасности каждого человека, его близких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5111" y="2691955"/>
            <a:ext cx="28409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Обученные работники способны минимизировать риски и потери бизнеса. </a:t>
            </a:r>
          </a:p>
          <a:p>
            <a:pPr algn="ctr"/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Добровольцы несут идеи безопасности другим работникам.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6303" y="2691955"/>
            <a:ext cx="2730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Люди, которые повышают уровень безопасности в обществе.  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0198" y="2326312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ЧЕЛОВЕК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50607" y="2326312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/>
                </a:solidFill>
              </a:rPr>
              <a:t>КОМПАНИЯ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12553" y="2326312"/>
            <a:ext cx="274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ОБЩЕСТВО, СТРАНА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450800" y="55086"/>
            <a:ext cx="7673587" cy="9291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 smtClean="0"/>
          </a:p>
          <a:p>
            <a:r>
              <a:rPr lang="ru-RU" sz="2800" b="1" dirty="0" smtClean="0"/>
              <a:t>ЗНАЧИМОСТЬ</a:t>
            </a:r>
            <a:r>
              <a:rPr lang="ru-RU" sz="2800" dirty="0" smtClean="0"/>
              <a:t> НА ВСЕХ УРОВНЯХ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022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282" y="1742497"/>
            <a:ext cx="7513504" cy="83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451692" y="275422"/>
            <a:ext cx="7543800" cy="6524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ЦЕННОСТЬ</a:t>
            </a:r>
            <a:r>
              <a:rPr lang="ru-RU" sz="2800" dirty="0" smtClean="0"/>
              <a:t> ПРОЕКТА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065848" y="2847328"/>
            <a:ext cx="1725612" cy="1493837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ВЫСОКИЙ УРОВЕНЬ ПОДГОТОВКИ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Российские и зарубежные эксперты</a:t>
            </a:r>
          </a:p>
          <a:p>
            <a:pPr algn="ctr"/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4535" y="923795"/>
            <a:ext cx="7687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ПРОЕКТ РАБОТАЕТ НА ПОВЫШЕНИЕ БЕЗОПАСНОСТИ </a:t>
            </a:r>
            <a:br>
              <a:rPr lang="ru-RU" dirty="0" smtClean="0">
                <a:solidFill>
                  <a:schemeClr val="accent4"/>
                </a:solidFill>
              </a:rPr>
            </a:br>
            <a:r>
              <a:rPr lang="ru-RU" dirty="0" smtClean="0">
                <a:solidFill>
                  <a:schemeClr val="accent4"/>
                </a:solidFill>
              </a:rPr>
              <a:t>И РАЗВИТИЕ КОМПАНИИ В ЦЕЛОМ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0217" y="2847328"/>
            <a:ext cx="2182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ДОБРОВОЛЬНО</a:t>
            </a:r>
          </a:p>
          <a:p>
            <a:pPr algn="ctr"/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Руководителю не нужно разъяснять работнику ценность знаний и навыков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03373" y="2847328"/>
            <a:ext cx="233557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ОБЪЕДИНЯЕТ</a:t>
            </a:r>
          </a:p>
          <a:p>
            <a:pPr algn="ctr"/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работники, и руководители едины в рядах добровольцев и в отношении к безопасности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72774" y="2847328"/>
            <a:ext cx="24898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АКТИВНЫЕ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НЕРАВНОДУШНЫЕ</a:t>
            </a: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Готовые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делать еще больше для безопасности </a:t>
            </a:r>
            <a:r>
              <a:rPr lang="mr-IN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своей, коллег, окружающих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4788" y="2264321"/>
            <a:ext cx="25889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ЧРЕЗВЫЙНЫЕ КРИЗИСНЫЕ СИТУАЦИИ 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Действия при ЧС, предотвращение кризисов</a:t>
            </a:r>
          </a:p>
          <a:p>
            <a:pPr algn="ctr"/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3532194" y="663884"/>
            <a:ext cx="1930886" cy="1930886"/>
            <a:chOff x="3865932" y="1865682"/>
            <a:chExt cx="1412135" cy="1412135"/>
          </a:xfrm>
        </p:grpSpPr>
        <p:sp>
          <p:nvSpPr>
            <p:cNvPr id="4" name="Овал 3"/>
            <p:cNvSpPr/>
            <p:nvPr/>
          </p:nvSpPr>
          <p:spPr>
            <a:xfrm>
              <a:off x="3865932" y="1865682"/>
              <a:ext cx="1412135" cy="141213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Овал 4"/>
            <p:cNvSpPr/>
            <p:nvPr/>
          </p:nvSpPr>
          <p:spPr>
            <a:xfrm>
              <a:off x="4072735" y="2120827"/>
              <a:ext cx="998529" cy="9985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dirty="0" smtClean="0"/>
                <a:t>EHS</a:t>
              </a:r>
              <a:endParaRPr lang="ru-RU" sz="4800" b="1" kern="1200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74573" y="413486"/>
            <a:ext cx="2671590" cy="1029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ОХРАНА ТРУДА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ПАБ, выявление и устранение предпосылок, первая помощь при НС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4573" y="2264321"/>
            <a:ext cx="26715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ОХРАНА ОКРУЖАЮЩЕЙ СРЕДЫ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Предупреждение аварийных ситуаций, действия при экологических инцидентах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3452" y="3150392"/>
            <a:ext cx="252837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ПРОМЫШЛЕННАЯ БЕЗОПАСНОСТЬ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Предотвращение аварийных ситуаций, контроль исправности аварийной защиты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8773" y="336368"/>
            <a:ext cx="326099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ПОЖАРНАЯ БЕЗОПАСНОСТЬ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Профилактика, контроль средств пожаротушения, действия при пожаре </a:t>
            </a:r>
          </a:p>
        </p:txBody>
      </p:sp>
      <p:grpSp>
        <p:nvGrpSpPr>
          <p:cNvPr id="11" name="Группа 10"/>
          <p:cNvGrpSpPr/>
          <p:nvPr/>
        </p:nvGrpSpPr>
        <p:grpSpPr>
          <a:xfrm rot="1370525">
            <a:off x="3232018" y="2274312"/>
            <a:ext cx="476595" cy="374538"/>
            <a:chOff x="2415291" y="1446172"/>
            <a:chExt cx="476595" cy="374538"/>
          </a:xfrm>
        </p:grpSpPr>
        <p:sp>
          <p:nvSpPr>
            <p:cNvPr id="12" name="Стрелка вправо 11"/>
            <p:cNvSpPr/>
            <p:nvPr/>
          </p:nvSpPr>
          <p:spPr>
            <a:xfrm rot="7448828">
              <a:off x="2466320" y="1395143"/>
              <a:ext cx="374538" cy="47659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трелка вправо 4"/>
            <p:cNvSpPr/>
            <p:nvPr/>
          </p:nvSpPr>
          <p:spPr>
            <a:xfrm rot="7448828">
              <a:off x="2554036" y="1443967"/>
              <a:ext cx="262177" cy="285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/>
            </a:p>
          </p:txBody>
        </p:sp>
      </p:grpSp>
      <p:grpSp>
        <p:nvGrpSpPr>
          <p:cNvPr id="14" name="Группа 13"/>
          <p:cNvGrpSpPr/>
          <p:nvPr/>
        </p:nvGrpSpPr>
        <p:grpSpPr>
          <a:xfrm rot="20229475" flipH="1">
            <a:off x="5246695" y="2270358"/>
            <a:ext cx="476595" cy="376743"/>
            <a:chOff x="2415291" y="1443967"/>
            <a:chExt cx="476595" cy="376743"/>
          </a:xfrm>
        </p:grpSpPr>
        <p:sp>
          <p:nvSpPr>
            <p:cNvPr id="15" name="Стрелка вправо 14"/>
            <p:cNvSpPr/>
            <p:nvPr/>
          </p:nvSpPr>
          <p:spPr>
            <a:xfrm rot="7448828">
              <a:off x="2466320" y="1395143"/>
              <a:ext cx="374538" cy="47659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трелка вправо 4"/>
            <p:cNvSpPr/>
            <p:nvPr/>
          </p:nvSpPr>
          <p:spPr>
            <a:xfrm rot="11410122" flipH="1">
              <a:off x="2554036" y="1443967"/>
              <a:ext cx="262177" cy="285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/>
            </a:p>
          </p:txBody>
        </p:sp>
      </p:grpSp>
      <p:grpSp>
        <p:nvGrpSpPr>
          <p:cNvPr id="17" name="Группа 16"/>
          <p:cNvGrpSpPr/>
          <p:nvPr/>
        </p:nvGrpSpPr>
        <p:grpSpPr>
          <a:xfrm rot="19496811">
            <a:off x="4259340" y="2744082"/>
            <a:ext cx="476595" cy="376743"/>
            <a:chOff x="2415291" y="1443967"/>
            <a:chExt cx="476595" cy="376743"/>
          </a:xfrm>
        </p:grpSpPr>
        <p:sp>
          <p:nvSpPr>
            <p:cNvPr id="18" name="Стрелка вправо 17"/>
            <p:cNvSpPr/>
            <p:nvPr/>
          </p:nvSpPr>
          <p:spPr>
            <a:xfrm rot="7448828">
              <a:off x="2466320" y="1395143"/>
              <a:ext cx="374538" cy="47659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трелка вправо 4"/>
            <p:cNvSpPr/>
            <p:nvPr/>
          </p:nvSpPr>
          <p:spPr>
            <a:xfrm rot="2048828">
              <a:off x="2554036" y="1443967"/>
              <a:ext cx="262177" cy="285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/>
            </a:p>
          </p:txBody>
        </p:sp>
      </p:grpSp>
      <p:grpSp>
        <p:nvGrpSpPr>
          <p:cNvPr id="20" name="Группа 19"/>
          <p:cNvGrpSpPr/>
          <p:nvPr/>
        </p:nvGrpSpPr>
        <p:grpSpPr>
          <a:xfrm rot="5400000">
            <a:off x="3142046" y="763168"/>
            <a:ext cx="476595" cy="374538"/>
            <a:chOff x="2415291" y="1446172"/>
            <a:chExt cx="476595" cy="374538"/>
          </a:xfrm>
        </p:grpSpPr>
        <p:sp>
          <p:nvSpPr>
            <p:cNvPr id="21" name="Стрелка вправо 20"/>
            <p:cNvSpPr/>
            <p:nvPr/>
          </p:nvSpPr>
          <p:spPr>
            <a:xfrm rot="7448828">
              <a:off x="2466320" y="1395143"/>
              <a:ext cx="374538" cy="47659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трелка вправо 4"/>
            <p:cNvSpPr/>
            <p:nvPr/>
          </p:nvSpPr>
          <p:spPr>
            <a:xfrm rot="7448828">
              <a:off x="2554036" y="1443967"/>
              <a:ext cx="262177" cy="285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/>
            </a:p>
          </p:txBody>
        </p:sp>
      </p:grpSp>
      <p:grpSp>
        <p:nvGrpSpPr>
          <p:cNvPr id="23" name="Группа 22"/>
          <p:cNvGrpSpPr/>
          <p:nvPr/>
        </p:nvGrpSpPr>
        <p:grpSpPr>
          <a:xfrm rot="5400000">
            <a:off x="5332569" y="739300"/>
            <a:ext cx="476595" cy="374538"/>
            <a:chOff x="2415291" y="1446172"/>
            <a:chExt cx="476595" cy="374538"/>
          </a:xfrm>
        </p:grpSpPr>
        <p:sp>
          <p:nvSpPr>
            <p:cNvPr id="24" name="Стрелка вправо 23"/>
            <p:cNvSpPr/>
            <p:nvPr/>
          </p:nvSpPr>
          <p:spPr>
            <a:xfrm rot="3351172" flipH="1">
              <a:off x="2466320" y="1395143"/>
              <a:ext cx="374538" cy="47659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трелка вправо 4"/>
            <p:cNvSpPr/>
            <p:nvPr/>
          </p:nvSpPr>
          <p:spPr>
            <a:xfrm rot="7448828">
              <a:off x="2554036" y="1443967"/>
              <a:ext cx="262177" cy="285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7907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98304" y="1022733"/>
            <a:ext cx="8747393" cy="3668616"/>
            <a:chOff x="165253" y="1022733"/>
            <a:chExt cx="9329451" cy="366861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65253" y="1022733"/>
              <a:ext cx="3051672" cy="36686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303225" y="1022733"/>
              <a:ext cx="3051672" cy="36686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443032" y="1022733"/>
              <a:ext cx="3051672" cy="36686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Текст 2"/>
          <p:cNvSpPr txBox="1">
            <a:spLocks/>
          </p:cNvSpPr>
          <p:nvPr/>
        </p:nvSpPr>
        <p:spPr>
          <a:xfrm>
            <a:off x="6037243" y="1531347"/>
            <a:ext cx="2963535" cy="32279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None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1168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4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accent4"/>
                </a:solidFill>
              </a:rPr>
              <a:t>ФОРМИРОВАНИЕ КОРПОРАТИВНОГО ВОЛОНТЕРСКОГО ДВИЖЕНИЯ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1600" b="1" dirty="0" smtClean="0">
              <a:solidFill>
                <a:schemeClr val="accent4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</a:rPr>
              <a:t>Обучение </a:t>
            </a:r>
            <a:r>
              <a:rPr lang="ru-RU" sz="1200" dirty="0">
                <a:solidFill>
                  <a:schemeClr val="tx1"/>
                </a:solidFill>
              </a:rPr>
              <a:t>и тренировки для поддержания навыков добровольцев (более </a:t>
            </a:r>
            <a:r>
              <a:rPr lang="ru-RU" sz="1200" dirty="0" smtClean="0">
                <a:solidFill>
                  <a:schemeClr val="tx1"/>
                </a:solidFill>
              </a:rPr>
              <a:t>1300 </a:t>
            </a:r>
            <a:r>
              <a:rPr lang="ru-RU" sz="1200" dirty="0">
                <a:solidFill>
                  <a:schemeClr val="tx1"/>
                </a:solidFill>
              </a:rPr>
              <a:t>человек к концу 2018 г.)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</a:rPr>
              <a:t>Включение в программу предприятий «</a:t>
            </a:r>
            <a:r>
              <a:rPr lang="ru-RU" sz="1200" dirty="0">
                <a:solidFill>
                  <a:schemeClr val="tx1"/>
                </a:solidFill>
              </a:rPr>
              <a:t>И</a:t>
            </a:r>
            <a:r>
              <a:rPr lang="ru-RU" sz="1200" dirty="0" smtClean="0">
                <a:solidFill>
                  <a:schemeClr val="tx1"/>
                </a:solidFill>
              </a:rPr>
              <a:t>лим Гофра».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</a:rPr>
              <a:t>Реализация </a:t>
            </a:r>
            <a:r>
              <a:rPr lang="ru-RU" sz="1200" dirty="0">
                <a:solidFill>
                  <a:schemeClr val="tx1"/>
                </a:solidFill>
              </a:rPr>
              <a:t>полученных добровольцами навыков профилактики НС и ЧС в повседневной </a:t>
            </a:r>
            <a:r>
              <a:rPr lang="ru-RU" sz="1200" dirty="0" smtClean="0">
                <a:solidFill>
                  <a:schemeClr val="tx1"/>
                </a:solidFill>
              </a:rPr>
              <a:t>работе.</a:t>
            </a:r>
            <a:endParaRPr lang="ru-RU" sz="12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Переход к самоуправлению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Представление проекта во внешнем информационном </a:t>
            </a:r>
            <a:r>
              <a:rPr lang="ru-RU" sz="1200" dirty="0" smtClean="0">
                <a:solidFill>
                  <a:schemeClr val="tx1"/>
                </a:solidFill>
              </a:rPr>
              <a:t>поле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</a:rPr>
              <a:t>(Год </a:t>
            </a:r>
            <a:r>
              <a:rPr lang="ru-RU" sz="1200" dirty="0">
                <a:solidFill>
                  <a:schemeClr val="tx1"/>
                </a:solidFill>
              </a:rPr>
              <a:t>Добровольца в РФ</a:t>
            </a:r>
            <a:r>
              <a:rPr lang="ru-RU" sz="1200" dirty="0" smtClean="0">
                <a:solidFill>
                  <a:schemeClr val="tx1"/>
                </a:solidFill>
              </a:rPr>
              <a:t>).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Название 1"/>
          <p:cNvSpPr txBox="1">
            <a:spLocks/>
          </p:cNvSpPr>
          <p:nvPr/>
        </p:nvSpPr>
        <p:spPr>
          <a:xfrm>
            <a:off x="435429" y="2"/>
            <a:ext cx="8382000" cy="903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dirty="0" smtClean="0"/>
              <a:t>НАША</a:t>
            </a:r>
            <a:r>
              <a:rPr lang="ru-RU" sz="2800" b="1" dirty="0" smtClean="0"/>
              <a:t> ИСТОРИЯ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9027" y="1531347"/>
            <a:ext cx="290671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accent4"/>
                </a:solidFill>
              </a:rPr>
              <a:t>СТАРТ ПРОГРАММЫ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accent4"/>
                </a:solidFill>
              </a:rPr>
              <a:t>НА ПРОМПЛОЩАДКАХ </a:t>
            </a:r>
            <a:r>
              <a:rPr lang="ru-RU" sz="1400" dirty="0" smtClean="0">
                <a:solidFill>
                  <a:schemeClr val="accent4"/>
                </a:solidFill>
              </a:rPr>
              <a:t>Коряжма, Братск, Усть-Илимск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1600" b="1" dirty="0" smtClean="0">
              <a:solidFill>
                <a:schemeClr val="accent4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</a:pPr>
            <a:r>
              <a:rPr lang="ru-RU" sz="1200" dirty="0" smtClean="0"/>
              <a:t>За первый год реализации программы «Добровольцы-спасатели» обучение прошли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</a:pPr>
            <a:r>
              <a:rPr lang="ru-RU" sz="1200" dirty="0" smtClean="0"/>
              <a:t>332 работника.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</a:pPr>
            <a:r>
              <a:rPr lang="ru-RU" sz="1200" dirty="0" smtClean="0"/>
              <a:t>Принято более 500 заявлений на участие в программе.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</a:pPr>
            <a:r>
              <a:rPr lang="ru-RU" sz="1200" dirty="0" smtClean="0"/>
              <a:t>Началось обучение работников лесных филиалов по направлениям «Тушение лесных пожаров» и «Спасательные работы при ДТП».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48346" y="1134836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2016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45779" y="1134836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2017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72010" y="1531346"/>
            <a:ext cx="25474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accent4"/>
                </a:solidFill>
              </a:rPr>
              <a:t>РАЗВИТИЕ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chemeClr val="accent4"/>
                </a:solidFill>
              </a:rPr>
              <a:t>ПРОГРАММЫ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1600" b="1" dirty="0" smtClean="0">
              <a:solidFill>
                <a:schemeClr val="accent4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/>
              <a:t>Внедрение программы в лесных филиалах: обучение по новым направлениям «Тушение лесных пожаров» и «Спасательные работы при ДТП»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1200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/>
              <a:t>Обучение и поддержание навыков 800 работников.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/>
              <a:t>Подготовка сотрудников СПАСС как корпоративных тренеров.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/>
              <a:t>Введение аттестации.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07480" y="1134836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2018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4513126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Другая 9">
      <a:dk1>
        <a:sysClr val="windowText" lastClr="000000"/>
      </a:dk1>
      <a:lt1>
        <a:srgbClr val="FFFFFF"/>
      </a:lt1>
      <a:dk2>
        <a:srgbClr val="000000"/>
      </a:dk2>
      <a:lt2>
        <a:srgbClr val="FF8205"/>
      </a:lt2>
      <a:accent1>
        <a:srgbClr val="FF8205"/>
      </a:accent1>
      <a:accent2>
        <a:srgbClr val="7F7F7F"/>
      </a:accent2>
      <a:accent3>
        <a:srgbClr val="A5A5A5"/>
      </a:accent3>
      <a:accent4>
        <a:srgbClr val="FF8205"/>
      </a:accent4>
      <a:accent5>
        <a:srgbClr val="D8D8D8"/>
      </a:accent5>
      <a:accent6>
        <a:srgbClr val="F2F2F2"/>
      </a:accent6>
      <a:hlink>
        <a:srgbClr val="FF8205"/>
      </a:hlink>
      <a:folHlink>
        <a:srgbClr val="A5A5A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8334</TotalTime>
  <Words>873</Words>
  <Application>Microsoft Office PowerPoint</Application>
  <PresentationFormat>Экран (16:9)</PresentationFormat>
  <Paragraphs>169</Paragraphs>
  <Slides>21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Ретро</vt:lpstr>
      <vt:lpstr>ДОБРОВОЛЬЦЫ-СПАСАТЕЛИ ГРУППЫ «ИЛИМ»</vt:lpstr>
      <vt:lpstr>ДОБРОВОЛЬЦЫ –  КОРПОРАТИВНЫЙ РЕСУРС БЕЗОПАСНОСТИ </vt:lpstr>
      <vt:lpstr>КТО ТАКИЕ ДОБРОВОЛЬЦЫ?</vt:lpstr>
      <vt:lpstr>Презентация PowerPoint</vt:lpstr>
      <vt:lpstr>РАБОТА С УЧАСТНИКАМИ</vt:lpstr>
      <vt:lpstr>Презентация PowerPoint</vt:lpstr>
      <vt:lpstr>ЦЕННОСТЬ ПРОЕКТА</vt:lpstr>
      <vt:lpstr>Презентация PowerPoint</vt:lpstr>
      <vt:lpstr>Презентация PowerPoint</vt:lpstr>
      <vt:lpstr>3 ПРАВИЛА ДОБРОВОЛЬЦА</vt:lpstr>
      <vt:lpstr>ПЕРЕДАЧА ЗНАНИЙ</vt:lpstr>
      <vt:lpstr>НАПРАВЛЕНИЯ ОБУЧЕНИЯ</vt:lpstr>
      <vt:lpstr>Презентация PowerPoint</vt:lpstr>
      <vt:lpstr>Презентация PowerPoint</vt:lpstr>
      <vt:lpstr>АГИТАЦИЯ И ИНФОРМИРОВАНИЕ</vt:lpstr>
      <vt:lpstr>Презентация PowerPoint</vt:lpstr>
      <vt:lpstr>ПЕРВАЯ ПОМОЩЬ – ОСНОВА ПОДГОТОВКИ ДОБРОВОЛЬЦЕВ</vt:lpstr>
      <vt:lpstr>ДОБРОВОЛЬЦЫ-СПАСАТЕЛИ – ШКОЛЬНИКАМ</vt:lpstr>
      <vt:lpstr>РАБОТА СО ШКОЛЬНИКАМИ</vt:lpstr>
      <vt:lpstr>ДОБРОВОЛЬЦЫ-СПАСАТЕЛИ – НАСТАВНИКИ ВОЛОНТЕРОВ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Андреев</dc:creator>
  <cp:lastModifiedBy>Olga Sviridenko</cp:lastModifiedBy>
  <cp:revision>190</cp:revision>
  <dcterms:created xsi:type="dcterms:W3CDTF">2016-05-07T14:11:43Z</dcterms:created>
  <dcterms:modified xsi:type="dcterms:W3CDTF">2019-06-14T08:12:56Z</dcterms:modified>
</cp:coreProperties>
</file>