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7" r:id="rId3"/>
    <p:sldId id="257" r:id="rId4"/>
    <p:sldId id="268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455"/>
    <a:srgbClr val="80CAE5"/>
    <a:srgbClr val="21AD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431"/>
    <p:restoredTop sz="94621"/>
  </p:normalViewPr>
  <p:slideViewPr>
    <p:cSldViewPr>
      <p:cViewPr varScale="1">
        <p:scale>
          <a:sx n="83" d="100"/>
          <a:sy n="83" d="100"/>
        </p:scale>
        <p:origin x="-128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2DFDE-97C5-4B31-9ABD-B3F3C9671EA5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E6FFE-DD9E-4905-9AF9-90F0C6B899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372510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6052F-BA2A-4A7F-887E-E370E40F7E46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A48A6-BFE6-4472-AB85-44695160FA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51407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A48A6-BFE6-4472-AB85-44695160FA49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6542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49D8E-68FF-4561-AB25-A553C507FC38}" type="datetime1">
              <a:rPr lang="ru-RU" smtClean="0"/>
              <a:pPr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Название молодежного проекта. Ф.И.О.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881D9-33AD-45CF-B6AF-68338C8E6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C37C-55C6-44D7-8481-EC9F42D6D17B}" type="datetime1">
              <a:rPr lang="ru-RU" smtClean="0"/>
              <a:pPr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Название молодежного проекта. Ф.И.О.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881D9-33AD-45CF-B6AF-68338C8E6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210DB-3CF4-4609-AC92-FF3C93556B96}" type="datetime1">
              <a:rPr lang="ru-RU" smtClean="0"/>
              <a:pPr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Название молодежного проекта. Ф.И.О.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881D9-33AD-45CF-B6AF-68338C8E6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E18E3-3A4E-4D27-BD34-2C0D52210098}" type="datetime1">
              <a:rPr lang="ru-RU" smtClean="0"/>
              <a:pPr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Название молодежного проекта. Ф.И.О.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881D9-33AD-45CF-B6AF-68338C8E6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8AE9-2A3E-4360-9CD6-73CB6FF4DCBC}" type="datetime1">
              <a:rPr lang="ru-RU" smtClean="0"/>
              <a:pPr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Название молодежного проекта. Ф.И.О.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881D9-33AD-45CF-B6AF-68338C8E6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F2A1-68FD-4919-BB7E-1D290EDF325B}" type="datetime1">
              <a:rPr lang="ru-RU" smtClean="0"/>
              <a:pPr/>
              <a:t>22.06.2018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Название молодежного проекта. Ф.И.О.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881D9-33AD-45CF-B6AF-68338C8E6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7332B-E8EA-42D4-A106-A43FC404F50C}" type="datetime1">
              <a:rPr lang="ru-RU" smtClean="0"/>
              <a:pPr/>
              <a:t>22.06.2018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Название молодежного проекта. Ф.И.О. 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881D9-33AD-45CF-B6AF-68338C8E6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A5F6-70BE-4099-83BD-EBA227D088CD}" type="datetime1">
              <a:rPr lang="ru-RU" smtClean="0"/>
              <a:pPr/>
              <a:t>22.06.2018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Название молодежного проекта. Ф.И.О.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881D9-33AD-45CF-B6AF-68338C8E6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621F-672B-4C23-B3E0-4090729036D5}" type="datetime1">
              <a:rPr lang="ru-RU" smtClean="0"/>
              <a:pPr/>
              <a:t>22.06.2018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Название молодежного проекта. Ф.И.О.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881D9-33AD-45CF-B6AF-68338C8E6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5470-06EB-4334-AD97-894A159F2525}" type="datetime1">
              <a:rPr lang="ru-RU" smtClean="0"/>
              <a:pPr/>
              <a:t>22.06.2018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Название молодежного проекта. Ф.И.О.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881D9-33AD-45CF-B6AF-68338C8E6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2335-B13D-4DD9-B828-C59C181CE836}" type="datetime1">
              <a:rPr lang="ru-RU" smtClean="0"/>
              <a:pPr/>
              <a:t>22.06.2018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Название молодежного проекта. Ф.И.О.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881D9-33AD-45CF-B6AF-68338C8E6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59B8F-9D51-4029-ACB7-AA7B8B5226F0}" type="datetime1">
              <a:rPr lang="ru-RU" smtClean="0"/>
              <a:pPr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Название молодежного проекта. Ф.И.О.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881D9-33AD-45CF-B6AF-68338C8E6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142900"/>
            <a:ext cx="9144000" cy="4941168"/>
          </a:xfrm>
          <a:prstGeom prst="rect">
            <a:avLst/>
          </a:prstGeom>
          <a:solidFill>
            <a:srgbClr val="003455"/>
          </a:solidFill>
          <a:ln>
            <a:solidFill>
              <a:srgbClr val="0034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18"/>
          <p:cNvSpPr>
            <a:spLocks noGrp="1"/>
          </p:cNvSpPr>
          <p:nvPr>
            <p:ph sz="half" idx="1"/>
          </p:nvPr>
        </p:nvSpPr>
        <p:spPr>
          <a:xfrm>
            <a:off x="1285852" y="285728"/>
            <a:ext cx="6624736" cy="3240360"/>
          </a:xfrm>
          <a:solidFill>
            <a:srgbClr val="003455"/>
          </a:solidFill>
          <a:ln>
            <a:solidFill>
              <a:srgbClr val="0034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indent="-255588" algn="ctr">
              <a:buNone/>
            </a:pPr>
            <a:r>
              <a:rPr lang="ru-RU" b="1" dirty="0">
                <a:latin typeface="Arial Narrow" pitchFamily="34" charset="0"/>
              </a:rPr>
              <a:t>ПРОЕКТ:</a:t>
            </a:r>
          </a:p>
          <a:p>
            <a:pPr indent="-255588" algn="ctr">
              <a:buNone/>
            </a:pPr>
            <a:r>
              <a:rPr lang="ru-RU" sz="3600" b="1" dirty="0" err="1" smtClean="0">
                <a:latin typeface="Arial Narrow" pitchFamily="34" charset="0"/>
              </a:rPr>
              <a:t>Забивака</a:t>
            </a:r>
            <a:r>
              <a:rPr lang="ru-RU" sz="3600" b="1" dirty="0" smtClean="0">
                <a:latin typeface="Arial Narrow" pitchFamily="34" charset="0"/>
              </a:rPr>
              <a:t> из </a:t>
            </a:r>
            <a:r>
              <a:rPr lang="ru-RU" sz="3600" b="1" dirty="0">
                <a:latin typeface="Arial Narrow" pitchFamily="34" charset="0"/>
              </a:rPr>
              <a:t>Простоквашино</a:t>
            </a: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69533900"/>
              </p:ext>
            </p:extLst>
          </p:nvPr>
        </p:nvGraphicFramePr>
        <p:xfrm>
          <a:off x="0" y="5085184"/>
          <a:ext cx="9144000" cy="16716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91518">
                <a:tc>
                  <a:txBody>
                    <a:bodyPr/>
                    <a:lstStyle/>
                    <a:p>
                      <a:pPr marL="92075" indent="0">
                        <a:tabLst/>
                      </a:pPr>
                      <a:r>
                        <a:rPr lang="ru-RU" dirty="0">
                          <a:solidFill>
                            <a:srgbClr val="003455"/>
                          </a:solidFill>
                          <a:latin typeface="Arial Narrow" pitchFamily="34" charset="0"/>
                        </a:rPr>
                        <a:t>РУКОВОДИТЕЛЬ ПРОЕКТА: Голубев Олег Евгеньевич</a:t>
                      </a:r>
                    </a:p>
                  </a:txBody>
                  <a:tcPr>
                    <a:solidFill>
                      <a:srgbClr val="80CA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4321">
                <a:tc>
                  <a:txBody>
                    <a:bodyPr/>
                    <a:lstStyle/>
                    <a:p>
                      <a:pPr marL="92075" indent="0">
                        <a:tabLst/>
                      </a:pPr>
                      <a:r>
                        <a:rPr lang="ru-RU" baseline="0" dirty="0">
                          <a:solidFill>
                            <a:srgbClr val="003455"/>
                          </a:solidFill>
                          <a:latin typeface="Arial Narrow" pitchFamily="34" charset="0"/>
                        </a:rPr>
                        <a:t>УЧЕНАЯ СТЕПЕНЬ / </a:t>
                      </a:r>
                      <a:r>
                        <a:rPr lang="ru-RU" dirty="0">
                          <a:solidFill>
                            <a:srgbClr val="003455"/>
                          </a:solidFill>
                          <a:latin typeface="Arial Narrow" pitchFamily="34" charset="0"/>
                        </a:rPr>
                        <a:t>МЕСТО</a:t>
                      </a:r>
                      <a:r>
                        <a:rPr lang="ru-RU" baseline="0" dirty="0">
                          <a:solidFill>
                            <a:srgbClr val="003455"/>
                          </a:solidFill>
                          <a:latin typeface="Arial Narrow" pitchFamily="34" charset="0"/>
                        </a:rPr>
                        <a:t> РАБОТЫ </a:t>
                      </a:r>
                      <a:r>
                        <a:rPr lang="en-US" baseline="0" dirty="0">
                          <a:solidFill>
                            <a:srgbClr val="003455"/>
                          </a:solidFill>
                          <a:latin typeface="Arial Narrow" pitchFamily="34" charset="0"/>
                        </a:rPr>
                        <a:t>/</a:t>
                      </a:r>
                      <a:r>
                        <a:rPr lang="ru-RU" baseline="0" dirty="0">
                          <a:solidFill>
                            <a:srgbClr val="003455"/>
                          </a:solidFill>
                          <a:latin typeface="Arial Narrow" pitchFamily="34" charset="0"/>
                        </a:rPr>
                        <a:t> ВУЗ </a:t>
                      </a:r>
                      <a:r>
                        <a:rPr lang="en-US" baseline="0" dirty="0">
                          <a:solidFill>
                            <a:srgbClr val="003455"/>
                          </a:solidFill>
                          <a:latin typeface="Arial Narrow" pitchFamily="34" charset="0"/>
                        </a:rPr>
                        <a:t>/</a:t>
                      </a:r>
                      <a:r>
                        <a:rPr lang="ru-RU" baseline="0" dirty="0">
                          <a:solidFill>
                            <a:srgbClr val="003455"/>
                          </a:solidFill>
                          <a:latin typeface="Arial Narrow" pitchFamily="34" charset="0"/>
                        </a:rPr>
                        <a:t> </a:t>
                      </a:r>
                    </a:p>
                    <a:p>
                      <a:pPr marL="92075" indent="0">
                        <a:tabLst/>
                      </a:pPr>
                      <a:r>
                        <a:rPr lang="ru-RU" baseline="0" dirty="0">
                          <a:solidFill>
                            <a:srgbClr val="003455"/>
                          </a:solidFill>
                          <a:latin typeface="Arial Narrow" pitchFamily="34" charset="0"/>
                        </a:rPr>
                        <a:t>свечевар.рф </a:t>
                      </a:r>
                      <a:r>
                        <a:rPr lang="ru-RU" baseline="0" dirty="0" err="1">
                          <a:solidFill>
                            <a:srgbClr val="003455"/>
                          </a:solidFill>
                          <a:latin typeface="Arial Narrow" pitchFamily="34" charset="0"/>
                        </a:rPr>
                        <a:t>мыловар.рф</a:t>
                      </a:r>
                      <a:r>
                        <a:rPr lang="ru-RU" baseline="0" dirty="0">
                          <a:solidFill>
                            <a:srgbClr val="003455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ru-RU" baseline="0" dirty="0" err="1">
                          <a:solidFill>
                            <a:srgbClr val="003455"/>
                          </a:solidFill>
                          <a:latin typeface="Arial Narrow" pitchFamily="34" charset="0"/>
                        </a:rPr>
                        <a:t>шоковар.рф</a:t>
                      </a:r>
                      <a:endParaRPr lang="ru-RU" dirty="0">
                        <a:solidFill>
                          <a:srgbClr val="003455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80CA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0305">
                <a:tc>
                  <a:txBody>
                    <a:bodyPr/>
                    <a:lstStyle/>
                    <a:p>
                      <a:pPr marL="92075" indent="0">
                        <a:tabLst/>
                      </a:pPr>
                      <a:r>
                        <a:rPr lang="ru-RU" b="0" dirty="0">
                          <a:solidFill>
                            <a:srgbClr val="003455"/>
                          </a:solidFill>
                          <a:latin typeface="Arial Narrow" pitchFamily="34" charset="0"/>
                        </a:rPr>
                        <a:t>Город,</a:t>
                      </a:r>
                      <a:r>
                        <a:rPr lang="ru-RU" b="0" baseline="0" dirty="0">
                          <a:solidFill>
                            <a:srgbClr val="003455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ru-RU" b="0" baseline="0" dirty="0" smtClean="0">
                          <a:solidFill>
                            <a:srgbClr val="003455"/>
                          </a:solidFill>
                          <a:latin typeface="Arial Narrow" pitchFamily="34" charset="0"/>
                        </a:rPr>
                        <a:t>2018 </a:t>
                      </a:r>
                      <a:r>
                        <a:rPr lang="ru-RU" b="0" baseline="0" dirty="0">
                          <a:solidFill>
                            <a:srgbClr val="003455"/>
                          </a:solidFill>
                          <a:latin typeface="Arial Narrow" pitchFamily="34" charset="0"/>
                        </a:rPr>
                        <a:t>год </a:t>
                      </a:r>
                    </a:p>
                    <a:p>
                      <a:pPr marL="92075" indent="0">
                        <a:tabLst/>
                      </a:pPr>
                      <a:r>
                        <a:rPr lang="ru-RU" b="0" baseline="0" dirty="0" err="1">
                          <a:solidFill>
                            <a:srgbClr val="003455"/>
                          </a:solidFill>
                          <a:latin typeface="Arial Narrow" pitchFamily="34" charset="0"/>
                        </a:rPr>
                        <a:t>р.п</a:t>
                      </a:r>
                      <a:r>
                        <a:rPr lang="ru-RU" b="0" baseline="0" dirty="0">
                          <a:solidFill>
                            <a:srgbClr val="003455"/>
                          </a:solidFill>
                          <a:latin typeface="Arial Narrow" pitchFamily="34" charset="0"/>
                        </a:rPr>
                        <a:t>. Тонкино Нижегородская область</a:t>
                      </a:r>
                      <a:endParaRPr lang="ru-RU" dirty="0">
                        <a:solidFill>
                          <a:srgbClr val="003455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80CA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AutoShape 2" descr="https://af12.mail.ru/cgi-bin/readmsg?id=14973620780000000719;0;1;2&amp;mode=attachment&amp;email=nikitann92@mail.ru&amp;bs=49399&amp;bl=43784&amp;ct=image%2fpng&amp;cn=logo_on_white.png&amp;cte=bina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https://af12.mail.ru/cgi-bin/readmsg?id=14973620780000000719;0;1;2&amp;mode=attachment&amp;email=nikitann92@mail.ru&amp;bs=49399&amp;bl=43784&amp;ct=image%2fpng&amp;cn=logo_on_white.png&amp;cte=binar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C:\ПРОЕКТЫ\Забивака\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59" y="1643050"/>
            <a:ext cx="4282235" cy="2856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Во-первых, планируется создать программу выездов питомника сибирских хаски </a:t>
            </a:r>
            <a:r>
              <a:rPr lang="ru-RU" dirty="0" err="1"/>
              <a:t>Волыч</a:t>
            </a:r>
            <a:r>
              <a:rPr lang="ru-RU" dirty="0"/>
              <a:t> в деревню Простоквашино с организацией катания на собаках, интерактивного обучения содержанию собак и заботе о них, сеанса общения и фотографирования с собаками, с подготовкой фоторепортажей о программе для оффлайновых и электронных СМИ и с продажей сувениров. </a:t>
            </a:r>
          </a:p>
          <a:p>
            <a:r>
              <a:rPr lang="ru-RU" dirty="0"/>
              <a:t>Во-вторых, в это время в «Простоквашино» планируется проведение тематических квестов, с площадкой для детского отдыха со снежным городком, катком на местном пруду, с зоной для кемпинга и прокладкой туристического маршрута фотоохоты вдоль местной речки Суда, где живут и стоят свои хатки самые настоящие бобры (маршрут «Тропа бобра»).</a:t>
            </a:r>
          </a:p>
          <a:p>
            <a:r>
              <a:rPr lang="ru-RU" dirty="0"/>
              <a:t>В-третьих, планируется создание волонтерского отряда, силами которого будет осуществляется социальная помощь местным жителям, уборка территории.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320480" cy="365125"/>
          </a:xfrm>
        </p:spPr>
        <p:txBody>
          <a:bodyPr/>
          <a:lstStyle/>
          <a:p>
            <a:r>
              <a:rPr lang="ru-RU" dirty="0" smtClean="0"/>
              <a:t>«</a:t>
            </a:r>
            <a:r>
              <a:rPr lang="ru-RU" dirty="0" err="1" smtClean="0"/>
              <a:t>Забивака</a:t>
            </a:r>
            <a:r>
              <a:rPr lang="ru-RU" dirty="0" smtClean="0"/>
              <a:t> из </a:t>
            </a:r>
            <a:r>
              <a:rPr lang="ru-RU" dirty="0" err="1" smtClean="0"/>
              <a:t>Простоквашино</a:t>
            </a:r>
            <a:r>
              <a:rPr lang="ru-RU" dirty="0" smtClean="0"/>
              <a:t>», </a:t>
            </a:r>
            <a:r>
              <a:rPr lang="ru-RU" dirty="0"/>
              <a:t>Голубев Олег Евгеньевич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830" y="0"/>
            <a:ext cx="9144000" cy="692696"/>
          </a:xfrm>
          <a:prstGeom prst="rect">
            <a:avLst/>
          </a:prstGeom>
          <a:solidFill>
            <a:srgbClr val="003455"/>
          </a:solidFill>
          <a:ln>
            <a:solidFill>
              <a:srgbClr val="0034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atin typeface="Arial Narrow" panose="020B0606020202030204" pitchFamily="34" charset="0"/>
              </a:rPr>
              <a:t>Описание проекта</a:t>
            </a:r>
          </a:p>
        </p:txBody>
      </p:sp>
      <p:sp>
        <p:nvSpPr>
          <p:cNvPr id="2" name="AutoShape 2" descr="https://af12.mail.ru/cgi-bin/readmsg?id=14973620780000000719;0;1;2&amp;mode=attachment&amp;email=nikitann92@mail.ru&amp;bs=49399&amp;bl=43784&amp;ct=image%2fpng&amp;cn=logo_on_white.png&amp;cte=bina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4" descr="https://af12.mail.ru/cgi-bin/readmsg?id=14973620780000000719;0;1;2&amp;mode=attachment&amp;email=nikitann92@mail.ru&amp;bs=49399&amp;bl=43784&amp;ct=image%2fpng&amp;cn=logo_on_white.png&amp;cte=binar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2280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003455"/>
          </a:solidFill>
          <a:ln>
            <a:solidFill>
              <a:srgbClr val="0034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9184"/>
            <a:ext cx="8472518" cy="57150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  <a:latin typeface="Arial Narrow" pitchFamily="34" charset="0"/>
              </a:rPr>
              <a:t>Актуальность и новизна проекта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214546" y="6356350"/>
            <a:ext cx="4429156" cy="365125"/>
          </a:xfrm>
        </p:spPr>
        <p:txBody>
          <a:bodyPr/>
          <a:lstStyle/>
          <a:p>
            <a:r>
              <a:rPr lang="ru-RU" dirty="0" smtClean="0">
                <a:latin typeface="Arial Narrow" pitchFamily="34" charset="0"/>
              </a:rPr>
              <a:t>«</a:t>
            </a:r>
            <a:r>
              <a:rPr lang="ru-RU" dirty="0" err="1" smtClean="0"/>
              <a:t>Забивака</a:t>
            </a:r>
            <a:r>
              <a:rPr lang="ru-RU" dirty="0" smtClean="0"/>
              <a:t> из </a:t>
            </a:r>
            <a:r>
              <a:rPr lang="ru-RU" dirty="0" err="1" smtClean="0"/>
              <a:t>Простоквашино</a:t>
            </a:r>
            <a:r>
              <a:rPr lang="ru-RU" dirty="0" smtClean="0">
                <a:latin typeface="Arial Narrow" pitchFamily="34" charset="0"/>
              </a:rPr>
              <a:t>», </a:t>
            </a:r>
            <a:r>
              <a:rPr lang="ru-RU" dirty="0">
                <a:latin typeface="Arial Narrow" pitchFamily="34" charset="0"/>
              </a:rPr>
              <a:t>Голубев Олег Евгеньевич</a:t>
            </a: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251520" y="980728"/>
            <a:ext cx="8435280" cy="5145435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Arial" pitchFamily="34" charset="0"/>
                <a:ea typeface="Arial Narrow" charset="0"/>
                <a:cs typeface="Arial" pitchFamily="34" charset="0"/>
              </a:rPr>
              <a:t>Урбанизация в России достигла 73,7% в целом по стране (по переписи 2010 года), а в центре европейской территории превышает 80%. Однако даже хорошо организованная городская среда является искусственной и вызывает оторванность городского жителя от природы. Между тем и на здоровье, и на психологическом состоянии человека позитивно сказывается спорт и труд на воздухе, общение с сельскими и дикими животными и забота о них, самостоятельное преодоление трудностей в путешествиях. Для детей это особенно важно, так как влияет на становление их личности: в книгах Эдуарда Успенского «Простоквашино» – это в первую очередь успешный опыт самостоятельной жизни ребенка. Совершение с этой целью путешествия в настоящее «Простоквашино», на север, на границу тайги – это не просто личностное развитие, а инициация с приобретением осознания того, что родной край гораздо больше благоустроенных пригородных деревень</a:t>
            </a:r>
            <a:r>
              <a:rPr lang="ru-RU" dirty="0" smtClean="0">
                <a:latin typeface="Arial" pitchFamily="34" charset="0"/>
                <a:ea typeface="Arial Narrow" charset="0"/>
                <a:cs typeface="Arial" pitchFamily="34" charset="0"/>
              </a:rPr>
              <a:t>. </a:t>
            </a:r>
          </a:p>
          <a:p>
            <a:pPr marL="0" indent="0" algn="just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Проект планируется реализовать в настоящем «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Простоквашино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 – единственной в России деревне, которая официально носит это название с 18 века, находится в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Тонкинском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районе Нижегородской области (12 км от Тонкино, 270 км от Нижнего Новгорода) . Как известно из одноименного мультфильма, из собаки Шарика планировали сделать ездовую собаку. Самые популярные ездовые собаки в России - это отечественная порода собак сибирский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хаски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Некоторые представители породы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хаски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внешне очень похожи на голубоглазого волка -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Забиваку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символа Чемпионата Мира по футболу 2018, тем более, что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Забивака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несет в мир дружелюбие и любовь к человеку, что присуще именно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хаски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а не волку. Популярность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Забиваки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Простоквашино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созданный комплекс мероприятий поможет привлечь население в настоящую деревню, что повысит патриотический настрой, любовь к Малой Родине и осознание ценности того, что мы имеем. </a:t>
            </a:r>
            <a:endParaRPr lang="ru-RU" dirty="0">
              <a:latin typeface="Arial" pitchFamily="34" charset="0"/>
              <a:ea typeface="Arial Narrow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003455"/>
          </a:solidFill>
          <a:ln>
            <a:solidFill>
              <a:srgbClr val="0034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85918" y="6356350"/>
            <a:ext cx="4857784" cy="365125"/>
          </a:xfrm>
        </p:spPr>
        <p:txBody>
          <a:bodyPr/>
          <a:lstStyle/>
          <a:p>
            <a:r>
              <a:rPr lang="ru-RU" dirty="0" smtClean="0">
                <a:latin typeface="Arial Narrow" pitchFamily="34" charset="0"/>
              </a:rPr>
              <a:t>«</a:t>
            </a:r>
            <a:r>
              <a:rPr lang="ru-RU" dirty="0" err="1" smtClean="0"/>
              <a:t>Забивака</a:t>
            </a:r>
            <a:r>
              <a:rPr lang="ru-RU" dirty="0" smtClean="0"/>
              <a:t> из </a:t>
            </a:r>
            <a:r>
              <a:rPr lang="ru-RU" dirty="0" err="1" smtClean="0"/>
              <a:t>Простоквашино</a:t>
            </a:r>
            <a:r>
              <a:rPr lang="ru-RU" dirty="0" smtClean="0">
                <a:latin typeface="Arial Narrow" pitchFamily="34" charset="0"/>
              </a:rPr>
              <a:t>», </a:t>
            </a:r>
            <a:r>
              <a:rPr lang="ru-RU" dirty="0">
                <a:latin typeface="Arial Narrow" pitchFamily="34" charset="0"/>
              </a:rPr>
              <a:t>Голубев Олег Евгеньевич</a:t>
            </a: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251520" y="980728"/>
            <a:ext cx="8435280" cy="514543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​</a:t>
            </a:r>
            <a:r>
              <a:rPr lang="ru-RU" dirty="0" smtClean="0">
                <a:latin typeface="Arial" pitchFamily="34" charset="0"/>
                <a:ea typeface="Arial Narrow" charset="0"/>
                <a:cs typeface="Arial" pitchFamily="34" charset="0"/>
              </a:rPr>
              <a:t>Целью проекта является с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оздать комплекс мероприятий для семейного отдыха, построенного на популярности актуальных брендов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Забиваки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 деревни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Простоквашино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Задачи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проекта: создать инфраструктуру для отдыха, подготовить туристические тропы, провести спортивные и творческие мероприятия, создать волонтёрский отряд, разработать программы семейного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отдыха.</a:t>
            </a:r>
            <a:endParaRPr lang="ru-RU" dirty="0">
              <a:latin typeface="Arial" pitchFamily="34" charset="0"/>
              <a:ea typeface="Arial Narrow" charset="0"/>
              <a:cs typeface="Arial" pitchFamily="34" charset="0"/>
            </a:endParaRP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179388" y="49213"/>
            <a:ext cx="8472487" cy="5715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  <a:latin typeface="Arial Narrow" pitchFamily="34" charset="0"/>
              </a:rPr>
              <a:t>Цель и задачи проекта</a:t>
            </a:r>
          </a:p>
        </p:txBody>
      </p:sp>
    </p:spTree>
    <p:extLst>
      <p:ext uri="{BB962C8B-B14F-4D97-AF65-F5344CB8AC3E}">
        <p14:creationId xmlns:p14="http://schemas.microsoft.com/office/powerpoint/2010/main" xmlns="" val="4186287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003455"/>
          </a:solidFill>
          <a:ln>
            <a:solidFill>
              <a:srgbClr val="0034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85918" y="6356350"/>
            <a:ext cx="4857784" cy="365125"/>
          </a:xfrm>
        </p:spPr>
        <p:txBody>
          <a:bodyPr/>
          <a:lstStyle/>
          <a:p>
            <a:r>
              <a:rPr lang="ru-RU" dirty="0" smtClean="0">
                <a:latin typeface="Arial Narrow" pitchFamily="34" charset="0"/>
              </a:rPr>
              <a:t>«</a:t>
            </a:r>
            <a:r>
              <a:rPr lang="ru-RU" dirty="0" err="1" smtClean="0"/>
              <a:t>Забивака</a:t>
            </a:r>
            <a:r>
              <a:rPr lang="ru-RU" dirty="0" smtClean="0"/>
              <a:t> из </a:t>
            </a:r>
            <a:r>
              <a:rPr lang="ru-RU" dirty="0" err="1" smtClean="0"/>
              <a:t>Простоквашино</a:t>
            </a:r>
            <a:r>
              <a:rPr lang="ru-RU" dirty="0" smtClean="0">
                <a:latin typeface="Arial Narrow" pitchFamily="34" charset="0"/>
              </a:rPr>
              <a:t>», </a:t>
            </a:r>
            <a:r>
              <a:rPr lang="ru-RU" dirty="0">
                <a:latin typeface="Arial Narrow" pitchFamily="34" charset="0"/>
              </a:rPr>
              <a:t>Голубев Олег Евгеньевич</a:t>
            </a: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259857" y="938810"/>
            <a:ext cx="3212566" cy="5514525"/>
          </a:xfrm>
        </p:spPr>
        <p:txBody>
          <a:bodyPr>
            <a:normAutofit fontScale="47500" lnSpcReduction="20000"/>
          </a:bodyPr>
          <a:lstStyle/>
          <a:p>
            <a:r>
              <a:rPr lang="en-US" b="1" u="sng" dirty="0">
                <a:latin typeface="Arial" pitchFamily="34" charset="0"/>
                <a:ea typeface="Arial Narrow" charset="0"/>
                <a:cs typeface="Arial" pitchFamily="34" charset="0"/>
              </a:rPr>
              <a:t>I</a:t>
            </a:r>
            <a:r>
              <a:rPr lang="ru-RU" b="1" u="sng" dirty="0">
                <a:latin typeface="Arial" pitchFamily="34" charset="0"/>
                <a:ea typeface="Arial Narrow" charset="0"/>
                <a:cs typeface="Arial" pitchFamily="34" charset="0"/>
              </a:rPr>
              <a:t> этап – подготовительный </a:t>
            </a:r>
          </a:p>
          <a:p>
            <a:r>
              <a:rPr lang="ru-RU" b="1" u="sng" dirty="0" smtClean="0">
                <a:latin typeface="Arial" pitchFamily="34" charset="0"/>
                <a:ea typeface="Arial Narrow" charset="0"/>
                <a:cs typeface="Arial" pitchFamily="34" charset="0"/>
              </a:rPr>
              <a:t>02.2018-12.2018</a:t>
            </a:r>
            <a:endParaRPr lang="ru-RU" b="1" u="sng" dirty="0">
              <a:latin typeface="Arial" pitchFamily="34" charset="0"/>
              <a:ea typeface="Arial Narrow" charset="0"/>
              <a:cs typeface="Arial" pitchFamily="34" charset="0"/>
            </a:endParaRP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Написание сценария и подготовка квестов.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Создание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страницы в соцсетях.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Подготовка трассы для катания на собачьих упряжках.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Подготовка катка. 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Подготовка снежного городка.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Планирование и подготовка маршрутов для фотоохоты.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Обустройство зоны кемпинга.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Организация рекламной компании. 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Печать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программы </a:t>
            </a:r>
            <a:r>
              <a:rPr lang="ru-RU" dirty="0">
                <a:latin typeface="Arial" pitchFamily="34" charset="0"/>
                <a:cs typeface="Arial" pitchFamily="34" charset="0"/>
              </a:rPr>
              <a:t>мероприятий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Изготовление костюма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Забиваки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Организация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фотомарафона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«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Забивака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из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Простоквашино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Создание волонтерского отряда.</a:t>
            </a: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179388" y="49213"/>
            <a:ext cx="8472487" cy="5715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  <a:latin typeface="Arial Narrow" pitchFamily="34" charset="0"/>
              </a:rPr>
              <a:t>План реализации проекта</a:t>
            </a:r>
          </a:p>
        </p:txBody>
      </p:sp>
      <p:sp>
        <p:nvSpPr>
          <p:cNvPr id="11" name="Объект 9">
            <a:extLst>
              <a:ext uri="{FF2B5EF4-FFF2-40B4-BE49-F238E27FC236}">
                <a16:creationId xmlns:a16="http://schemas.microsoft.com/office/drawing/2014/main" xmlns="" id="{4BAD3D7E-6284-45EF-9736-4C3CA96CE110}"/>
              </a:ext>
            </a:extLst>
          </p:cNvPr>
          <p:cNvSpPr txBox="1">
            <a:spLocks/>
          </p:cNvSpPr>
          <p:nvPr/>
        </p:nvSpPr>
        <p:spPr>
          <a:xfrm>
            <a:off x="3372144" y="885142"/>
            <a:ext cx="2899777" cy="5087716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>
                <a:latin typeface="Arial" pitchFamily="34" charset="0"/>
                <a:ea typeface="Arial Narrow" charset="0"/>
                <a:cs typeface="Arial" pitchFamily="34" charset="0"/>
              </a:rPr>
              <a:t>II </a:t>
            </a:r>
            <a:r>
              <a:rPr lang="ru-RU" b="1" u="sng" dirty="0">
                <a:latin typeface="Arial" pitchFamily="34" charset="0"/>
                <a:ea typeface="Arial Narrow" charset="0"/>
                <a:cs typeface="Arial" pitchFamily="34" charset="0"/>
              </a:rPr>
              <a:t>этап – основной </a:t>
            </a:r>
          </a:p>
          <a:p>
            <a:r>
              <a:rPr lang="ru-RU" b="1" u="sng" dirty="0" smtClean="0">
                <a:latin typeface="Arial" pitchFamily="34" charset="0"/>
                <a:ea typeface="Arial Narrow" charset="0"/>
                <a:cs typeface="Arial" pitchFamily="34" charset="0"/>
              </a:rPr>
              <a:t>12.2018-04.2019</a:t>
            </a:r>
            <a:endParaRPr lang="ru-RU" b="1" u="sng" dirty="0">
              <a:latin typeface="Arial" pitchFamily="34" charset="0"/>
              <a:ea typeface="Arial Narrow" charset="0"/>
              <a:cs typeface="Arial" pitchFamily="34" charset="0"/>
            </a:endParaRP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Катания на собачьих упряжках.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Проведение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тематических </a:t>
            </a:r>
            <a:r>
              <a:rPr lang="ru-RU" dirty="0">
                <a:latin typeface="Arial" pitchFamily="34" charset="0"/>
                <a:cs typeface="Arial" pitchFamily="34" charset="0"/>
              </a:rPr>
              <a:t>квестов.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Обновление трассы для катания на собачьих упряжках.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Расчистка катка.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Реставрация снежного городка.</a:t>
            </a:r>
          </a:p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Фотосессия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и видеосъёмка.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Администрирование групп в социальных сетях.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Ведение рекламной компании.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Уборка территории.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Социальная помощь местным жителям</a:t>
            </a:r>
          </a:p>
        </p:txBody>
      </p:sp>
      <p:sp>
        <p:nvSpPr>
          <p:cNvPr id="13" name="Объект 9">
            <a:extLst>
              <a:ext uri="{FF2B5EF4-FFF2-40B4-BE49-F238E27FC236}">
                <a16:creationId xmlns:a16="http://schemas.microsoft.com/office/drawing/2014/main" xmlns="" id="{8CE83FAA-8817-4F0D-94E5-134279D5D6AB}"/>
              </a:ext>
            </a:extLst>
          </p:cNvPr>
          <p:cNvSpPr txBox="1">
            <a:spLocks/>
          </p:cNvSpPr>
          <p:nvPr/>
        </p:nvSpPr>
        <p:spPr>
          <a:xfrm>
            <a:off x="5993986" y="892819"/>
            <a:ext cx="2952328" cy="1960117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>
                <a:latin typeface="Arial" pitchFamily="34" charset="0"/>
                <a:ea typeface="Arial Narrow" charset="0"/>
                <a:cs typeface="Arial" pitchFamily="34" charset="0"/>
              </a:rPr>
              <a:t>III</a:t>
            </a:r>
            <a:r>
              <a:rPr lang="ru-RU" b="1" u="sng" dirty="0">
                <a:latin typeface="Arial" pitchFamily="34" charset="0"/>
                <a:ea typeface="Arial Narrow" charset="0"/>
                <a:cs typeface="Arial" pitchFamily="34" charset="0"/>
              </a:rPr>
              <a:t> этап – заключительный </a:t>
            </a:r>
            <a:r>
              <a:rPr lang="ru-RU" b="1" u="sng" dirty="0" smtClean="0">
                <a:latin typeface="Arial" pitchFamily="34" charset="0"/>
                <a:ea typeface="Arial Narrow" charset="0"/>
                <a:cs typeface="Arial" pitchFamily="34" charset="0"/>
              </a:rPr>
              <a:t>05.2019</a:t>
            </a:r>
            <a:endParaRPr lang="ru-RU" b="1" u="sng" dirty="0">
              <a:latin typeface="Arial" pitchFamily="34" charset="0"/>
              <a:ea typeface="Arial Narrow" charset="0"/>
              <a:cs typeface="Arial" pitchFamily="34" charset="0"/>
            </a:endParaRP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Мониторинг результатов проекта.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Публикация в СМИ.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Планирование дальнейшего развития проекта.</a:t>
            </a:r>
          </a:p>
          <a:p>
            <a:pPr marL="0" indent="0">
              <a:buNone/>
            </a:pPr>
            <a:endParaRPr lang="ru-RU" dirty="0">
              <a:latin typeface="Arial Narrow" charset="0"/>
              <a:ea typeface="Arial Narrow" charset="0"/>
              <a:cs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117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003455"/>
          </a:solidFill>
          <a:ln>
            <a:solidFill>
              <a:srgbClr val="0034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500166" y="6356350"/>
            <a:ext cx="5143536" cy="365125"/>
          </a:xfrm>
        </p:spPr>
        <p:txBody>
          <a:bodyPr/>
          <a:lstStyle/>
          <a:p>
            <a:r>
              <a:rPr lang="ru-RU" dirty="0" smtClean="0">
                <a:latin typeface="Arial Narrow" pitchFamily="34" charset="0"/>
              </a:rPr>
              <a:t>«</a:t>
            </a:r>
            <a:r>
              <a:rPr lang="ru-RU" dirty="0" err="1" smtClean="0"/>
              <a:t>Забивака</a:t>
            </a:r>
            <a:r>
              <a:rPr lang="ru-RU" dirty="0" smtClean="0"/>
              <a:t> из </a:t>
            </a:r>
            <a:r>
              <a:rPr lang="ru-RU" dirty="0" err="1" smtClean="0"/>
              <a:t>Простоквашино</a:t>
            </a:r>
            <a:r>
              <a:rPr lang="ru-RU" dirty="0" smtClean="0">
                <a:latin typeface="Arial Narrow" pitchFamily="34" charset="0"/>
              </a:rPr>
              <a:t>», </a:t>
            </a:r>
            <a:r>
              <a:rPr lang="ru-RU" dirty="0">
                <a:latin typeface="Arial Narrow" pitchFamily="34" charset="0"/>
              </a:rPr>
              <a:t>Голубев Олег Евгеньевич</a:t>
            </a: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251520" y="980728"/>
            <a:ext cx="8435280" cy="5145435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Создана площадка для зимнего семейного отдыха.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Проведены тематические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квесты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Создана постоянная база для волонтерской деятельности.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Передача и дальнейшая активность образа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Забиваки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- символа Чемпионата Мира по футболу 2018.​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Популяризация активного семейного отдыха, русских традиций.​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Развитие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экотуризма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для детей и семей с воплощением в жизнь гениальной выдумки Эдуарда Успенского, воплотившего любовь к российской деревне в образе «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Простоквашино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». 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​Популяризация отечественных пород собак, привитие чувств заботы и любви к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животным.Усиление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патриотических чувств и любви к малой родине.  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Появилась платформа для дальнейшей реализации и развития проекта: в летний период замена собачьей упряжки на конные прогулки, организация сплава на байдарках, собирательство ягод и грибов, обустройство территории, природоохранная деятельность.​</a:t>
            </a:r>
          </a:p>
          <a:p>
            <a:endParaRPr lang="ru-RU" dirty="0">
              <a:latin typeface="Arial" pitchFamily="34" charset="0"/>
              <a:ea typeface="Arial Narrow" charset="0"/>
              <a:cs typeface="Arial" pitchFamily="34" charset="0"/>
            </a:endParaRP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179388" y="49213"/>
            <a:ext cx="8472487" cy="5715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  <a:latin typeface="Arial Narrow" pitchFamily="34" charset="0"/>
              </a:rPr>
              <a:t>Ожидаемые результаты</a:t>
            </a:r>
          </a:p>
        </p:txBody>
      </p:sp>
    </p:spTree>
    <p:extLst>
      <p:ext uri="{BB962C8B-B14F-4D97-AF65-F5344CB8AC3E}">
        <p14:creationId xmlns:p14="http://schemas.microsoft.com/office/powerpoint/2010/main" xmlns="" val="2140369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003455"/>
          </a:solidFill>
          <a:ln>
            <a:solidFill>
              <a:srgbClr val="0034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142976" y="6356350"/>
            <a:ext cx="5500726" cy="365125"/>
          </a:xfrm>
        </p:spPr>
        <p:txBody>
          <a:bodyPr/>
          <a:lstStyle/>
          <a:p>
            <a:r>
              <a:rPr lang="ru-RU" dirty="0" smtClean="0">
                <a:latin typeface="Arial Narrow" pitchFamily="34" charset="0"/>
              </a:rPr>
              <a:t>«</a:t>
            </a:r>
            <a:r>
              <a:rPr lang="ru-RU" dirty="0" err="1" smtClean="0"/>
              <a:t>Забивака</a:t>
            </a:r>
            <a:r>
              <a:rPr lang="ru-RU" dirty="0" smtClean="0"/>
              <a:t> из </a:t>
            </a:r>
            <a:r>
              <a:rPr lang="ru-RU" dirty="0" err="1" smtClean="0"/>
              <a:t>Простоквашино</a:t>
            </a:r>
            <a:r>
              <a:rPr lang="ru-RU" dirty="0" smtClean="0">
                <a:latin typeface="Arial Narrow" pitchFamily="34" charset="0"/>
              </a:rPr>
              <a:t>», </a:t>
            </a:r>
            <a:r>
              <a:rPr lang="ru-RU" dirty="0">
                <a:latin typeface="Arial Narrow" pitchFamily="34" charset="0"/>
              </a:rPr>
              <a:t>Голубев Олег Евгеньевич</a:t>
            </a: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251520" y="980728"/>
            <a:ext cx="8435280" cy="5145435"/>
          </a:xfrm>
        </p:spPr>
        <p:txBody>
          <a:bodyPr>
            <a:normAutofit/>
          </a:bodyPr>
          <a:lstStyle/>
          <a:p>
            <a:r>
              <a:rPr lang="ru-RU" sz="1900" dirty="0">
                <a:latin typeface="Arial" pitchFamily="34" charset="0"/>
                <a:cs typeface="Arial" pitchFamily="34" charset="0"/>
              </a:rPr>
              <a:t>Руководитель проекта: Голубев Олег Евгеньевич</a:t>
            </a:r>
          </a:p>
          <a:p>
            <a:r>
              <a:rPr lang="ru-RU" sz="1900" dirty="0" err="1">
                <a:latin typeface="Arial" pitchFamily="34" charset="0"/>
                <a:cs typeface="Arial" pitchFamily="34" charset="0"/>
              </a:rPr>
              <a:t>Волычев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Александр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Дмитриевич (управление упряжкой собак)</a:t>
            </a:r>
            <a:endParaRPr lang="ru-RU" sz="1900" dirty="0">
              <a:latin typeface="Arial" pitchFamily="34" charset="0"/>
              <a:cs typeface="Arial" pitchFamily="34" charset="0"/>
            </a:endParaRPr>
          </a:p>
          <a:p>
            <a:r>
              <a:rPr lang="ru-RU" sz="1900" dirty="0" err="1">
                <a:latin typeface="Arial" pitchFamily="34" charset="0"/>
                <a:cs typeface="Arial" pitchFamily="34" charset="0"/>
              </a:rPr>
              <a:t>Волычева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Ольга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Евгеньевна (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PR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-продвижение)</a:t>
            </a:r>
            <a:endParaRPr lang="ru-RU" sz="1900" dirty="0">
              <a:latin typeface="Arial" pitchFamily="34" charset="0"/>
              <a:cs typeface="Arial" pitchFamily="34" charset="0"/>
            </a:endParaRPr>
          </a:p>
          <a:p>
            <a:r>
              <a:rPr lang="ru-RU" sz="1900" dirty="0">
                <a:latin typeface="Arial" pitchFamily="34" charset="0"/>
                <a:cs typeface="Arial" pitchFamily="34" charset="0"/>
              </a:rPr>
              <a:t>Бурачков Евгений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Григорьевич (обустройство территории)</a:t>
            </a:r>
            <a:endParaRPr lang="ru-RU" sz="1900" dirty="0">
              <a:latin typeface="Arial" pitchFamily="34" charset="0"/>
              <a:cs typeface="Arial" pitchFamily="34" charset="0"/>
            </a:endParaRPr>
          </a:p>
          <a:p>
            <a:r>
              <a:rPr lang="ru-RU" sz="1900" dirty="0">
                <a:latin typeface="Arial" pitchFamily="34" charset="0"/>
                <a:cs typeface="Arial" pitchFamily="34" charset="0"/>
              </a:rPr>
              <a:t>Кузнецова Ирина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Александровна (подготовка волонтеров)</a:t>
            </a:r>
            <a:endParaRPr lang="ru-RU" sz="1900" dirty="0">
              <a:latin typeface="Arial" pitchFamily="34" charset="0"/>
              <a:cs typeface="Arial" pitchFamily="34" charset="0"/>
            </a:endParaRPr>
          </a:p>
          <a:p>
            <a:r>
              <a:rPr lang="ru-RU" sz="1900" dirty="0">
                <a:latin typeface="Arial" pitchFamily="34" charset="0"/>
                <a:cs typeface="Arial" pitchFamily="34" charset="0"/>
              </a:rPr>
              <a:t>Голубева Алена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Сергеевна (ветеринар)</a:t>
            </a:r>
            <a:endParaRPr lang="ru-RU" sz="1900" dirty="0">
              <a:latin typeface="Arial" pitchFamily="34" charset="0"/>
              <a:cs typeface="Arial" pitchFamily="34" charset="0"/>
            </a:endParaRPr>
          </a:p>
          <a:p>
            <a:r>
              <a:rPr lang="ru-RU" sz="1900" dirty="0">
                <a:latin typeface="Arial" pitchFamily="34" charset="0"/>
                <a:cs typeface="Arial" pitchFamily="34" charset="0"/>
              </a:rPr>
              <a:t>Кузнецов Сергей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Александрович (доставка оборудования)</a:t>
            </a:r>
            <a:endParaRPr lang="ru-RU" sz="1900" dirty="0">
              <a:latin typeface="Arial" pitchFamily="34" charset="0"/>
              <a:cs typeface="Arial" pitchFamily="34" charset="0"/>
            </a:endParaRPr>
          </a:p>
          <a:p>
            <a:r>
              <a:rPr lang="ru-RU" sz="1900" dirty="0">
                <a:latin typeface="Arial" pitchFamily="34" charset="0"/>
                <a:cs typeface="Arial" pitchFamily="34" charset="0"/>
              </a:rPr>
              <a:t>Голубев Андрей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Вадимович (аниматор)</a:t>
            </a:r>
            <a:endParaRPr lang="ru-RU" sz="1900" dirty="0">
              <a:latin typeface="Arial" pitchFamily="34" charset="0"/>
              <a:cs typeface="Arial" pitchFamily="34" charset="0"/>
            </a:endParaRPr>
          </a:p>
          <a:p>
            <a:r>
              <a:rPr lang="ru-RU" sz="1900" dirty="0">
                <a:latin typeface="Arial" pitchFamily="34" charset="0"/>
                <a:cs typeface="Arial" pitchFamily="34" charset="0"/>
              </a:rPr>
              <a:t>Суворов Максим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Олегович (уборка территории)</a:t>
            </a:r>
            <a:endParaRPr lang="ru-RU" sz="1900" dirty="0">
              <a:latin typeface="Arial" pitchFamily="34" charset="0"/>
              <a:cs typeface="Arial" pitchFamily="34" charset="0"/>
            </a:endParaRPr>
          </a:p>
          <a:p>
            <a:r>
              <a:rPr lang="ru-RU" sz="1900" dirty="0">
                <a:latin typeface="Arial" pitchFamily="34" charset="0"/>
                <a:cs typeface="Arial" pitchFamily="34" charset="0"/>
              </a:rPr>
              <a:t>Веселова Лариса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Игнатьевна (медик)</a:t>
            </a:r>
            <a:endParaRPr lang="ru-RU" sz="1900" dirty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ea typeface="Arial Narrow" charset="0"/>
              <a:cs typeface="Arial" pitchFamily="34" charset="0"/>
            </a:endParaRP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179388" y="49213"/>
            <a:ext cx="8472487" cy="5715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  <a:latin typeface="Arial Narrow" pitchFamily="34" charset="0"/>
              </a:rPr>
              <a:t>Руководитель проекта и его команда</a:t>
            </a:r>
          </a:p>
        </p:txBody>
      </p:sp>
    </p:spTree>
    <p:extLst>
      <p:ext uri="{BB962C8B-B14F-4D97-AF65-F5344CB8AC3E}">
        <p14:creationId xmlns:p14="http://schemas.microsoft.com/office/powerpoint/2010/main" xmlns="" val="1517573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1987</TotalTime>
  <Words>742</Words>
  <Application>Microsoft Office PowerPoint</Application>
  <PresentationFormat>Экран (4:3)</PresentationFormat>
  <Paragraphs>77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Актуальность и новизна проекта</vt:lpstr>
      <vt:lpstr>Цель и задачи проекта</vt:lpstr>
      <vt:lpstr>План реализации проекта</vt:lpstr>
      <vt:lpstr>Ожидаемые результаты</vt:lpstr>
      <vt:lpstr>Руководитель проекта и его команда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Международный образовательный форум «АРКТИКА» 29 февраля – 5 марта</dc:title>
  <dc:creator>Пользователь Windows</dc:creator>
  <cp:lastModifiedBy>Volicheva</cp:lastModifiedBy>
  <cp:revision>74</cp:revision>
  <dcterms:created xsi:type="dcterms:W3CDTF">2016-02-17T15:46:27Z</dcterms:created>
  <dcterms:modified xsi:type="dcterms:W3CDTF">2018-06-22T11:48:41Z</dcterms:modified>
</cp:coreProperties>
</file>