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4" r:id="rId3"/>
    <p:sldId id="276" r:id="rId4"/>
    <p:sldId id="267" r:id="rId5"/>
    <p:sldId id="275" r:id="rId6"/>
    <p:sldId id="268" r:id="rId7"/>
    <p:sldId id="257" r:id="rId8"/>
    <p:sldId id="270" r:id="rId9"/>
    <p:sldId id="271" r:id="rId10"/>
    <p:sldId id="277" r:id="rId11"/>
    <p:sldId id="279" r:id="rId12"/>
    <p:sldId id="280" r:id="rId13"/>
    <p:sldId id="278" r:id="rId14"/>
    <p:sldId id="281" r:id="rId15"/>
    <p:sldId id="282" r:id="rId16"/>
    <p:sldId id="285" r:id="rId17"/>
    <p:sldId id="28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1138" y="-23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C1918FF-6F68-4462-8905-0E1EDAFAC769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AA0CE23-1505-424F-B02E-1191BEC520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1918FF-6F68-4462-8905-0E1EDAFAC769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A0CE23-1505-424F-B02E-1191BEC520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1918FF-6F68-4462-8905-0E1EDAFAC769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A0CE23-1505-424F-B02E-1191BEC520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1918FF-6F68-4462-8905-0E1EDAFAC769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A0CE23-1505-424F-B02E-1191BEC520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1918FF-6F68-4462-8905-0E1EDAFAC769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A0CE23-1505-424F-B02E-1191BEC520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1918FF-6F68-4462-8905-0E1EDAFAC769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A0CE23-1505-424F-B02E-1191BEC520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1918FF-6F68-4462-8905-0E1EDAFAC769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A0CE23-1505-424F-B02E-1191BEC520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1918FF-6F68-4462-8905-0E1EDAFAC769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A0CE23-1505-424F-B02E-1191BEC520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1918FF-6F68-4462-8905-0E1EDAFAC769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A0CE23-1505-424F-B02E-1191BEC520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C1918FF-6F68-4462-8905-0E1EDAFAC769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A0CE23-1505-424F-B02E-1191BEC520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C1918FF-6F68-4462-8905-0E1EDAFAC769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AA0CE23-1505-424F-B02E-1191BEC520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C1918FF-6F68-4462-8905-0E1EDAFAC769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AA0CE23-1505-424F-B02E-1191BEC520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hyperlink" Target="mailto:bumerang-61@mail.ru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2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3.jpe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44.jpeg"/><Relationship Id="rId7" Type="http://schemas.openxmlformats.org/officeDocument/2006/relationships/image" Target="../media/image21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3.jpe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36.pn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51.jpeg"/><Relationship Id="rId3" Type="http://schemas.openxmlformats.org/officeDocument/2006/relationships/hyperlink" Target="mailto:bumerang-61@mail.ru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33.jpeg"/><Relationship Id="rId2" Type="http://schemas.openxmlformats.org/officeDocument/2006/relationships/image" Target="../media/image2.jpe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7.jpeg"/><Relationship Id="rId3" Type="http://schemas.openxmlformats.org/officeDocument/2006/relationships/image" Target="../media/image51.jpeg"/><Relationship Id="rId7" Type="http://schemas.openxmlformats.org/officeDocument/2006/relationships/image" Target="../media/image14.jpeg"/><Relationship Id="rId12" Type="http://schemas.openxmlformats.org/officeDocument/2006/relationships/image" Target="../media/image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9.jpeg"/><Relationship Id="rId5" Type="http://schemas.openxmlformats.org/officeDocument/2006/relationships/image" Target="../media/image2.jpeg"/><Relationship Id="rId10" Type="http://schemas.openxmlformats.org/officeDocument/2006/relationships/image" Target="../media/image53.png"/><Relationship Id="rId4" Type="http://schemas.openxmlformats.org/officeDocument/2006/relationships/image" Target="../media/image3.jpe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Администратор\Рабочий стол\rRnCq3Qpex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0571" y="735442"/>
            <a:ext cx="5425836" cy="2444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85720" y="5786454"/>
            <a:ext cx="8572560" cy="7143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Сайт: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V-68.RU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Автономная некоммерческая организация «Студенческое молодежное сообщество».</a:t>
            </a:r>
          </a:p>
          <a:p>
            <a:pPr algn="ctr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bumerang-6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1</a:t>
            </a: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@</a:t>
            </a:r>
            <a:r>
              <a:rPr lang="en-US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mail.ru</a:t>
            </a: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J:\ДОКУМЕНТЫ АНО СМС\ДОКУМЕНТЫ ЦЕНТР СДИ Бумеранг\лого\герб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236" y="890849"/>
            <a:ext cx="1152128" cy="1931508"/>
          </a:xfrm>
          <a:prstGeom prst="rect">
            <a:avLst/>
          </a:prstGeom>
          <a:noFill/>
        </p:spPr>
      </p:pic>
      <p:pic>
        <p:nvPicPr>
          <p:cNvPr id="1029" name="Picture 5" descr="J:\ДОКУМЕНТЫ АНО СМС\ДОКУМЕНТЫ ЦЕНТР СДИ Бумеранг\лого\БУМЕРАНГ лог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4286256"/>
            <a:ext cx="1204839" cy="852078"/>
          </a:xfrm>
          <a:prstGeom prst="rect">
            <a:avLst/>
          </a:prstGeom>
          <a:noFill/>
        </p:spPr>
      </p:pic>
      <p:pic>
        <p:nvPicPr>
          <p:cNvPr id="9" name="Рисунок 8" descr="I:\ДОКУМЕНТЫ ЦЕНТР СДИ Бумеранг\лого\Цветной логотип ТГТУ.gif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80" y="4357694"/>
            <a:ext cx="714380" cy="571504"/>
          </a:xfrm>
          <a:prstGeom prst="rect">
            <a:avLst/>
          </a:prstGeom>
          <a:noFill/>
        </p:spPr>
      </p:pic>
      <p:pic>
        <p:nvPicPr>
          <p:cNvPr id="11" name="Рисунок 10" descr="nsp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7356" y="4500570"/>
            <a:ext cx="1148110" cy="357190"/>
          </a:xfrm>
          <a:prstGeom prst="rect">
            <a:avLst/>
          </a:prstGeom>
        </p:spPr>
      </p:pic>
      <p:pic>
        <p:nvPicPr>
          <p:cNvPr id="12" name="Рисунок 11" descr="лого МОЛОД ПАРЛАМ ТАМБ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6116" y="4357694"/>
            <a:ext cx="92869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AVC_logo_main_RGB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41513" y="1063969"/>
            <a:ext cx="918732" cy="1093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rospatriot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43834" y="357166"/>
            <a:ext cx="114300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Админ\Desktop\ESvvO5mndRY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V="1">
            <a:off x="7766821" y="2319122"/>
            <a:ext cx="78581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F:\лого\лого АНО МИР\МИР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15272" y="3286124"/>
            <a:ext cx="92869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285495"/>
            <a:ext cx="1151969" cy="643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2" name="Picture 2" descr="http://lastochka.tmbreg.ru/wp-content/uploads/2014/12/uzo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72214"/>
            <a:ext cx="2499467" cy="77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606" y="4231059"/>
            <a:ext cx="1950720" cy="812292"/>
          </a:xfrm>
          <a:prstGeom prst="rect">
            <a:avLst/>
          </a:prstGeom>
        </p:spPr>
      </p:pic>
      <p:pic>
        <p:nvPicPr>
          <p:cNvPr id="10244" name="Picture 4" descr="https://grants.culture.ru/upload/iblock/f4b/f4b29b43cb7febaa679115dfdf19afee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36" y="4133762"/>
            <a:ext cx="720144" cy="96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pbs.twimg.com/media/DhQpa1NXkAE5oVM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149" y="4124026"/>
            <a:ext cx="1051197" cy="781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инструментов и технологий, которые предполагается использовать в ходе реализации проекта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этап:</a:t>
            </a:r>
          </a:p>
          <a:p>
            <a:pPr lvl="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команды оргкомитета и собрание организаторов проекта, в т.ч. заключение договоров о выполнении добровольцами работ на безвозмездной основе.</a:t>
            </a:r>
          </a:p>
          <a:p>
            <a:pPr lvl="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Подписание соглашения/договора о предоставлении помещения для проведения мероприятий проекта на территориях районов Тамбовской области.</a:t>
            </a:r>
          </a:p>
          <a:p>
            <a:pPr lvl="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межмуниципального спортивного мероприятия «Укрепляй иммунитет!» по пропаганде ЗОЖ и по профилактике ВИЧ, вирусных гепатитов В и С для школьников, студентов и людей старшего поколения.</a:t>
            </a:r>
          </a:p>
          <a:p>
            <a:endParaRPr lang="ru-RU" dirty="0"/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827584" y="548680"/>
            <a:ext cx="54721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«ЗНАТЬ.УМЕТЬ.ПОМОГАТЬ»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s://static3.depositphotos.com/1001941/229/v/950/depositphotos_2296568-stock-illustration-aids-awareness-symbo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7162"/>
            <a:ext cx="900100" cy="86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0344" y="202070"/>
            <a:ext cx="3158168" cy="1279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9"/>
            <a:ext cx="4762872" cy="2379719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этап: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развлекательно-образовательных мероприятий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«Белая дискотека» по профилактике ВИЧ-инфекции и гепатитов В и С в молодежной среде в муниципалитетах области (по согласованию территории проведения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476672"/>
            <a:ext cx="54721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«ЗНАТЬ.УМЕТЬ.ПОМОГАТЬ»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4041683"/>
            <a:ext cx="2459558" cy="2087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4797152"/>
            <a:ext cx="2995060" cy="1641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1045622"/>
            <a:ext cx="3144362" cy="2597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57200" y="3503235"/>
            <a:ext cx="36827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конкурсного отбора лучших агитационных мероприятий по профилактике ВИЧ инфекции, гепатитов В и С, представленных агитбригадами учащихся образовательных учреждений,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территории муниципальных образований области.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9" name="Picture 2" descr="https://static3.depositphotos.com/1001941/229/v/950/depositphotos_2296568-stock-illustration-aids-awareness-symbo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5910"/>
            <a:ext cx="900100" cy="86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7215" y="49579"/>
            <a:ext cx="2316917" cy="938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751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Этап:</a:t>
            </a:r>
          </a:p>
          <a:p>
            <a:pPr lvl="0"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консультаций специалистов, профилактических круглых столов, мастер-классов по вопросам профилактики ВИЧ- инфекции и гепатитов В и С; </a:t>
            </a:r>
          </a:p>
          <a:p>
            <a:pPr lvl="0"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психосоциального консультирования по вопросам профилактики ВИЧ-инфекции для всех участников проекта на круглом столе «Знать, уметь, помогать!».</a:t>
            </a:r>
          </a:p>
          <a:p>
            <a:endParaRPr lang="ru-RU" dirty="0"/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437940" y="667681"/>
            <a:ext cx="54721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«ЗНАТЬ.УМЕТЬ.ПОМОГАТЬ»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803" y="3832689"/>
            <a:ext cx="3563888" cy="196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4764403"/>
            <a:ext cx="3263211" cy="1615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https://static3.depositphotos.com/1001941/229/v/950/depositphotos_2296568-stock-illustration-aids-awareness-symbo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123" y="3391032"/>
            <a:ext cx="1355298" cy="129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160" y="296842"/>
            <a:ext cx="3009853" cy="1219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386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980728"/>
            <a:ext cx="5472608" cy="4392487"/>
          </a:xfrm>
        </p:spPr>
        <p:txBody>
          <a:bodyPr>
            <a:normAutofit fontScale="32500" lnSpcReduction="20000"/>
          </a:bodyPr>
          <a:lstStyle/>
          <a:p>
            <a:pPr algn="just"/>
            <a:r>
              <a:rPr lang="ru-RU" sz="5500" b="1" dirty="0" smtClean="0">
                <a:latin typeface="Times New Roman" pitchFamily="18" charset="0"/>
                <a:cs typeface="Times New Roman" pitchFamily="18" charset="0"/>
              </a:rPr>
              <a:t>Подходы </a:t>
            </a:r>
            <a:r>
              <a:rPr lang="ru-RU" sz="5500" b="1" dirty="0" smtClean="0">
                <a:latin typeface="Times New Roman" pitchFamily="18" charset="0"/>
                <a:cs typeface="Times New Roman" pitchFamily="18" charset="0"/>
              </a:rPr>
              <a:t>и методы решения проблем, используемых при реализации </a:t>
            </a:r>
            <a:r>
              <a:rPr lang="ru-RU" sz="5500" b="1" dirty="0" smtClean="0">
                <a:latin typeface="Times New Roman" pitchFamily="18" charset="0"/>
                <a:cs typeface="Times New Roman" pitchFamily="18" charset="0"/>
              </a:rPr>
              <a:t>проекта</a:t>
            </a:r>
          </a:p>
          <a:p>
            <a:pPr algn="just"/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 – распространение во время мероприятий по проекту листовок и брошюр, совместно с учреждениями здравоохранения по Тамбовской области.</a:t>
            </a:r>
          </a:p>
          <a:p>
            <a:pPr algn="just"/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- участие 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волонтеров-медиков в  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круглых столах, на массовых мероприятиях города и области.</a:t>
            </a:r>
          </a:p>
          <a:p>
            <a:pPr algn="just"/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- работа творческих, </a:t>
            </a:r>
            <a:r>
              <a:rPr lang="ru-RU" sz="5500" dirty="0" err="1" smtClean="0">
                <a:latin typeface="Times New Roman" pitchFamily="18" charset="0"/>
                <a:cs typeface="Times New Roman" pitchFamily="18" charset="0"/>
              </a:rPr>
              <a:t>культурно-досуговых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 блоков  в рамках выездных мероприятий по проекту, способствующих социализации личности и повышению уровня информированности по профилактике ВИЧ инфекции, наркотиков с поддержкой специалистов в данной области и вовлечение участников в проект, пропагандирующий бережное отношению к своему здоровью и своим близким.</a:t>
            </a:r>
          </a:p>
          <a:p>
            <a:pPr marL="109728" indent="0">
              <a:buNone/>
            </a:pP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476672"/>
            <a:ext cx="54721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«ЗНАТЬ.УМЕТЬ.ПОМОГАТЬ»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pp.userapi.com/c845322/v845322305/f771a/LkCw8Kh02F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573" y="980728"/>
            <a:ext cx="1509434" cy="2012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pp.userapi.com/c846021/v846021305/f47f1/HMWiBH9Jbo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4" r="6555"/>
          <a:stretch/>
        </p:blipFill>
        <p:spPr bwMode="auto">
          <a:xfrm>
            <a:off x="6270867" y="2438886"/>
            <a:ext cx="2520280" cy="2003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136" y="4065154"/>
            <a:ext cx="2198390" cy="1835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https://static3.depositphotos.com/1001941/229/v/950/depositphotos_2296568-stock-illustration-aids-awareness-symbo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7582"/>
            <a:ext cx="900100" cy="86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9549" y="-5111"/>
            <a:ext cx="2433789" cy="985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552" y="4996580"/>
            <a:ext cx="3528392" cy="961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746" y="5108894"/>
            <a:ext cx="1417518" cy="79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8"/>
            <a:ext cx="5698976" cy="4525963"/>
          </a:xfrm>
        </p:spPr>
        <p:txBody>
          <a:bodyPr>
            <a:normAutofit/>
          </a:bodyPr>
          <a:lstStyle/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2. Привлечение к реализации проекта добровольцев, т.к.  - неотъемлемая часть социально-значимых мероприятий и акций, которые обладают различными профессиональными навыками и от всей души делятся своим добрым сердцем и свободным временем с теми, кому необходимо внимание и забота. К реализации мероприятий проекта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будет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привлечено 30  добровольцев, в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волонтеров-медиков.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476672"/>
            <a:ext cx="54721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«ЗНАТЬ.УМЕТЬ.ПОМОГАТЬ»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4144" y="1628800"/>
            <a:ext cx="2476215" cy="1371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6" name="Picture 4" descr="https://pp.userapi.com/c844724/v844724372/12c12/buFSHwMuP_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757" y="3212976"/>
            <a:ext cx="2521574" cy="1891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static3.depositphotos.com/1001941/229/v/950/depositphotos_2296568-stock-illustration-aids-awareness-symbo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5909"/>
            <a:ext cx="900100" cy="86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176" y="315909"/>
            <a:ext cx="2716421" cy="1100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425" y="4797152"/>
            <a:ext cx="5953125" cy="1133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6521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556792"/>
            <a:ext cx="47880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3. Методика измерения результатов реализации проекта (используемых показателей), распространение опыта в другие регионы: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Фото и видеоотчет, отзывы участников проекта, анкетирование, размещение информации по организации и проведению мероприятия на сайте АНО «СМС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Центр СДИ «БУМЕРАНГ»,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соцсетях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 пропаганде ЗОЖ как альтернативе по профилактике ВИЧ-инфекций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900100" y="476672"/>
            <a:ext cx="54721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«ЗНАТЬ.УМЕТЬ.ПОМОГАТЬ»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https://ds04.infourok.ru/uploads/ex/12f4/000d45db-75e3097f/hello_html_3c1b7d5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88840"/>
            <a:ext cx="330438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static3.depositphotos.com/1001941/229/v/950/depositphotos_2296568-stock-illustration-aids-awareness-symbo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10" y="245154"/>
            <a:ext cx="900100" cy="86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2110" y="250579"/>
            <a:ext cx="2716421" cy="1100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0875" y="5013176"/>
            <a:ext cx="5953125" cy="1133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647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Администратор\Рабочий стол\rRnCq3Qpex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216586"/>
            <a:ext cx="2621737" cy="106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85720" y="5786454"/>
            <a:ext cx="8572560" cy="7143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Сайт: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V-68.RU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Автономная некоммерческая организация «Студенческое молодежное сообщество».</a:t>
            </a:r>
          </a:p>
          <a:p>
            <a:pPr algn="ctr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bumerang-6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1</a:t>
            </a: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@</a:t>
            </a:r>
            <a:r>
              <a:rPr lang="en-US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mail.ru</a:t>
            </a: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J:\ДОКУМЕНТЫ АНО СМС\ДОКУМЕНТЫ ЦЕНТР СДИ Бумеранг\лого\герб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460" y="217774"/>
            <a:ext cx="1152128" cy="1931508"/>
          </a:xfrm>
          <a:prstGeom prst="rect">
            <a:avLst/>
          </a:prstGeom>
          <a:noFill/>
        </p:spPr>
      </p:pic>
      <p:pic>
        <p:nvPicPr>
          <p:cNvPr id="1029" name="Picture 5" descr="J:\ДОКУМЕНТЫ АНО СМС\ДОКУМЕНТЫ ЦЕНТР СДИ Бумеранг\лого\БУМЕРАНГ лог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4286256"/>
            <a:ext cx="1204839" cy="852078"/>
          </a:xfrm>
          <a:prstGeom prst="rect">
            <a:avLst/>
          </a:prstGeom>
          <a:noFill/>
        </p:spPr>
      </p:pic>
      <p:pic>
        <p:nvPicPr>
          <p:cNvPr id="9" name="Рисунок 8" descr="I:\ДОКУМЕНТЫ ЦЕНТР СДИ Бумеранг\лого\Цветной логотип ТГТУ.gif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80" y="4357694"/>
            <a:ext cx="714380" cy="571504"/>
          </a:xfrm>
          <a:prstGeom prst="rect">
            <a:avLst/>
          </a:prstGeom>
          <a:noFill/>
        </p:spPr>
      </p:pic>
      <p:pic>
        <p:nvPicPr>
          <p:cNvPr id="11" name="Рисунок 10" descr="nsp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7356" y="4500570"/>
            <a:ext cx="1148110" cy="357190"/>
          </a:xfrm>
          <a:prstGeom prst="rect">
            <a:avLst/>
          </a:prstGeom>
        </p:spPr>
      </p:pic>
      <p:pic>
        <p:nvPicPr>
          <p:cNvPr id="12" name="Рисунок 11" descr="лого МОЛОД ПАРЛАМ ТАМБ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6116" y="4357694"/>
            <a:ext cx="92869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AVC_logo_main_RGB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41513" y="1063969"/>
            <a:ext cx="918732" cy="1093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rospatriot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43834" y="357166"/>
            <a:ext cx="114300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Админ\Desktop\ESvvO5mndRY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V="1">
            <a:off x="7766821" y="2319122"/>
            <a:ext cx="78581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F:\лого\лого АНО МИР\МИР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15272" y="3286124"/>
            <a:ext cx="92869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285495"/>
            <a:ext cx="1151969" cy="643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2" name="Picture 2" descr="http://lastochka.tmbreg.ru/wp-content/uploads/2014/12/uzo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72214"/>
            <a:ext cx="2499467" cy="77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606" y="4231059"/>
            <a:ext cx="1950720" cy="812292"/>
          </a:xfrm>
          <a:prstGeom prst="rect">
            <a:avLst/>
          </a:prstGeom>
        </p:spPr>
      </p:pic>
      <p:pic>
        <p:nvPicPr>
          <p:cNvPr id="10244" name="Picture 4" descr="https://grants.culture.ru/upload/iblock/f4b/f4b29b43cb7febaa679115dfdf19afee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998" y="4102108"/>
            <a:ext cx="693483" cy="93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78412" y="1730559"/>
            <a:ext cx="66247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Планируемая </a:t>
            </a:r>
            <a:r>
              <a:rPr lang="ru-RU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финансовая </a:t>
            </a:r>
            <a: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поддержка:</a:t>
            </a:r>
          </a:p>
          <a:p>
            <a:pPr algn="ctr"/>
            <a: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400 </a:t>
            </a:r>
            <a: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000 руб</a:t>
            </a:r>
            <a:r>
              <a:rPr lang="ru-RU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0" name="Заголовок 3"/>
          <p:cNvSpPr txBox="1">
            <a:spLocks/>
          </p:cNvSpPr>
          <p:nvPr/>
        </p:nvSpPr>
        <p:spPr>
          <a:xfrm>
            <a:off x="2431411" y="506724"/>
            <a:ext cx="5472113" cy="400110"/>
          </a:xfrm>
          <a:prstGeom prst="rect">
            <a:avLst/>
          </a:prstGeom>
        </p:spPr>
        <p:txBody>
          <a:bodyPr vert="horz" wrap="square" anchor="b"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«ЗНАТЬ.УМЕТЬ.ПОМОГАТЬ»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" descr="https://static3.depositphotos.com/1001941/229/v/950/depositphotos_2296568-stock-illustration-aids-awareness-symbol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616" y="273214"/>
            <a:ext cx="900100" cy="86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pbs.twimg.com/media/DhQpa1NXkAE5oVM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799" y="4034986"/>
            <a:ext cx="1214446" cy="902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05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3724" y="2564904"/>
            <a:ext cx="79195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105" y="332656"/>
            <a:ext cx="6962775" cy="1266825"/>
          </a:xfrm>
          <a:prstGeom prst="rect">
            <a:avLst/>
          </a:prstGeom>
        </p:spPr>
      </p:pic>
      <p:pic>
        <p:nvPicPr>
          <p:cNvPr id="6" name="Picture 2" descr="https://pbs.twimg.com/media/DhQpa1NXkAE5oV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369" y="4581128"/>
            <a:ext cx="1214446" cy="902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J:\ДОКУМЕНТЫ АНО СМС\ДОКУМЕНТЫ ЦЕНТР СДИ Бумеранг\лого\герб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181" y="4272943"/>
            <a:ext cx="792088" cy="1327912"/>
          </a:xfrm>
          <a:prstGeom prst="rect">
            <a:avLst/>
          </a:prstGeom>
          <a:noFill/>
        </p:spPr>
      </p:pic>
      <p:pic>
        <p:nvPicPr>
          <p:cNvPr id="8" name="Рисунок 7" descr="C:\Documents and Settings\Администратор\Рабочий стол\rRnCq3Qpexo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1546" y="4581128"/>
            <a:ext cx="163878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444" y="4655320"/>
            <a:ext cx="1151969" cy="643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714" y="4581128"/>
            <a:ext cx="1950720" cy="812292"/>
          </a:xfrm>
          <a:prstGeom prst="rect">
            <a:avLst/>
          </a:prstGeom>
        </p:spPr>
      </p:pic>
      <p:pic>
        <p:nvPicPr>
          <p:cNvPr id="12" name="Рисунок 11" descr="AVC_logo_main_RGB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88434" y="4393432"/>
            <a:ext cx="918732" cy="1093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ttp://lastochka.tmbreg.ru/wp-content/uploads/2014/12/uzo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758" y="5661248"/>
            <a:ext cx="2499467" cy="77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grants.culture.ru/upload/iblock/f4b/f4b29b43cb7febaa679115dfdf19afe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553882"/>
            <a:ext cx="643936" cy="86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rospatriot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68221" y="5701270"/>
            <a:ext cx="114300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nspt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49078" y="5659023"/>
            <a:ext cx="1148110" cy="357190"/>
          </a:xfrm>
          <a:prstGeom prst="rect">
            <a:avLst/>
          </a:prstGeom>
        </p:spPr>
      </p:pic>
      <p:pic>
        <p:nvPicPr>
          <p:cNvPr id="17" name="Рисунок 16" descr="лого МОЛОД ПАРЛАМ ТАМБ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39552" y="5629832"/>
            <a:ext cx="92869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996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8417"/>
            <a:ext cx="822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«ЗНАТЬ.УМЕТЬ.ПОМОГАТЬ» 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ВЫБИРАЕМ ЖИЗНЬ!»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TSU\Desktop\баннер_3х2 м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10341" t="13725" r="10307" b="11972"/>
          <a:stretch/>
        </p:blipFill>
        <p:spPr bwMode="auto">
          <a:xfrm>
            <a:off x="899592" y="1484784"/>
            <a:ext cx="5328592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C:\Documents and Settings\Администратор\Рабочий стол\rRnCq3Qpex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9797" y="1553466"/>
            <a:ext cx="1423630" cy="615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795" y="2589105"/>
            <a:ext cx="1417518" cy="79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0" name="Picture 2" descr="https://pbs.twimg.com/media/DhQpa1NXkAE5oV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680" y="3801438"/>
            <a:ext cx="1409747" cy="1047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lastochka.tmbreg.ru/wp-content/uploads/2014/12/uz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960" y="5295900"/>
            <a:ext cx="2499467" cy="77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AVC_logo_main_RGB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5289663"/>
            <a:ext cx="792088" cy="93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 txBox="1">
            <a:spLocks noGrp="1"/>
          </p:cNvSpPr>
          <p:nvPr>
            <p:ph idx="1"/>
          </p:nvPr>
        </p:nvSpPr>
        <p:spPr>
          <a:xfrm>
            <a:off x="827584" y="1268760"/>
            <a:ext cx="49685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Партнером социально-значимых мероприятий АНО «СМС» является волонтерское движение ФГБОУ ВО «ТГУ имени Г.Р. Державина», НКО, муниципалитеты Тамбовской области, Управление здравоохранения Тамбовской области, Центры волонтерских организаций региона и др.</a:t>
            </a:r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457200" y="553750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«ЗНАТЬ.УМЕТЬ.ПОМОГАТЬ»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1052736"/>
            <a:ext cx="2409825" cy="4572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5445224"/>
            <a:ext cx="3929639" cy="1070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66627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just"/>
            <a:r>
              <a:rPr lang="ru-RU" sz="9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Социальная проблема:</a:t>
            </a:r>
          </a:p>
          <a:p>
            <a:pPr algn="just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На основании проанализированных отчетных источников, в том числе интернет ресурсов, отмечается большой рост случаев ВИЧ-инфекции среди граждан России, ко В Тамбовской области общее число зарегистрированных больных ВИЧ- на 31.12.2016 года превысило 1800 человек. Ежегодно отмечается увеличение заболеваемости, 2016 году  вновь выявлено 175 случаев ВИЧ-инфекции среди  жителей области, что на  13 % больше, чем в 2015 году.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торый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к началу 2017 года достиг 1 114 815 человек.  </a:t>
            </a:r>
          </a:p>
          <a:p>
            <a:pPr algn="just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Случаи ВИЧ-инфекции отмечены на всех территориях области с максимальным уровнем распространения среди населения 3  административных  территорий (г. Мичуринск, Мичуринский и Первомайский районы), где сконцентрировано  42,8 % всех заболевших. За последние 3 года имеется четкая тенденция увеличения заболеваемости ВИЧ-инфекцией жителей г.Тамбова, которая наиболее осложнилась за 1 полугодие 2017 года. </a:t>
            </a:r>
          </a:p>
          <a:p>
            <a:pPr algn="just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Наиболее угрожаемой группой населения по заболеваемости ВИЧ-инфекцией являются молодые люди в возрасте 15-25 лет в силу еще не сложившихся установок на моральные и личностные ценности.</a:t>
            </a:r>
          </a:p>
        </p:txBody>
      </p:sp>
      <p:pic>
        <p:nvPicPr>
          <p:cNvPr id="4" name="Рисунок 3" descr="C:\Documents and Settings\Администратор\Рабочий стол\rRnCq3Qpex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8226" y="404664"/>
            <a:ext cx="2071702" cy="903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254657" y="671711"/>
            <a:ext cx="6429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ПРОЕКТ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«ЗНАТЬ.УМЕТЬ.ПОМОГАТЬ»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2" descr="https://pbs.twimg.com/media/DhQpa1NXkAE5oV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0648"/>
            <a:ext cx="1522512" cy="1131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472" y="1071546"/>
            <a:ext cx="8229600" cy="4935745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Учитывая все эти факторы, опыт работы проекта 2017 года «ЗНАТЬ, УМЕТЬ, ПОМОГАТЬ!», отмечается, что этой группе населения необходим большой объем информационной работы по вопросам профилактики ВИЧ-инфекции и наркомании, обучению мерам индивидуальной профилактики. В том числе в профилактике нуждается старшее поколение, которое необходимо привлекать к активному и здоровому образу жизни.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проекте предусмотрено информирование участников проекта по профилактике ВИЧ-инфекции, гепатитов В и С через организацию тренингов, рекреационно-оздоровительного социально-значимого досуга, решающих социальные, культурные и психологические проблемы жителей региона, что позволит снизить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девиантное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поведение, приводящее к инфицированию ВИЧ.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71604" y="357166"/>
            <a:ext cx="5257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ЗНАТЬ.УМЕТЬ.ПОМОГАТЬ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Documents and Settings\Администратор\Рабочий стол\rRnCq3Qpex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9412" y="116053"/>
            <a:ext cx="1957430" cy="882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373216"/>
            <a:ext cx="1479230" cy="826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https://pbs.twimg.com/media/DhQpa1NXkAE5oV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72" y="116053"/>
            <a:ext cx="1187532" cy="882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9162" y="5355264"/>
            <a:ext cx="3929639" cy="1070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1840" y="1340768"/>
            <a:ext cx="8147248" cy="452250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endParaRPr lang="ru-RU" dirty="0" smtClean="0"/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 проекта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Повышение информированности по вопросам профилактики ВИЧ-инфекции среди учащихся образовательных учреждений области и обучение противостоянию рискованным формам поведения.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Documents and Settings\Администратор\Рабочий стол\rRnCq3Qpex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08" y="125173"/>
            <a:ext cx="1835696" cy="864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1685958" y="357166"/>
            <a:ext cx="5257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«ЗНАТЬ.УМЕТЬ.ПОМОГАТЬ»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pp.userapi.com/c845322/v845322305/f7b37/8luG59M9DJ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0" t="4236" r="6562" b="22628"/>
          <a:stretch/>
        </p:blipFill>
        <p:spPr bwMode="auto">
          <a:xfrm>
            <a:off x="4769720" y="3776444"/>
            <a:ext cx="3024336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pp.userapi.com/c846021/v846021305/f489b/t4c7iIHCEr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3789040"/>
            <a:ext cx="3001802" cy="2001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pbs.twimg.com/media/DhQpa1NXkAE5oV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5173"/>
            <a:ext cx="1285971" cy="955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7"/>
            <a:ext cx="6900882" cy="374441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lvl="0"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проекта</a:t>
            </a:r>
          </a:p>
          <a:p>
            <a:pPr lvl="0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уровня информированности учащихся образовательных учреждений области(школьники 12-17 лет, студенты 17-25 лет), иных групп населения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областио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средствах и методах профилактики и распространения ВИЧ-инфекции и гепатитов В и С.</a:t>
            </a:r>
          </a:p>
          <a:p>
            <a:pPr lvl="0"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Формирование у различных групп населения области навыков здорового образа жизни и ответственного отношения к своему здоровью.</a:t>
            </a:r>
          </a:p>
          <a:p>
            <a:pPr marL="109728" indent="0"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Рисунок 3" descr="C:\Documents and Settings\Администратор\Рабочий стол\rRnCq3Qpex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3143" y="458896"/>
            <a:ext cx="1992284" cy="98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3"/>
          <p:cNvSpPr>
            <a:spLocks noGrp="1"/>
          </p:cNvSpPr>
          <p:nvPr>
            <p:ph type="title"/>
          </p:nvPr>
        </p:nvSpPr>
        <p:spPr>
          <a:xfrm>
            <a:off x="1451562" y="764704"/>
            <a:ext cx="5257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«ЗНАТЬ.УМЕТЬ.ПОМОГАТЬ»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5640352"/>
            <a:ext cx="3929639" cy="10704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9912" y="3212976"/>
            <a:ext cx="1618693" cy="2304257"/>
          </a:xfrm>
          <a:prstGeom prst="rect">
            <a:avLst/>
          </a:prstGeom>
        </p:spPr>
      </p:pic>
      <p:pic>
        <p:nvPicPr>
          <p:cNvPr id="17" name="Picture 2" descr="https://static3.depositphotos.com/1001941/229/v/950/depositphotos_2296568-stock-illustration-aids-awareness-symbo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89" y="432578"/>
            <a:ext cx="1080603" cy="103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83568" y="1481329"/>
            <a:ext cx="8003232" cy="158763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Целевые группы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проекта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Учащиеся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образовательных учреждений (школьники 12-17 лет, студенты 17-25 лет), население области в возрасте до 65 лет.</a:t>
            </a:r>
          </a:p>
        </p:txBody>
      </p:sp>
      <p:sp>
        <p:nvSpPr>
          <p:cNvPr id="10" name="Заголовок 3"/>
          <p:cNvSpPr>
            <a:spLocks noGrp="1"/>
          </p:cNvSpPr>
          <p:nvPr>
            <p:ph type="title"/>
          </p:nvPr>
        </p:nvSpPr>
        <p:spPr>
          <a:xfrm>
            <a:off x="715826" y="900152"/>
            <a:ext cx="57578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«ЗНАТЬ.УМЕТЬ.ПОМОГАТЬ»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C:\Documents and Settings\Администратор\Рабочий стол\rRnCq3Qpex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525853"/>
            <a:ext cx="1512168" cy="940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https://pp.userapi.com/c846021/v846021305/f4887/oQi1W9NxQa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48" y="2695775"/>
            <a:ext cx="4751188" cy="3168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pp.userapi.com/c845322/v845322305/f77b0/Ike91XlTM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120" y="3789040"/>
            <a:ext cx="3333727" cy="2500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static3.depositphotos.com/1001941/229/v/950/depositphotos_2296568-stock-illustration-aids-awareness-symbo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76" y="602868"/>
            <a:ext cx="900100" cy="86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pbs.twimg.com/media/DhQpa1NXkAE5oV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25853"/>
            <a:ext cx="1285971" cy="955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при реализации проекта: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завершению реализации проекта у целевых групп (участников проекта) будут сформированы знания о средствах и методах по профилактики ВИЧ-инфекции и гепатитов В и С, что будет способствовать снижению уровня распространения вышеуказанных инфекций среди населения.</a:t>
            </a:r>
          </a:p>
          <a:p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457200" y="636558"/>
            <a:ext cx="54721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«ЗНАТЬ.УМЕТЬ.ПОМОГАТЬ»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3947660"/>
            <a:ext cx="2891805" cy="2059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https://static3.depositphotos.com/1001941/229/v/950/depositphotos_2296568-stock-illustration-aids-awareness-symbo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344" y="3947659"/>
            <a:ext cx="2282056" cy="218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0344" y="202070"/>
            <a:ext cx="3158168" cy="1279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469</TotalTime>
  <Words>758</Words>
  <Application>Microsoft Office PowerPoint</Application>
  <PresentationFormat>Экран (4:3)</PresentationFormat>
  <Paragraphs>61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Lucida Sans Unicode</vt:lpstr>
      <vt:lpstr>Times New Roman</vt:lpstr>
      <vt:lpstr>Verdana</vt:lpstr>
      <vt:lpstr>Wingdings</vt:lpstr>
      <vt:lpstr>Wingdings 2</vt:lpstr>
      <vt:lpstr>Wingdings 3</vt:lpstr>
      <vt:lpstr>Открытая</vt:lpstr>
      <vt:lpstr>Презентация PowerPoint</vt:lpstr>
      <vt:lpstr>ПРОЕКТ «ЗНАТЬ.УМЕТЬ.ПОМОГАТЬ»  «МЫ ВЫБИРАЕМ ЖИЗНЬ!»</vt:lpstr>
      <vt:lpstr>ПРОЕКТ «ЗНАТЬ.УМЕТЬ.ПОМОГАТЬ»</vt:lpstr>
      <vt:lpstr>Презентация PowerPoint</vt:lpstr>
      <vt:lpstr>ПРОЕКТ «ЗНАТЬ.УМЕТЬ.ПОМОГАТЬ»</vt:lpstr>
      <vt:lpstr>ПРОЕКТ «ЗНАТЬ.УМЕТЬ.ПОМОГАТЬ»</vt:lpstr>
      <vt:lpstr>ПРОЕКТ «ЗНАТЬ.УМЕТЬ.ПОМОГАТЬ»</vt:lpstr>
      <vt:lpstr>ПРОЕКТ «ЗНАТЬ.УМЕТЬ.ПОМОГАТЬ»</vt:lpstr>
      <vt:lpstr>ПРОЕКТ «ЗНАТЬ.УМЕТЬ.ПОМОГАТЬ»</vt:lpstr>
      <vt:lpstr>ПРОЕКТ «ЗНАТЬ.УМЕТЬ.ПОМОГАТЬ»</vt:lpstr>
      <vt:lpstr>ПРОЕКТ «ЗНАТЬ.УМЕТЬ.ПОМОГАТЬ»</vt:lpstr>
      <vt:lpstr>ПРОЕКТ «ЗНАТЬ.УМЕТЬ.ПОМОГАТЬ»</vt:lpstr>
      <vt:lpstr>ПРОЕКТ «ЗНАТЬ.УМЕТЬ.ПОМОГАТЬ»</vt:lpstr>
      <vt:lpstr>ПРОЕКТ «ЗНАТЬ.УМЕТЬ.ПОМОГАТЬ»</vt:lpstr>
      <vt:lpstr>ПРОЕКТ «ЗНАТЬ.УМЕТЬ.ПОМОГАТЬ»</vt:lpstr>
      <vt:lpstr>Презентация PowerPoint</vt:lpstr>
      <vt:lpstr>Презентация PowerPoint</vt:lpstr>
    </vt:vector>
  </TitlesOfParts>
  <Company>Nonecompany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Автономная Некоммерческая Организация «Студенческое Молодёжное Сообщество»</dc:title>
  <dc:creator>Someone</dc:creator>
  <cp:lastModifiedBy>Admin</cp:lastModifiedBy>
  <cp:revision>76</cp:revision>
  <dcterms:created xsi:type="dcterms:W3CDTF">2014-03-26T01:47:43Z</dcterms:created>
  <dcterms:modified xsi:type="dcterms:W3CDTF">2018-09-24T21:41:38Z</dcterms:modified>
</cp:coreProperties>
</file>