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3" r:id="rId35"/>
    <p:sldId id="294" r:id="rId36"/>
    <p:sldId id="295" r:id="rId37"/>
    <p:sldId id="296" r:id="rId38"/>
    <p:sldId id="297" r:id="rId3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Georgia" panose="02040502050405020303" pitchFamily="18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>
      <p:cViewPr varScale="1">
        <p:scale>
          <a:sx n="72" d="100"/>
          <a:sy n="72" d="100"/>
        </p:scale>
        <p:origin x="129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4534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3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439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770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kk-KZ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7171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275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210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894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4285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757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189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53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497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01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5092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736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28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32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k-K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t="1" r="32630" b="24155"/>
          <a:stretch/>
        </p:blipFill>
        <p:spPr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660853" y="703707"/>
            <a:ext cx="527549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5400" b="1" dirty="0">
                <a:solidFill>
                  <a:srgbClr val="547896"/>
                </a:solidFill>
                <a:latin typeface="Arial Black"/>
                <a:ea typeface="Arial Black"/>
                <a:cs typeface="Arial Black"/>
                <a:sym typeface="Arial Black"/>
              </a:rPr>
              <a:t>О</a:t>
            </a:r>
            <a:r>
              <a:rPr lang="kk-KZ" sz="5400" b="1" i="0" u="none" strike="noStrike" cap="none" dirty="0" smtClean="0">
                <a:solidFill>
                  <a:srgbClr val="547896"/>
                </a:solidFill>
                <a:latin typeface="Arial Black"/>
                <a:ea typeface="Arial Black"/>
                <a:cs typeface="Arial Black"/>
                <a:sym typeface="Arial Black"/>
              </a:rPr>
              <a:t>тчет</a:t>
            </a:r>
            <a:endParaRPr dirty="0"/>
          </a:p>
        </p:txBody>
      </p:sp>
      <p:sp>
        <p:nvSpPr>
          <p:cNvPr id="91" name="Shape 91"/>
          <p:cNvSpPr/>
          <p:nvPr/>
        </p:nvSpPr>
        <p:spPr>
          <a:xfrm>
            <a:off x="660852" y="1312120"/>
            <a:ext cx="2615003" cy="101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5400" b="1" dirty="0">
                <a:solidFill>
                  <a:srgbClr val="547896"/>
                </a:solidFill>
                <a:latin typeface="Arial Black"/>
                <a:ea typeface="Arial Black"/>
                <a:cs typeface="Arial Black"/>
                <a:sym typeface="Arial Black"/>
              </a:rPr>
              <a:t>клуба</a:t>
            </a:r>
            <a:endParaRPr sz="5400" b="1" dirty="0">
              <a:solidFill>
                <a:srgbClr val="54789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0372" y="836712"/>
            <a:ext cx="2591404" cy="1253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409075" y="302595"/>
            <a:ext cx="843413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b="1">
                <a:solidFill>
                  <a:srgbClr val="EC7B83"/>
                </a:solidFill>
                <a:latin typeface="Arial Black"/>
                <a:ea typeface="Arial Black"/>
                <a:cs typeface="Arial Black"/>
                <a:sym typeface="Arial Black"/>
              </a:rPr>
              <a:t>ПРАКТИЧЕСКИЕ ДЕЙСТВИЯ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95AEC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2000"/>
              <a:buFont typeface="Arial"/>
              <a:buChar char="•"/>
            </a:pPr>
            <a:r>
              <a:rPr lang="kk-KZ" sz="20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Работа в социальных сетях</a:t>
            </a:r>
            <a:endParaRPr sz="20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584" y="1484784"/>
            <a:ext cx="2442475" cy="434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7824" y="2219520"/>
            <a:ext cx="2374000" cy="42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6056" y="1507480"/>
            <a:ext cx="2442475" cy="4345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300" cy="68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409075" y="302595"/>
            <a:ext cx="8434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b="1">
                <a:solidFill>
                  <a:srgbClr val="EC7B83"/>
                </a:solidFill>
                <a:latin typeface="Arial Black"/>
                <a:ea typeface="Arial Black"/>
                <a:cs typeface="Arial Black"/>
                <a:sym typeface="Arial Black"/>
              </a:rPr>
              <a:t>ПРАКТИЧЕСКИЕ ДЕЙСТВИЯ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95AEC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2000"/>
              <a:buFont typeface="Arial"/>
              <a:buChar char="•"/>
            </a:pPr>
            <a:r>
              <a:rPr lang="kk-KZ" sz="2000">
                <a:solidFill>
                  <a:srgbClr val="547896"/>
                </a:solidFill>
              </a:rPr>
              <a:t>Разработака лого и фирменного стиля</a:t>
            </a:r>
            <a:endParaRPr sz="20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4">
            <a:alphaModFix/>
          </a:blip>
          <a:srcRect l="14653"/>
          <a:stretch/>
        </p:blipFill>
        <p:spPr>
          <a:xfrm>
            <a:off x="3707903" y="1808798"/>
            <a:ext cx="2672873" cy="20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7527" y="4115902"/>
            <a:ext cx="2561625" cy="191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6216" y="1812812"/>
            <a:ext cx="1314068" cy="2101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7">
            <a:alphaModFix/>
          </a:blip>
          <a:srcRect l="16550" r="14602"/>
          <a:stretch/>
        </p:blipFill>
        <p:spPr>
          <a:xfrm>
            <a:off x="6516216" y="4140170"/>
            <a:ext cx="1419761" cy="1951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5375" y="1838451"/>
            <a:ext cx="1991971" cy="111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598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409075" y="591646"/>
            <a:ext cx="633619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b="1">
                <a:solidFill>
                  <a:srgbClr val="EC7B83"/>
                </a:solidFill>
                <a:latin typeface="Arial Black"/>
                <a:ea typeface="Arial Black"/>
                <a:cs typeface="Arial Black"/>
                <a:sym typeface="Arial Black"/>
              </a:rPr>
              <a:t>ПРАКТИЧЕСКИЕ ДЕЙСТВИЯ</a:t>
            </a:r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409074" y="1164515"/>
            <a:ext cx="3947025" cy="4524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Празднование Международного Дня недоношенного ребенка 17 ноября 201</a:t>
            </a:r>
            <a:r>
              <a:rPr lang="kk-KZ" sz="1800" dirty="0">
                <a:solidFill>
                  <a:srgbClr val="547896"/>
                </a:solidFill>
              </a:rPr>
              <a:t>7</a:t>
            </a:r>
            <a:r>
              <a:rPr lang="kk-KZ" sz="180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k-KZ" sz="1800" dirty="0" smtClean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года</a:t>
            </a:r>
            <a:r>
              <a:rPr lang="kk-KZ" sz="1800" dirty="0">
                <a:solidFill>
                  <a:srgbClr val="547896"/>
                </a:solidFill>
              </a:rPr>
              <a:t> </a:t>
            </a:r>
            <a:r>
              <a:rPr lang="kk-KZ" sz="1800" dirty="0" smtClean="0">
                <a:solidFill>
                  <a:srgbClr val="547896"/>
                </a:solidFill>
              </a:rPr>
              <a:t>были проведены во всех городах, где имеются клубы «28 петель»</a:t>
            </a:r>
            <a:endParaRPr sz="1800"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074" y="5782956"/>
            <a:ext cx="3296651" cy="56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8064" y="1088535"/>
            <a:ext cx="3872714" cy="234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1479" y="3968902"/>
            <a:ext cx="3578476" cy="2407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/>
          <p:nvPr/>
        </p:nvSpPr>
        <p:spPr>
          <a:xfrm>
            <a:off x="369810" y="846769"/>
            <a:ext cx="8332230" cy="577711"/>
          </a:xfrm>
          <a:prstGeom prst="rect">
            <a:avLst/>
          </a:prstGeom>
          <a:solidFill>
            <a:srgbClr val="F0F4F7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369810" y="2714715"/>
            <a:ext cx="8332230" cy="577711"/>
          </a:xfrm>
          <a:prstGeom prst="rect">
            <a:avLst/>
          </a:prstGeom>
          <a:solidFill>
            <a:srgbClr val="F0F4F7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369810" y="4130297"/>
            <a:ext cx="8332230" cy="577711"/>
          </a:xfrm>
          <a:prstGeom prst="rect">
            <a:avLst/>
          </a:prstGeom>
          <a:solidFill>
            <a:srgbClr val="F0F4F7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369810" y="5562624"/>
            <a:ext cx="8332230" cy="577711"/>
          </a:xfrm>
          <a:prstGeom prst="rect">
            <a:avLst/>
          </a:prstGeom>
          <a:solidFill>
            <a:srgbClr val="F0F4F7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369800" y="846775"/>
            <a:ext cx="8498700" cy="55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b="1" dirty="0">
                <a:solidFill>
                  <a:srgbClr val="EC7B83"/>
                </a:solidFill>
                <a:latin typeface="Arial"/>
                <a:ea typeface="Arial"/>
                <a:cs typeface="Arial"/>
                <a:sym typeface="Arial"/>
              </a:rPr>
              <a:t>НАЧАЛО</a:t>
            </a:r>
            <a:endParaRPr sz="1550" b="1" dirty="0">
              <a:solidFill>
                <a:srgbClr val="EC7B8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dirty="0" smtClean="0">
                <a:solidFill>
                  <a:srgbClr val="547896"/>
                </a:solidFill>
              </a:rPr>
              <a:t>В июле </a:t>
            </a:r>
            <a:r>
              <a:rPr lang="kk-KZ" sz="1550" dirty="0" smtClean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kk-KZ" sz="1550" dirty="0" smtClean="0">
                <a:solidFill>
                  <a:srgbClr val="547896"/>
                </a:solidFill>
              </a:rPr>
              <a:t>7</a:t>
            </a:r>
            <a:r>
              <a:rPr lang="kk-KZ" sz="1550" dirty="0" smtClean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года появились первые  клубы </a:t>
            </a:r>
            <a:r>
              <a:rPr lang="kk-KZ" sz="155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«28 Петель»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b="1" dirty="0">
                <a:solidFill>
                  <a:srgbClr val="EC7B83"/>
                </a:solidFill>
                <a:latin typeface="Arial"/>
                <a:ea typeface="Arial"/>
                <a:cs typeface="Arial"/>
                <a:sym typeface="Arial"/>
              </a:rPr>
              <a:t>РЕСУРСЫ</a:t>
            </a:r>
            <a:endParaRPr sz="1550" b="1" dirty="0">
              <a:solidFill>
                <a:srgbClr val="EC7B8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dirty="0">
                <a:solidFill>
                  <a:srgbClr val="547896"/>
                </a:solidFill>
              </a:rPr>
              <a:t>П</a:t>
            </a:r>
            <a:r>
              <a:rPr lang="kk-KZ" sz="155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роект работа</a:t>
            </a:r>
            <a:r>
              <a:rPr lang="kk-KZ" sz="1550" dirty="0">
                <a:solidFill>
                  <a:srgbClr val="547896"/>
                </a:solidFill>
              </a:rPr>
              <a:t>ет</a:t>
            </a:r>
            <a:r>
              <a:rPr lang="kk-KZ" sz="155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при нулевом вкладе, оказывая реальную помощь. На данный момент </a:t>
            </a:r>
            <a:r>
              <a:rPr lang="kk-KZ" sz="1550" dirty="0">
                <a:solidFill>
                  <a:srgbClr val="547896"/>
                </a:solidFill>
              </a:rPr>
              <a:t>к</a:t>
            </a:r>
            <a:r>
              <a:rPr lang="kk-KZ" sz="155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аждый из участников клуба продолжают самостоятельно покупать для себя пряжу, но </a:t>
            </a:r>
            <a:r>
              <a:rPr lang="kk-KZ" sz="1550" dirty="0">
                <a:solidFill>
                  <a:srgbClr val="547896"/>
                </a:solidFill>
              </a:rPr>
              <a:t>также есть волонтеры помогающие пряжей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b="1" dirty="0">
                <a:solidFill>
                  <a:srgbClr val="EC7B83"/>
                </a:solidFill>
                <a:latin typeface="Arial"/>
                <a:ea typeface="Arial"/>
                <a:cs typeface="Arial"/>
                <a:sym typeface="Arial"/>
              </a:rPr>
              <a:t>УЧАСТНИКИ</a:t>
            </a:r>
            <a:endParaRPr sz="1550" b="1" dirty="0">
              <a:solidFill>
                <a:srgbClr val="EC7B83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kk-KZ" sz="1550" dirty="0" smtClean="0">
                <a:solidFill>
                  <a:srgbClr val="547896"/>
                </a:solidFill>
              </a:rPr>
              <a:t>В проекте по всей территории РФ задействовано свыше 2080 волонтеров.</a:t>
            </a:r>
            <a:endParaRPr sz="155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b="1" dirty="0">
                <a:solidFill>
                  <a:srgbClr val="EC7B83"/>
                </a:solidFill>
                <a:latin typeface="Arial"/>
                <a:ea typeface="Arial"/>
                <a:cs typeface="Arial"/>
                <a:sym typeface="Arial"/>
              </a:rPr>
              <a:t>КЛУБЫ</a:t>
            </a:r>
            <a:endParaRPr sz="1550" b="1" dirty="0">
              <a:solidFill>
                <a:srgbClr val="EC7B8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dirty="0">
                <a:solidFill>
                  <a:srgbClr val="547896"/>
                </a:solidFill>
              </a:rPr>
              <a:t>К</a:t>
            </a:r>
            <a:r>
              <a:rPr lang="kk-KZ" sz="155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луб существует в </a:t>
            </a:r>
            <a:r>
              <a:rPr lang="kk-KZ" sz="1550" dirty="0" smtClean="0">
                <a:solidFill>
                  <a:srgbClr val="547896"/>
                </a:solidFill>
              </a:rPr>
              <a:t>71</a:t>
            </a:r>
            <a:r>
              <a:rPr lang="kk-KZ" sz="1550" dirty="0" smtClean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городе </a:t>
            </a:r>
            <a:r>
              <a:rPr lang="kk-KZ" sz="1550" dirty="0">
                <a:solidFill>
                  <a:srgbClr val="547896"/>
                </a:solidFill>
              </a:rPr>
              <a:t>России</a:t>
            </a:r>
            <a:r>
              <a:rPr lang="kk-KZ" sz="155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k-KZ" sz="1550" dirty="0">
                <a:solidFill>
                  <a:srgbClr val="547896"/>
                </a:solidFill>
              </a:rPr>
              <a:t>и в 8 странах мира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b="1" dirty="0">
                <a:solidFill>
                  <a:srgbClr val="EC7B83"/>
                </a:solidFill>
                <a:latin typeface="Arial"/>
                <a:ea typeface="Arial"/>
                <a:cs typeface="Arial"/>
                <a:sym typeface="Arial"/>
              </a:rPr>
              <a:t>НАВЫКИ</a:t>
            </a:r>
            <a:endParaRPr sz="1550" b="1" dirty="0">
              <a:solidFill>
                <a:srgbClr val="EC7B8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Многие участники научились вязать в клубе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b="1" dirty="0">
                <a:solidFill>
                  <a:srgbClr val="EC7B83"/>
                </a:solidFill>
                <a:latin typeface="Arial"/>
                <a:ea typeface="Arial"/>
                <a:cs typeface="Arial"/>
                <a:sym typeface="Arial"/>
              </a:rPr>
              <a:t>РЕЗУЛЬТАТЫ</a:t>
            </a:r>
            <a:endParaRPr sz="1550" b="1" dirty="0">
              <a:solidFill>
                <a:srgbClr val="EC7B8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С 201</a:t>
            </a:r>
            <a:r>
              <a:rPr lang="kk-KZ" sz="1550" dirty="0">
                <a:solidFill>
                  <a:srgbClr val="547896"/>
                </a:solidFill>
              </a:rPr>
              <a:t>7</a:t>
            </a:r>
            <a:r>
              <a:rPr lang="kk-KZ" sz="155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года </a:t>
            </a:r>
            <a:r>
              <a:rPr lang="kk-KZ" sz="1550" dirty="0" smtClean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по всей территории РФ было </a:t>
            </a:r>
            <a:r>
              <a:rPr lang="kk-KZ" sz="1550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связано </a:t>
            </a:r>
            <a:r>
              <a:rPr lang="kk-KZ" sz="1550" dirty="0" smtClean="0">
                <a:solidFill>
                  <a:srgbClr val="547896"/>
                </a:solidFill>
              </a:rPr>
              <a:t>более 35000 вязаных изделий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b="1" dirty="0">
                <a:solidFill>
                  <a:srgbClr val="EC7B83"/>
                </a:solidFill>
                <a:latin typeface="Arial"/>
                <a:ea typeface="Arial"/>
                <a:cs typeface="Arial"/>
                <a:sym typeface="Arial"/>
              </a:rPr>
              <a:t>ПЕРСПЕКТИВЫ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550" dirty="0" smtClean="0">
                <a:solidFill>
                  <a:srgbClr val="547896"/>
                </a:solidFill>
              </a:rPr>
              <a:t>Клубы работают свыше чем со 100 медучреждний, меньше чем за год провели 298 встреч с волонтерами и 283 безвозмездных передач вещей.</a:t>
            </a:r>
            <a:endParaRPr sz="1550"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300763" y="446659"/>
            <a:ext cx="835495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b="1">
                <a:solidFill>
                  <a:srgbClr val="EC7B83"/>
                </a:solidFill>
                <a:latin typeface="Arial Black"/>
                <a:ea typeface="Arial Black"/>
                <a:cs typeface="Arial Black"/>
                <a:sym typeface="Arial Black"/>
              </a:rPr>
              <a:t>РЕЗУЛЬТАТ (БЮДЖЕТ И ЭФФЕКТИВНОСТЬ)</a:t>
            </a:r>
            <a:endParaRPr sz="2000" b="1">
              <a:solidFill>
                <a:srgbClr val="EC7B8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367440" y="342337"/>
            <a:ext cx="8460605" cy="620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b="1">
                <a:solidFill>
                  <a:srgbClr val="ED8289"/>
                </a:solidFill>
                <a:latin typeface="Arial Black"/>
                <a:ea typeface="Arial Black"/>
                <a:cs typeface="Arial Black"/>
                <a:sym typeface="Arial Black"/>
              </a:rPr>
              <a:t>РЕЗУЛЬТАТ (БЮДЖЕТ И ЭФФЕКТИВНОСТЬ)</a:t>
            </a:r>
            <a:endParaRPr sz="1800" b="1">
              <a:solidFill>
                <a:srgbClr val="ED82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95AEC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Но самым важным результатом для клуба является отзывы врачей и мам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i="1">
              <a:solidFill>
                <a:srgbClr val="54789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400" i="1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kk-KZ" i="1">
                <a:solidFill>
                  <a:srgbClr val="547896"/>
                </a:solidFill>
              </a:rPr>
              <a:t>На днях волонтеры @club28petel_moscow безвозмездно передали в отделение патологии новорожденных и недоношенных детей нашего родильного дома шапочки, пледики, жилетки, носочки и осьминожек для наших торопыжек. 🐣💛</a:t>
            </a:r>
            <a:br>
              <a:rPr lang="kk-KZ" i="1">
                <a:solidFill>
                  <a:srgbClr val="547896"/>
                </a:solidFill>
              </a:rPr>
            </a:br>
            <a:r>
              <a:rPr lang="kk-KZ" i="1">
                <a:solidFill>
                  <a:srgbClr val="547896"/>
                </a:solidFill>
              </a:rPr>
              <a:t>. 🌈☀Связанные шерстяные вещи выполняют множество задач для недоношенных малышей: .</a:t>
            </a:r>
            <a:br>
              <a:rPr lang="kk-KZ" i="1">
                <a:solidFill>
                  <a:srgbClr val="547896"/>
                </a:solidFill>
              </a:rPr>
            </a:br>
            <a:r>
              <a:rPr lang="kk-KZ" i="1">
                <a:solidFill>
                  <a:srgbClr val="547896"/>
                </a:solidFill>
              </a:rPr>
              <a:t>🌼 Согревание недоношенного ребенка. .</a:t>
            </a:r>
            <a:br>
              <a:rPr lang="kk-KZ" i="1">
                <a:solidFill>
                  <a:srgbClr val="547896"/>
                </a:solidFill>
              </a:rPr>
            </a:br>
            <a:r>
              <a:rPr lang="kk-KZ" i="1">
                <a:solidFill>
                  <a:srgbClr val="547896"/>
                </a:solidFill>
              </a:rPr>
              <a:t>🌼 Рост и развитие ребенка, так как происходит раздражение кожных рецепторов обеспечивает правильное развитие внутренних органов. .</a:t>
            </a:r>
            <a:br>
              <a:rPr lang="kk-KZ" i="1">
                <a:solidFill>
                  <a:srgbClr val="547896"/>
                </a:solidFill>
              </a:rPr>
            </a:br>
            <a:r>
              <a:rPr lang="kk-KZ" i="1">
                <a:solidFill>
                  <a:srgbClr val="547896"/>
                </a:solidFill>
              </a:rPr>
              <a:t>🌼 Мягкий и при этом постоянный массаж ладошек и стоп, ушек и головы - обусловливает по методу СуДжок правильное и своевременное дозревание коры головного мозга. .</a:t>
            </a:r>
            <a:br>
              <a:rPr lang="kk-KZ" i="1">
                <a:solidFill>
                  <a:srgbClr val="547896"/>
                </a:solidFill>
              </a:rPr>
            </a:br>
            <a:r>
              <a:rPr lang="kk-KZ" i="1">
                <a:solidFill>
                  <a:srgbClr val="547896"/>
                </a:solidFill>
              </a:rPr>
              <a:t>🌼Скорость воздействия - у недоношенных деток кожа очень тонкая, сосуды кровеносные и лимфатические, нервные волокна находятся очень близко. И шерстяные вещи, соприкасаясь с кожей, начинают моментально работать и оказывать лечебный эффект. .</a:t>
            </a:r>
            <a:br>
              <a:rPr lang="kk-KZ" i="1">
                <a:solidFill>
                  <a:srgbClr val="547896"/>
                </a:solidFill>
              </a:rPr>
            </a:br>
            <a:r>
              <a:rPr lang="kk-KZ" i="1">
                <a:solidFill>
                  <a:srgbClr val="547896"/>
                </a:solidFill>
              </a:rPr>
              <a:t>🌼Безопасность - ещё издревле новорожденного младенца клали в овчину. Недоношенных малышей в старину выхаживали в кудели - распушенном облачке шерсти, приготовленной для прядения. .</a:t>
            </a:r>
            <a:br>
              <a:rPr lang="kk-KZ" i="1">
                <a:solidFill>
                  <a:srgbClr val="547896"/>
                </a:solidFill>
              </a:rPr>
            </a:br>
            <a:r>
              <a:rPr lang="kk-KZ" i="1">
                <a:solidFill>
                  <a:srgbClr val="547896"/>
                </a:solidFill>
              </a:rPr>
              <a:t>🌼Благодаря вязаному осьминожке, малыши успокаиваются, хватая своими крошечными ручками щупальца осьминога, которые по форме напоминают пуповину, ведь она окружала ребенка в утробе матери долгое время. .</a:t>
            </a:r>
            <a:br>
              <a:rPr lang="kk-KZ" i="1">
                <a:solidFill>
                  <a:srgbClr val="547896"/>
                </a:solidFill>
              </a:rPr>
            </a:br>
            <a:r>
              <a:rPr lang="kk-KZ" i="1">
                <a:solidFill>
                  <a:srgbClr val="547896"/>
                </a:solidFill>
              </a:rPr>
              <a:t>Выражаем большую благодарность волонтерам клуба 28петель за их труд и такую важную для торопыжек работу</a:t>
            </a:r>
            <a:r>
              <a:rPr lang="kk-KZ" sz="1400" i="1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.»</a:t>
            </a:r>
            <a:endParaRPr sz="1400" i="1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b="1" i="1">
                <a:solidFill>
                  <a:srgbClr val="547896"/>
                </a:solidFill>
              </a:rPr>
              <a:t>социальная сеть “Instagram”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b="1" i="1">
                <a:solidFill>
                  <a:srgbClr val="547896"/>
                </a:solidFill>
              </a:rPr>
              <a:t>родильный дом г.Зеленоград @rd_zelenograd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367440" y="378286"/>
            <a:ext cx="84606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b="1">
                <a:solidFill>
                  <a:srgbClr val="ED8289"/>
                </a:solidFill>
                <a:latin typeface="Arial Black"/>
                <a:ea typeface="Arial Black"/>
                <a:cs typeface="Arial Black"/>
                <a:sym typeface="Arial Black"/>
              </a:rPr>
              <a:t>РЕЗУЛЬТАТ (БЮДЖЕТ И ЭФФЕКТИВНОСТЬ)</a:t>
            </a:r>
            <a:endParaRPr sz="1800" b="1">
              <a:solidFill>
                <a:srgbClr val="FEB0B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Отзывы в социальных сетях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433925" y="1008200"/>
            <a:ext cx="4175100" cy="5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400" i="1" dirty="0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«Огромное спасибо Вам за этот клуб и то добро</a:t>
            </a:r>
            <a:r>
              <a:rPr lang="kk-KZ" i="1" dirty="0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е дело, что вы делаете! Мои мальчики родились слабвми с пневмонией 1590 и 1600гр, 2 недели реанимации, 1,5 месяца выхаживания. Не описать сколько нервов, переживаний и слез было. </a:t>
            </a:r>
            <a:endParaRPr i="1" dirty="0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i="1" dirty="0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Признаться бывали моменты, когда я в них не верила.</a:t>
            </a:r>
            <a:endParaRPr i="1" dirty="0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i="1" dirty="0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Однажды я пришла в реанимацию и в кувезах увидела своих детей одетых в ваши ыещички- шапочки,носочки,пледы, такие яркие и позитивные. И мне самой на душе стало легче. И уже не так страшно было потом, потому что я знала, что есть люди готовые помочь и кто заочно верит в этих малышей.Я поняла, что в первую очередь долдна быть такой же сильной и что все будет хорошо!</a:t>
            </a:r>
            <a:endParaRPr i="1" dirty="0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i="1" dirty="0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 Просто я Вам очень благодарна как мама,оказавшаяся в такой тяжелой ситуации. Вы подарили позитивный настрой. СПАСИБО</a:t>
            </a:r>
            <a:endParaRPr i="1" dirty="0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i="1" dirty="0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Эти крохотные цветные вещи на твоем ребенке заставляют собраться и улыбнуться, не плакать,когда ты стоишь возле кувеза. Ваш фонд большая и важная поддержка для таких родителей как я</a:t>
            </a:r>
            <a:r>
              <a:rPr lang="kk-KZ" sz="1400" i="1" dirty="0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b="1" i="1" dirty="0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400" b="1" i="1" dirty="0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Мама из г. </a:t>
            </a:r>
            <a:r>
              <a:rPr lang="kk-KZ" b="1" i="1" dirty="0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Балашихи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400" b="1" i="1" dirty="0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Социальная сеть «Instagram»</a:t>
            </a:r>
            <a:endParaRPr sz="1400" b="1" i="1" dirty="0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Shape 255" descr="http://ridnenke.com/image/data/28%20petel/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6351" y="1582900"/>
            <a:ext cx="3941700" cy="320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341697" y="408766"/>
            <a:ext cx="84606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b="1">
                <a:solidFill>
                  <a:srgbClr val="ED8289"/>
                </a:solidFill>
                <a:latin typeface="Arial Black"/>
                <a:ea typeface="Arial Black"/>
                <a:cs typeface="Arial Black"/>
                <a:sym typeface="Arial Black"/>
              </a:rPr>
              <a:t>РЕЗУЛЬТАТ (БЮДЖЕТ И ЭФФЕКТИВНОСТЬ)</a:t>
            </a:r>
            <a:endParaRPr sz="1800" b="1">
              <a:solidFill>
                <a:srgbClr val="ED828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EB0B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Отзывы в социальных сетях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Shape 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775" y="963224"/>
            <a:ext cx="3749550" cy="555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484496"/>
            <a:ext cx="4446975" cy="3306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5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5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9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521524" y="704750"/>
            <a:ext cx="5938200" cy="56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b="1" dirty="0">
                <a:solidFill>
                  <a:srgbClr val="ED8289"/>
                </a:solidFill>
                <a:latin typeface="Arial Black"/>
                <a:ea typeface="Arial Black"/>
                <a:cs typeface="Arial Black"/>
                <a:sym typeface="Arial Black"/>
              </a:rPr>
              <a:t>ОПИСАНИЕ ПРОЕКТА</a:t>
            </a:r>
            <a:endParaRPr sz="2000" b="1" dirty="0">
              <a:solidFill>
                <a:srgbClr val="ED828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95AEC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Название проекта:</a:t>
            </a:r>
            <a:endParaRPr dirty="0"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400"/>
              <a:buFont typeface="Arial"/>
              <a:buChar char="●"/>
            </a:pPr>
            <a:r>
              <a:rPr lang="kk-KZ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Клуб «28 петель»</a:t>
            </a:r>
            <a:endParaRPr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4789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rgbClr val="547896"/>
                </a:solidFill>
              </a:rPr>
              <a:t>Автор</a:t>
            </a:r>
            <a:r>
              <a:rPr lang="kk-KZ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400"/>
              <a:buFont typeface="Arial"/>
              <a:buChar char="●"/>
            </a:pPr>
            <a:r>
              <a:rPr lang="kk-KZ" dirty="0">
                <a:solidFill>
                  <a:srgbClr val="547896"/>
                </a:solidFill>
              </a:rPr>
              <a:t>Перевощикова Анастасия</a:t>
            </a:r>
            <a:endParaRPr dirty="0">
              <a:solidFill>
                <a:srgbClr val="54789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Клиент:</a:t>
            </a:r>
            <a:endParaRPr dirty="0"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400"/>
              <a:buFont typeface="Arial"/>
              <a:buChar char="●"/>
            </a:pPr>
            <a:r>
              <a:rPr lang="kk-KZ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Врачи отделений </a:t>
            </a:r>
            <a:r>
              <a:rPr lang="kk-KZ" dirty="0">
                <a:solidFill>
                  <a:srgbClr val="547896"/>
                </a:solidFill>
              </a:rPr>
              <a:t>перинатальных центров и роддомов</a:t>
            </a:r>
            <a:endParaRPr dirty="0"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400"/>
              <a:buFont typeface="Arial"/>
              <a:buChar char="●"/>
            </a:pPr>
            <a:r>
              <a:rPr lang="kk-KZ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Мамы и их недоношенные дети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Дата проведения первой встречи:</a:t>
            </a:r>
            <a:endParaRPr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400"/>
              <a:buFont typeface="Arial"/>
              <a:buChar char="●"/>
            </a:pPr>
            <a:r>
              <a:rPr lang="kk-KZ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(28 июля 201</a:t>
            </a:r>
            <a:r>
              <a:rPr lang="kk-KZ" dirty="0">
                <a:solidFill>
                  <a:srgbClr val="547896"/>
                </a:solidFill>
              </a:rPr>
              <a:t>7</a:t>
            </a:r>
            <a:r>
              <a:rPr lang="kk-KZ" dirty="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г.)</a:t>
            </a:r>
            <a:endParaRPr dirty="0"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547896"/>
                </a:solidFill>
              </a:rPr>
              <a:t>Руководящий состав:</a:t>
            </a:r>
            <a:endParaRPr dirty="0">
              <a:solidFill>
                <a:srgbClr val="547896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400"/>
              <a:buChar char="●"/>
            </a:pPr>
            <a:r>
              <a:rPr lang="kk-KZ" dirty="0">
                <a:solidFill>
                  <a:srgbClr val="547896"/>
                </a:solidFill>
              </a:rPr>
              <a:t>Координатор </a:t>
            </a:r>
            <a:r>
              <a:rPr lang="kk-KZ" dirty="0" smtClean="0">
                <a:solidFill>
                  <a:srgbClr val="547896"/>
                </a:solidFill>
              </a:rPr>
              <a:t>проекта Москва и МО, куратор вопросов по РФ </a:t>
            </a:r>
            <a:r>
              <a:rPr lang="kk-KZ" dirty="0">
                <a:solidFill>
                  <a:srgbClr val="547896"/>
                </a:solidFill>
              </a:rPr>
              <a:t>-Перещикова Анастасия</a:t>
            </a:r>
            <a:endParaRPr dirty="0">
              <a:solidFill>
                <a:srgbClr val="547896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400"/>
              <a:buChar char="●"/>
            </a:pPr>
            <a:r>
              <a:rPr lang="kk-KZ" dirty="0" smtClean="0">
                <a:solidFill>
                  <a:srgbClr val="547896"/>
                </a:solidFill>
              </a:rPr>
              <a:t>Координатор проекта Саратов, куратор вопросов по РФ- </a:t>
            </a:r>
            <a:r>
              <a:rPr lang="ru-RU" dirty="0" smtClean="0">
                <a:solidFill>
                  <a:srgbClr val="547896"/>
                </a:solidFill>
              </a:rPr>
              <a:t>Тяпкина Марина</a:t>
            </a:r>
          </a:p>
          <a:p>
            <a:pPr marL="139700" lvl="0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400"/>
            </a:pPr>
            <a:endParaRPr dirty="0" smtClean="0">
              <a:solidFill>
                <a:srgbClr val="547896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4789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53"/>
            <a:ext cx="9144000" cy="64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97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67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7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83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308526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57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73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8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01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53"/>
            <a:ext cx="9144000" cy="64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3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04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610369" y="462674"/>
            <a:ext cx="2833048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b="1">
                <a:solidFill>
                  <a:srgbClr val="EC7B83"/>
                </a:solidFill>
                <a:latin typeface="Arial Black"/>
                <a:ea typeface="Arial Black"/>
                <a:cs typeface="Arial Black"/>
                <a:sym typeface="Arial Black"/>
              </a:rPr>
              <a:t>ПРОБЛЕМАТИКА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EC7B8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EC7B8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400"/>
              <a:buFont typeface="Arial"/>
              <a:buChar char="•"/>
            </a:pPr>
            <a:r>
              <a:rPr lang="kk-KZ" sz="14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10.10.201</a:t>
            </a:r>
            <a:r>
              <a:rPr lang="kk-KZ">
                <a:solidFill>
                  <a:srgbClr val="547896"/>
                </a:solidFill>
              </a:rPr>
              <a:t>7</a:t>
            </a:r>
            <a:endParaRPr sz="14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1335815" y="1693780"/>
            <a:ext cx="7357546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400" i="1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Добрый день. Как ваши дела? С праздником вас! Я к вам с просьбой.                                                              У нас в семье появился недоношенный малыш. Могу ли я купить носочки?                                                 Сама вязать не умею к сожалению.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400" i="1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Нет, не можете, мы их только дарим ☺ Скажите Вы сможете забрать носочкиу одной нашей девушки? Если да, то мы скинем Вам адрес, если нет, скажите адрес отделения куда мы можем их привезти?</a:t>
            </a:r>
            <a:endParaRPr sz="1400" i="1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400" i="1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Смогу забрать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400" i="1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Будет удобно? Может лучше завести в больницу?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400" i="1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Какой вес у малыша?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400" i="1">
                <a:solidFill>
                  <a:srgbClr val="547896"/>
                </a:solidFill>
                <a:latin typeface="Calibri"/>
                <a:ea typeface="Calibri"/>
                <a:cs typeface="Calibri"/>
                <a:sym typeface="Calibri"/>
              </a:rPr>
              <a:t>Вес у нас 500 грамм. Лежит в перинатальном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solidFill>
                <a:srgbClr val="5478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933" y="1855501"/>
            <a:ext cx="293072" cy="38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933" y="2719250"/>
            <a:ext cx="291346" cy="3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485" y="3380160"/>
            <a:ext cx="293072" cy="38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211" y="4069585"/>
            <a:ext cx="291346" cy="3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485" y="4904819"/>
            <a:ext cx="293072" cy="382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34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76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30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18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53"/>
            <a:ext cx="9144000" cy="64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68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65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53"/>
            <a:ext cx="9144000" cy="64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42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86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373529"/>
            <a:ext cx="871296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9999"/>
                </a:solidFill>
              </a:rPr>
              <a:t>ПОЛНЫЙ СПИСОК ГОРОДОВ,ГДЕ РАБОТАЕТ КЛУБ «28 ПЕТЕЛЬ»</a:t>
            </a:r>
          </a:p>
          <a:p>
            <a:r>
              <a:rPr lang="ru-RU" sz="1800" b="1" dirty="0" smtClean="0">
                <a:solidFill>
                  <a:srgbClr val="99CCFF"/>
                </a:solidFill>
              </a:rPr>
              <a:t>Абакан, Астрахань, Ачинск</a:t>
            </a:r>
            <a:endParaRPr lang="ru-RU" sz="1800" b="1" dirty="0">
              <a:solidFill>
                <a:srgbClr val="99CCFF"/>
              </a:solidFill>
            </a:endParaRPr>
          </a:p>
          <a:p>
            <a:r>
              <a:rPr lang="ru-RU" sz="1800" b="1" dirty="0" smtClean="0">
                <a:solidFill>
                  <a:srgbClr val="FF9999"/>
                </a:solidFill>
              </a:rPr>
              <a:t>Барнаул, Белгород, Благовещенск, Братск, Брянск, Бузулук</a:t>
            </a:r>
            <a:endParaRPr lang="ru-RU" sz="1800" b="1" dirty="0">
              <a:solidFill>
                <a:srgbClr val="FF9999"/>
              </a:solidFill>
            </a:endParaRPr>
          </a:p>
          <a:p>
            <a:r>
              <a:rPr lang="ru-RU" sz="1800" b="1" dirty="0" smtClean="0">
                <a:solidFill>
                  <a:srgbClr val="99CCFF"/>
                </a:solidFill>
              </a:rPr>
              <a:t>Владивосток, Владимир, Вологда, </a:t>
            </a:r>
            <a:r>
              <a:rPr lang="ru-RU" sz="1800" b="1" dirty="0" err="1" smtClean="0">
                <a:solidFill>
                  <a:srgbClr val="99CCFF"/>
                </a:solidFill>
              </a:rPr>
              <a:t>Волоград</a:t>
            </a:r>
            <a:r>
              <a:rPr lang="ru-RU" sz="1800" b="1" dirty="0" smtClean="0">
                <a:solidFill>
                  <a:srgbClr val="99CCFF"/>
                </a:solidFill>
              </a:rPr>
              <a:t>, Воронеж</a:t>
            </a:r>
            <a:endParaRPr lang="ru-RU" sz="1800" b="1" dirty="0">
              <a:solidFill>
                <a:srgbClr val="99CCFF"/>
              </a:solidFill>
            </a:endParaRPr>
          </a:p>
          <a:p>
            <a:r>
              <a:rPr lang="ru-RU" sz="1800" b="1" dirty="0">
                <a:solidFill>
                  <a:srgbClr val="FF9999"/>
                </a:solidFill>
              </a:rPr>
              <a:t>Димитровград</a:t>
            </a:r>
          </a:p>
          <a:p>
            <a:r>
              <a:rPr lang="ru-RU" sz="1800" b="1" dirty="0" err="1" smtClean="0">
                <a:solidFill>
                  <a:srgbClr val="99CCFF"/>
                </a:solidFill>
              </a:rPr>
              <a:t>Екатеринбург,Ессентуки</a:t>
            </a:r>
            <a:endParaRPr lang="ru-RU" sz="1800" b="1" dirty="0">
              <a:solidFill>
                <a:srgbClr val="99CCFF"/>
              </a:solidFill>
            </a:endParaRPr>
          </a:p>
          <a:p>
            <a:r>
              <a:rPr lang="ru-RU" sz="1800" b="1" dirty="0">
                <a:solidFill>
                  <a:srgbClr val="FF9999"/>
                </a:solidFill>
              </a:rPr>
              <a:t>Иваново</a:t>
            </a:r>
          </a:p>
          <a:p>
            <a:r>
              <a:rPr lang="ru-RU" sz="1800" b="1" dirty="0" smtClean="0">
                <a:solidFill>
                  <a:srgbClr val="99CCFF"/>
                </a:solidFill>
              </a:rPr>
              <a:t>Калининград, Казань, Кемерово, Краснодар, Курск, </a:t>
            </a:r>
            <a:r>
              <a:rPr lang="ru-RU" sz="1800" b="1" dirty="0" err="1" smtClean="0">
                <a:solidFill>
                  <a:srgbClr val="99CCFF"/>
                </a:solidFill>
              </a:rPr>
              <a:t>Кизиляр</a:t>
            </a:r>
            <a:r>
              <a:rPr lang="ru-RU" sz="1800" b="1" dirty="0" smtClean="0">
                <a:solidFill>
                  <a:srgbClr val="99CCFF"/>
                </a:solidFill>
              </a:rPr>
              <a:t>, Красноярск</a:t>
            </a:r>
            <a:endParaRPr lang="ru-RU" sz="1800" b="1" dirty="0">
              <a:solidFill>
                <a:srgbClr val="99CCFF"/>
              </a:solidFill>
            </a:endParaRPr>
          </a:p>
          <a:p>
            <a:r>
              <a:rPr lang="ru-RU" sz="1800" b="1" dirty="0" smtClean="0">
                <a:solidFill>
                  <a:srgbClr val="FF9999"/>
                </a:solidFill>
              </a:rPr>
              <a:t>Магнитогорск, Москва ,Мурманск</a:t>
            </a:r>
            <a:endParaRPr lang="ru-RU" sz="1800" b="1" dirty="0">
              <a:solidFill>
                <a:srgbClr val="FF9999"/>
              </a:solidFill>
            </a:endParaRPr>
          </a:p>
          <a:p>
            <a:r>
              <a:rPr lang="ru-RU" sz="1800" b="1" dirty="0" smtClean="0">
                <a:solidFill>
                  <a:srgbClr val="99CCFF"/>
                </a:solidFill>
              </a:rPr>
              <a:t>Нальчик, Набережные Челны, Нижнекамск, Нижневартовск, </a:t>
            </a:r>
            <a:r>
              <a:rPr lang="ru-RU" sz="1800" b="1" smtClean="0">
                <a:solidFill>
                  <a:srgbClr val="99CCFF"/>
                </a:solidFill>
              </a:rPr>
              <a:t>Н.Новгород</a:t>
            </a:r>
            <a:r>
              <a:rPr lang="ru-RU" sz="1800" b="1" smtClean="0"/>
              <a:t> </a:t>
            </a:r>
            <a:r>
              <a:rPr lang="ru-RU" sz="1800" b="1" dirty="0" smtClean="0">
                <a:solidFill>
                  <a:srgbClr val="FF9999"/>
                </a:solidFill>
              </a:rPr>
              <a:t>Новокузнецк, </a:t>
            </a:r>
            <a:r>
              <a:rPr lang="ru-RU" sz="1800" b="1" dirty="0" err="1" smtClean="0">
                <a:solidFill>
                  <a:srgbClr val="FF9999"/>
                </a:solidFill>
              </a:rPr>
              <a:t>Новосибирк</a:t>
            </a:r>
            <a:r>
              <a:rPr lang="ru-RU" sz="1800" b="1" dirty="0" smtClean="0">
                <a:solidFill>
                  <a:srgbClr val="FF9999"/>
                </a:solidFill>
              </a:rPr>
              <a:t>, Новороссийск, Норильск</a:t>
            </a:r>
            <a:endParaRPr lang="ru-RU" sz="1800" b="1" dirty="0">
              <a:solidFill>
                <a:srgbClr val="FF9999"/>
              </a:solidFill>
            </a:endParaRPr>
          </a:p>
          <a:p>
            <a:r>
              <a:rPr lang="ru-RU" sz="1800" b="1" dirty="0" smtClean="0">
                <a:solidFill>
                  <a:srgbClr val="99CCFF"/>
                </a:solidFill>
              </a:rPr>
              <a:t>Омск, Орел, Оренбург</a:t>
            </a:r>
            <a:endParaRPr lang="ru-RU" sz="1800" b="1" dirty="0">
              <a:solidFill>
                <a:srgbClr val="99CCFF"/>
              </a:solidFill>
            </a:endParaRPr>
          </a:p>
          <a:p>
            <a:r>
              <a:rPr lang="ru-RU" sz="1800" b="1" dirty="0" smtClean="0">
                <a:solidFill>
                  <a:srgbClr val="FF9999"/>
                </a:solidFill>
              </a:rPr>
              <a:t>Пенза, Пермь, Петрозаводск</a:t>
            </a:r>
            <a:endParaRPr lang="ru-RU" sz="1800" b="1" dirty="0">
              <a:solidFill>
                <a:srgbClr val="FF9999"/>
              </a:solidFill>
            </a:endParaRPr>
          </a:p>
          <a:p>
            <a:r>
              <a:rPr lang="ru-RU" sz="1800" b="1" dirty="0" smtClean="0">
                <a:solidFill>
                  <a:srgbClr val="99CCFF"/>
                </a:solidFill>
              </a:rPr>
              <a:t>Ростов-на-дону, Рязань</a:t>
            </a:r>
            <a:endParaRPr lang="ru-RU" sz="1800" b="1" dirty="0">
              <a:solidFill>
                <a:srgbClr val="99CCFF"/>
              </a:solidFill>
            </a:endParaRPr>
          </a:p>
          <a:p>
            <a:r>
              <a:rPr lang="ru-RU" sz="1800" b="1" dirty="0" smtClean="0">
                <a:solidFill>
                  <a:srgbClr val="FF9999"/>
                </a:solidFill>
              </a:rPr>
              <a:t>Санкт-Петербург, Самара, Саранск, Саратов, Сахалин, Северск </a:t>
            </a:r>
            <a:r>
              <a:rPr lang="ru-RU" sz="1800" b="1" dirty="0" smtClean="0">
                <a:solidFill>
                  <a:srgbClr val="99CCFF"/>
                </a:solidFill>
              </a:rPr>
              <a:t>Симферополь, Смоленск, Ставрополь, Стерлитамак, Сургут, Сыктывкар</a:t>
            </a:r>
            <a:r>
              <a:rPr lang="ru-RU" sz="1800" b="1" dirty="0" smtClean="0"/>
              <a:t> </a:t>
            </a:r>
            <a:r>
              <a:rPr lang="ru-RU" sz="1800" b="1" dirty="0" smtClean="0">
                <a:solidFill>
                  <a:srgbClr val="FF9999"/>
                </a:solidFill>
              </a:rPr>
              <a:t>Старый Оскол</a:t>
            </a:r>
          </a:p>
          <a:p>
            <a:r>
              <a:rPr lang="ru-RU" sz="1800" b="1" dirty="0" smtClean="0">
                <a:solidFill>
                  <a:srgbClr val="99CCFF"/>
                </a:solidFill>
              </a:rPr>
              <a:t>Тверь, Тольятти, Тула, Тюмень</a:t>
            </a:r>
          </a:p>
          <a:p>
            <a:r>
              <a:rPr lang="ru-RU" sz="1800" b="1" dirty="0" smtClean="0">
                <a:solidFill>
                  <a:srgbClr val="FF9999"/>
                </a:solidFill>
              </a:rPr>
              <a:t>Улан-Удэ, Ульяновск</a:t>
            </a:r>
          </a:p>
          <a:p>
            <a:r>
              <a:rPr lang="ru-RU" sz="1800" b="1" dirty="0" smtClean="0">
                <a:solidFill>
                  <a:srgbClr val="99CCFF"/>
                </a:solidFill>
              </a:rPr>
              <a:t>Хабаровск</a:t>
            </a:r>
          </a:p>
          <a:p>
            <a:r>
              <a:rPr lang="ru-RU" sz="1800" b="1" dirty="0" smtClean="0">
                <a:solidFill>
                  <a:srgbClr val="FF9999"/>
                </a:solidFill>
              </a:rPr>
              <a:t>Челябинск, Череповец, Чита </a:t>
            </a:r>
          </a:p>
          <a:p>
            <a:r>
              <a:rPr lang="ru-RU" sz="1800" b="1" dirty="0" smtClean="0">
                <a:solidFill>
                  <a:srgbClr val="99CCFF"/>
                </a:solidFill>
              </a:rPr>
              <a:t>Элиста</a:t>
            </a:r>
          </a:p>
          <a:p>
            <a:r>
              <a:rPr lang="ru-RU" sz="1800" b="1" dirty="0" smtClean="0">
                <a:solidFill>
                  <a:srgbClr val="FF9999"/>
                </a:solidFill>
              </a:rPr>
              <a:t>Якутск, Ярославль</a:t>
            </a:r>
            <a:endParaRPr lang="ru-RU" sz="1800" b="1" dirty="0">
              <a:solidFill>
                <a:srgbClr val="FF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9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/>
        </p:nvSpPr>
        <p:spPr>
          <a:xfrm>
            <a:off x="367440" y="468890"/>
            <a:ext cx="28330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b="1">
                <a:solidFill>
                  <a:srgbClr val="EC7B83"/>
                </a:solidFill>
                <a:latin typeface="Arial Black"/>
                <a:ea typeface="Arial Black"/>
                <a:cs typeface="Arial Black"/>
                <a:sym typeface="Arial Black"/>
              </a:rPr>
              <a:t>ПРОБЛЕМАТИКА</a:t>
            </a:r>
            <a:endParaRPr sz="2000" b="1">
              <a:solidFill>
                <a:srgbClr val="EC7B8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4">
            <a:alphaModFix/>
          </a:blip>
          <a:srcRect l="22430" r="14846"/>
          <a:stretch/>
        </p:blipFill>
        <p:spPr>
          <a:xfrm>
            <a:off x="4808813" y="1079651"/>
            <a:ext cx="3800103" cy="451217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367440" y="1015201"/>
            <a:ext cx="4441373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Критерии живорождения, рекомендованные Всемирной организацией здравоохранения,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были внедрены в </a:t>
            </a:r>
            <a:r>
              <a:rPr lang="kk-KZ" sz="1800">
                <a:solidFill>
                  <a:srgbClr val="547896"/>
                </a:solidFill>
              </a:rPr>
              <a:t>РФ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в 20</a:t>
            </a:r>
            <a:r>
              <a:rPr lang="kk-KZ" sz="1800">
                <a:solidFill>
                  <a:srgbClr val="547896"/>
                </a:solidFill>
              </a:rPr>
              <a:t>12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году. По ним дети, рожденные весом более 500 граммов, считаются живорожденными.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С первых секунд после появления на свет новорождённого с экстремально низкой массой тела необходимо заботиться о сохранении тепла. Потеря тепла приводит к тому что, организм вынужден тратить энергию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не на рост и развитие, а на согревание тела. чтобы этого избежать,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необходимо поддерживать                           тепло организма.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367440" y="390584"/>
            <a:ext cx="26680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b="1">
                <a:solidFill>
                  <a:srgbClr val="EC7B83"/>
                </a:solidFill>
                <a:latin typeface="Arial Black"/>
                <a:ea typeface="Arial Black"/>
                <a:cs typeface="Arial Black"/>
                <a:sym typeface="Arial Black"/>
              </a:rPr>
              <a:t>ПРОБЛЕМАТИКА</a:t>
            </a:r>
            <a:endParaRPr sz="2000" b="1">
              <a:solidFill>
                <a:srgbClr val="EC7B8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177500" y="872594"/>
            <a:ext cx="4848725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Трение шерстяных волокон о ножку ребенка — это естественный массаж рефлекторных зон стоп, который оказывает не только согревающее, но и тонизирующее, и общеукрепляющее действие. В таком состоянии малыш не находится в забытье, когда он может уйти в крепкий сон и забыть сделать вдох.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В бюджете больницы покупка вязанных вещей не предусмотрена, а мамам недоношенных детей заниматься вязанием в критической ситуации некогда и не все молодые мамы умеют вязать, поэтому было создано движение волонтеров Клуб «28 Петель» 28petel</a:t>
            </a:r>
            <a:r>
              <a:rPr lang="kk-KZ" sz="1800">
                <a:solidFill>
                  <a:srgbClr val="547896"/>
                </a:solidFill>
              </a:rPr>
              <a:t>.ru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, который снабжает теплыми вещами отделения неонатологии по </a:t>
            </a:r>
            <a:r>
              <a:rPr lang="kk-KZ" sz="1800">
                <a:solidFill>
                  <a:srgbClr val="547896"/>
                </a:solidFill>
              </a:rPr>
              <a:t>Московской области и Москве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 l="11853" t="1616" r="31185" b="-40"/>
          <a:stretch/>
        </p:blipFill>
        <p:spPr>
          <a:xfrm>
            <a:off x="5131470" y="949808"/>
            <a:ext cx="3492199" cy="4868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367440" y="493802"/>
            <a:ext cx="58804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b="1">
                <a:solidFill>
                  <a:srgbClr val="EC7B83"/>
                </a:solidFill>
                <a:latin typeface="Arial Black"/>
                <a:ea typeface="Arial Black"/>
                <a:cs typeface="Arial Black"/>
                <a:sym typeface="Arial Black"/>
              </a:rPr>
              <a:t>УЧАСТНИКИ И ЦЕЛЕВАЯ АУДИТОРИЯ</a:t>
            </a:r>
            <a:endParaRPr sz="2000" b="1">
              <a:solidFill>
                <a:srgbClr val="EC7B8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49" name="Shape 149"/>
          <p:cNvGrpSpPr/>
          <p:nvPr/>
        </p:nvGrpSpPr>
        <p:grpSpPr>
          <a:xfrm>
            <a:off x="1702694" y="1837110"/>
            <a:ext cx="5414078" cy="3504377"/>
            <a:chOff x="307" y="431610"/>
            <a:chExt cx="5414078" cy="3504377"/>
          </a:xfrm>
        </p:grpSpPr>
        <p:sp>
          <p:nvSpPr>
            <p:cNvPr id="150" name="Shape 150"/>
            <p:cNvSpPr/>
            <p:nvPr/>
          </p:nvSpPr>
          <p:spPr>
            <a:xfrm>
              <a:off x="307" y="431610"/>
              <a:ext cx="2387128" cy="1432277"/>
            </a:xfrm>
            <a:prstGeom prst="roundRect">
              <a:avLst>
                <a:gd name="adj" fmla="val 10000"/>
              </a:avLst>
            </a:prstGeom>
            <a:solidFill>
              <a:srgbClr val="547896"/>
            </a:solidFill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Shape 151"/>
            <p:cNvSpPr txBox="1"/>
            <p:nvPr/>
          </p:nvSpPr>
          <p:spPr>
            <a:xfrm>
              <a:off x="42257" y="473560"/>
              <a:ext cx="2303228" cy="1348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k-KZ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Клуб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kk-KZ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«28 Петель»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Shape 152"/>
            <p:cNvSpPr/>
            <p:nvPr/>
          </p:nvSpPr>
          <p:spPr>
            <a:xfrm>
              <a:off x="2528196" y="949404"/>
              <a:ext cx="339105" cy="39668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EC7B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Shape 153"/>
            <p:cNvSpPr txBox="1"/>
            <p:nvPr/>
          </p:nvSpPr>
          <p:spPr>
            <a:xfrm>
              <a:off x="2528196" y="1028742"/>
              <a:ext cx="237374" cy="238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>
                <a:solidFill>
                  <a:srgbClr val="EC7B8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Shape 154"/>
            <p:cNvSpPr/>
            <p:nvPr/>
          </p:nvSpPr>
          <p:spPr>
            <a:xfrm>
              <a:off x="3027257" y="431610"/>
              <a:ext cx="2387128" cy="1432277"/>
            </a:xfrm>
            <a:prstGeom prst="roundRect">
              <a:avLst>
                <a:gd name="adj" fmla="val 10000"/>
              </a:avLst>
            </a:prstGeom>
            <a:solidFill>
              <a:srgbClr val="547896"/>
            </a:solidFill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Shape 155"/>
            <p:cNvSpPr txBox="1"/>
            <p:nvPr/>
          </p:nvSpPr>
          <p:spPr>
            <a:xfrm>
              <a:off x="3069207" y="473560"/>
              <a:ext cx="2303228" cy="1348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k-KZ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Участники – Социально активные граждане </a:t>
              </a:r>
              <a:r>
                <a:rPr lang="kk-KZ" sz="1800">
                  <a:solidFill>
                    <a:schemeClr val="lt1"/>
                  </a:solidFill>
                </a:rPr>
                <a:t>РФ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 rot="5400000">
              <a:off x="4051268" y="1975856"/>
              <a:ext cx="339105" cy="39668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EC7B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4101815" y="2004648"/>
              <a:ext cx="238013" cy="237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EC7B8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3027257" y="2503710"/>
              <a:ext cx="2387128" cy="1432277"/>
            </a:xfrm>
            <a:prstGeom prst="roundRect">
              <a:avLst>
                <a:gd name="adj" fmla="val 10000"/>
              </a:avLst>
            </a:prstGeom>
            <a:solidFill>
              <a:srgbClr val="547896"/>
            </a:solidFill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Shape 159"/>
            <p:cNvSpPr txBox="1"/>
            <p:nvPr/>
          </p:nvSpPr>
          <p:spPr>
            <a:xfrm>
              <a:off x="3069207" y="2545660"/>
              <a:ext cx="2303228" cy="1348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k-KZ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Врачи – неонатологи ухаживающие                  за недоношенными детьми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 rot="10800000">
              <a:off x="2547390" y="3021503"/>
              <a:ext cx="339105" cy="39668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EC7B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Shape 161"/>
            <p:cNvSpPr txBox="1"/>
            <p:nvPr/>
          </p:nvSpPr>
          <p:spPr>
            <a:xfrm>
              <a:off x="2649121" y="3100841"/>
              <a:ext cx="237374" cy="238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>
                <a:solidFill>
                  <a:srgbClr val="EC7B8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307" y="2503710"/>
              <a:ext cx="2387128" cy="1432277"/>
            </a:xfrm>
            <a:prstGeom prst="roundRect">
              <a:avLst>
                <a:gd name="adj" fmla="val 10000"/>
              </a:avLst>
            </a:prstGeom>
            <a:solidFill>
              <a:srgbClr val="547896"/>
            </a:solidFill>
            <a:ln w="127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Shape 163"/>
            <p:cNvSpPr txBox="1"/>
            <p:nvPr/>
          </p:nvSpPr>
          <p:spPr>
            <a:xfrm>
              <a:off x="42257" y="2545660"/>
              <a:ext cx="2303228" cy="1348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k-KZ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Недоношенные дети от 500 грамм до 2 кг и их мамы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667515" y="591646"/>
            <a:ext cx="8043347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b="1">
                <a:solidFill>
                  <a:srgbClr val="EC7B83"/>
                </a:solidFill>
                <a:latin typeface="Arial Black"/>
                <a:ea typeface="Arial Black"/>
                <a:cs typeface="Arial Black"/>
                <a:sym typeface="Arial Black"/>
              </a:rPr>
              <a:t>ЦЕЛИ И ЗАДАЧИ</a:t>
            </a:r>
            <a:endParaRPr sz="2000" b="1">
              <a:solidFill>
                <a:srgbClr val="EC7B8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95AEC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Цель проекта: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Вносить свой вклад в выхаживани</a:t>
            </a:r>
            <a:r>
              <a:rPr lang="kk-KZ" sz="1800">
                <a:solidFill>
                  <a:srgbClr val="547896"/>
                </a:solidFill>
              </a:rPr>
              <a:t>е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недоношенных детей</a:t>
            </a:r>
            <a:endParaRPr sz="1800" b="1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Задачи: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</a:rPr>
              <a:t>На постоянной основе предоставлять отделениям неонатологии</a:t>
            </a:r>
            <a:endParaRPr sz="1800">
              <a:solidFill>
                <a:srgbClr val="54789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</a:rPr>
              <a:t>вязаные изделия,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способствующие более эффективному процессу выхаживания недоношенных детей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Объединить усилия социально</a:t>
            </a:r>
            <a:r>
              <a:rPr lang="kk-KZ" sz="1800">
                <a:solidFill>
                  <a:srgbClr val="547896"/>
                </a:solidFill>
              </a:rPr>
              <a:t>-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активных граждан в оказании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помощи недоношенны</a:t>
            </a:r>
            <a:r>
              <a:rPr lang="kk-KZ" sz="1800">
                <a:solidFill>
                  <a:srgbClr val="547896"/>
                </a:solidFill>
              </a:rPr>
              <a:t>м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дет</a:t>
            </a:r>
            <a:r>
              <a:rPr lang="kk-KZ" sz="1800">
                <a:solidFill>
                  <a:srgbClr val="547896"/>
                </a:solidFill>
              </a:rPr>
              <a:t>ям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, через работу клубов во всех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городах </a:t>
            </a:r>
            <a:r>
              <a:rPr lang="kk-KZ" sz="1800">
                <a:solidFill>
                  <a:srgbClr val="547896"/>
                </a:solidFill>
              </a:rPr>
              <a:t>РФ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409075" y="591646"/>
            <a:ext cx="8217567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>
                <a:solidFill>
                  <a:srgbClr val="EC7B83"/>
                </a:solidFill>
                <a:latin typeface="Arial Black"/>
                <a:ea typeface="Arial Black"/>
                <a:cs typeface="Arial Black"/>
                <a:sym typeface="Arial Black"/>
              </a:rPr>
              <a:t>КОММУНИКАЦИОННАЯ СТРАТЕГИЯ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95AEC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Единая база данных по контактам отделений неонатологии по </a:t>
            </a:r>
            <a:r>
              <a:rPr lang="kk-KZ" sz="1800">
                <a:solidFill>
                  <a:srgbClr val="547896"/>
                </a:solidFill>
              </a:rPr>
              <a:t>России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и за рубежом</a:t>
            </a:r>
            <a:r>
              <a:rPr lang="kk-KZ" sz="1800">
                <a:solidFill>
                  <a:srgbClr val="547896"/>
                </a:solidFill>
              </a:rPr>
              <a:t>.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Контакты </a:t>
            </a:r>
            <a:r>
              <a:rPr lang="kk-KZ" sz="1800">
                <a:solidFill>
                  <a:srgbClr val="547896"/>
                </a:solidFill>
              </a:rPr>
              <a:t>к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оординаторов клуба</a:t>
            </a:r>
            <a:r>
              <a:rPr lang="kk-KZ" sz="1800">
                <a:solidFill>
                  <a:srgbClr val="547896"/>
                </a:solidFill>
              </a:rPr>
              <a:t> (на данный момент 70 клубов по РФ)</a:t>
            </a:r>
            <a:endParaRPr sz="1800">
              <a:solidFill>
                <a:srgbClr val="547896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Организация регулярных встреч участников клуба, сбор и передача готовых изделий отделениям неонатологии на местах.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Открытая система обмена информаци</a:t>
            </a:r>
            <a:r>
              <a:rPr lang="kk-KZ" sz="1800">
                <a:solidFill>
                  <a:srgbClr val="547896"/>
                </a:solidFill>
              </a:rPr>
              <a:t>е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й и обучения для волонтеров клуба, через страницы клуба в соц.сетях (facebook, instagram и whatsapp), действующего сайта www.28petel.</a:t>
            </a:r>
            <a:r>
              <a:rPr lang="kk-KZ" sz="1800">
                <a:solidFill>
                  <a:srgbClr val="547896"/>
                </a:solidFill>
              </a:rPr>
              <a:t>ru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, а также на встречах.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Регулярная публикация результатов в соц.сетях и на сайте;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Дополнительная информационная поддержка со стороны СМИ и участников клуба, освещающая деятельность клубов.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Прозрачная и открытая система мониторинга и отчетности о деятельности клубов и результат</a:t>
            </a:r>
            <a:r>
              <a:rPr lang="kk-KZ" sz="1800">
                <a:solidFill>
                  <a:srgbClr val="547896"/>
                </a:solidFill>
              </a:rPr>
              <a:t>ах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8813" y="2129"/>
            <a:ext cx="4335187" cy="685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409075" y="591646"/>
            <a:ext cx="8434136" cy="4585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000" b="1">
                <a:solidFill>
                  <a:srgbClr val="EC7B83"/>
                </a:solidFill>
                <a:latin typeface="Arial Black"/>
                <a:ea typeface="Arial Black"/>
                <a:cs typeface="Arial Black"/>
                <a:sym typeface="Arial Black"/>
              </a:rPr>
              <a:t>ТАКТИКА И КРЕАТИВНЫЕ РЕШЕНИЯ</a:t>
            </a:r>
            <a:endParaRPr sz="2000">
              <a:solidFill>
                <a:srgbClr val="EC7B8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95AEC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Эффективная организация работы клуба</a:t>
            </a:r>
            <a:r>
              <a:rPr lang="kk-KZ" sz="1800">
                <a:solidFill>
                  <a:srgbClr val="547896"/>
                </a:solidFill>
              </a:rPr>
              <a:t> 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через координаторов                      на добровольной основе, включающая в себя </a:t>
            </a:r>
            <a:r>
              <a:rPr lang="kk-KZ" sz="1800">
                <a:solidFill>
                  <a:srgbClr val="547896"/>
                </a:solidFill>
              </a:rPr>
              <a:t>помимо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организации встреч, ведение журнала собранных изделий, передач</a:t>
            </a:r>
            <a:r>
              <a:rPr lang="kk-KZ" sz="1800">
                <a:solidFill>
                  <a:srgbClr val="547896"/>
                </a:solidFill>
              </a:rPr>
              <a:t>у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изделий в медицинские учреждения, информирование и обучение.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Принцип открытости и прозрачности деятельности клуба, а также постоянное информирование о результатах работы волонтеров клуба способствует широкому привлечению внимания общественности, а также увеличению количества желающих</a:t>
            </a:r>
            <a:r>
              <a:rPr lang="kk-KZ" sz="1800">
                <a:solidFill>
                  <a:srgbClr val="547896"/>
                </a:solidFill>
              </a:rPr>
              <a:t> 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принять участие в вязании.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547896"/>
              </a:buClr>
              <a:buSzPts val="1800"/>
              <a:buFont typeface="Arial"/>
              <a:buChar char="•"/>
            </a:pP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Принцип открытой командной работы членов клуба, а также разделение ответственности и создани</a:t>
            </a:r>
            <a:r>
              <a:rPr lang="kk-KZ" sz="1800">
                <a:solidFill>
                  <a:srgbClr val="547896"/>
                </a:solidFill>
              </a:rPr>
              <a:t>е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гибкой системы работы клуба, позволяющ</a:t>
            </a:r>
            <a:r>
              <a:rPr lang="kk-KZ" sz="1800">
                <a:solidFill>
                  <a:srgbClr val="547896"/>
                </a:solidFill>
              </a:rPr>
              <a:t>ей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 творчески развиваться участвующим в клубе волонтёр</a:t>
            </a:r>
            <a:r>
              <a:rPr lang="kk-KZ" sz="1800">
                <a:solidFill>
                  <a:srgbClr val="547896"/>
                </a:solidFill>
              </a:rPr>
              <a:t>ам</a:t>
            </a:r>
            <a:r>
              <a:rPr lang="kk-KZ" sz="1800">
                <a:solidFill>
                  <a:srgbClr val="547896"/>
                </a:solidFill>
                <a:latin typeface="Arial"/>
                <a:ea typeface="Arial"/>
                <a:cs typeface="Arial"/>
                <a:sym typeface="Arial"/>
              </a:rPr>
              <a:t>, способствует привлечению талантливых людей и помогает эффективно реагировать на потребности и изменения.</a:t>
            </a:r>
            <a:endParaRPr sz="1800">
              <a:solidFill>
                <a:srgbClr val="5478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1206</Words>
  <Application>Microsoft Office PowerPoint</Application>
  <PresentationFormat>Экран (4:3)</PresentationFormat>
  <Paragraphs>165</Paragraphs>
  <Slides>38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 Black</vt:lpstr>
      <vt:lpstr>Trebuchet MS</vt:lpstr>
      <vt:lpstr>Calibri</vt:lpstr>
      <vt:lpstr>Arial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сергей</cp:lastModifiedBy>
  <cp:revision>15</cp:revision>
  <dcterms:modified xsi:type="dcterms:W3CDTF">2018-06-17T21:40:26Z</dcterms:modified>
</cp:coreProperties>
</file>