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61" r:id="rId2"/>
    <p:sldId id="262" r:id="rId3"/>
    <p:sldId id="264" r:id="rId4"/>
    <p:sldId id="257" r:id="rId5"/>
    <p:sldId id="260" r:id="rId6"/>
    <p:sldId id="259" r:id="rId7"/>
    <p:sldId id="263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024"/>
    <a:srgbClr val="003217"/>
    <a:srgbClr val="006C31"/>
    <a:srgbClr val="0EAA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94541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B10CE-C068-4CA5-AC17-0E9B17C1D395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9C917-CA42-48BC-9005-57CD30C38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E5B7-B3EB-440A-9A85-5D9E98C366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8A5D-802B-4725-9A19-71FA0F4C1A30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54B5-E933-4885-ACA0-4D92AC0A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44FE-02A1-451F-AC1B-0EDCCEA031B6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574A-5E19-4148-8BB7-39DEE4DDF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A7EE-7575-43EC-9DEB-7AE6C0C74B3E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B3D5-8EC7-4AAD-90E7-4A432E1C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F1C8-133E-466B-B714-B3C4FDCE345C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4D19-FC05-4127-A814-438B2A1D3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042F-8B5B-401C-806B-33830615DC1B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AF44-4B68-4705-B1C1-62043BA46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EB5D-C637-4240-9230-66ACFFA4F4BA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620F-1E14-4BD2-9482-6B5F86BBD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01F8-B8B3-489F-94AF-86A6AD3BDF00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1BD0-AAD3-4D95-BC6A-BE19CE232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89BE-F4DD-4FC5-8AA4-C8579A2A9DD6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16C3-698F-4349-9F85-B72AD0B3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BEF5-4C22-4E9C-8F99-31A044B50ECC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C7D0-0A70-402D-B687-C613D8C1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C04B-9EC7-44B0-B69B-ECEF0D9FFE65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DDA7-6FF4-45CA-9FFC-874BD51A4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762-A5D5-45AB-A46C-53FF1CB3C480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0CA4-0451-499E-B534-F60EF7A9E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888D8-A213-4FE9-AE4D-E26533D5E32B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A8812-4451-4BF2-8167-72A47BA5A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30" r:id="rId7"/>
    <p:sldLayoutId id="2147483831" r:id="rId8"/>
    <p:sldLayoutId id="2147483832" r:id="rId9"/>
    <p:sldLayoutId id="2147483823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550" y="5995988"/>
            <a:ext cx="5518150" cy="5286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Петрозаводск, 17 апреля 2018 </a:t>
            </a: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23850" y="38576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C31"/>
                </a:solidFill>
              </a:rPr>
              <a:t>Г</a:t>
            </a:r>
            <a:r>
              <a:rPr lang="ru-RU" sz="2800" b="1">
                <a:solidFill>
                  <a:srgbClr val="006C31"/>
                </a:solidFill>
                <a:latin typeface="Candara" pitchFamily="34" charset="0"/>
              </a:rPr>
              <a:t>ородской конкурс</a:t>
            </a:r>
            <a:r>
              <a:rPr lang="de-DE" b="1">
                <a:solidFill>
                  <a:srgbClr val="006C31"/>
                </a:solidFill>
                <a:latin typeface="Candara" pitchFamily="34" charset="0"/>
              </a:rPr>
              <a:t> </a:t>
            </a:r>
            <a:r>
              <a:rPr lang="ru-RU" b="1">
                <a:solidFill>
                  <a:srgbClr val="006C31"/>
                </a:solidFill>
                <a:latin typeface="Candara" pitchFamily="34" charset="0"/>
              </a:rPr>
              <a:t> </a:t>
            </a:r>
            <a:r>
              <a:rPr lang="ru-RU" sz="2800" b="1">
                <a:solidFill>
                  <a:srgbClr val="006C31"/>
                </a:solidFill>
                <a:latin typeface="Candara" pitchFamily="34" charset="0"/>
              </a:rPr>
              <a:t>педагогических работников </a:t>
            </a:r>
            <a:r>
              <a:rPr lang="de-DE" sz="2800" b="1">
                <a:solidFill>
                  <a:srgbClr val="006C31"/>
                </a:solidFill>
                <a:latin typeface="Candara" pitchFamily="34" charset="0"/>
              </a:rPr>
              <a:t> </a:t>
            </a:r>
            <a:endParaRPr lang="ru-RU" sz="2800" b="1">
              <a:solidFill>
                <a:srgbClr val="006C31"/>
              </a:solidFill>
              <a:latin typeface="Candara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051050" y="5865813"/>
            <a:ext cx="504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C31"/>
                </a:solidFill>
                <a:latin typeface="Candara" pitchFamily="34" charset="0"/>
              </a:rPr>
              <a:t>Руководитель проекта: Ирина</a:t>
            </a:r>
            <a:r>
              <a:rPr lang="ru-RU" b="1">
                <a:solidFill>
                  <a:srgbClr val="006C31"/>
                </a:solidFill>
              </a:rPr>
              <a:t> </a:t>
            </a:r>
            <a:r>
              <a:rPr lang="ru-RU" b="1">
                <a:solidFill>
                  <a:srgbClr val="006C31"/>
                </a:solidFill>
                <a:latin typeface="Candara" pitchFamily="34" charset="0"/>
              </a:rPr>
              <a:t>Строганова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62000" y="1268413"/>
            <a:ext cx="7777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6C31"/>
                </a:solidFill>
                <a:latin typeface="Candara" pitchFamily="34" charset="0"/>
              </a:rPr>
              <a:t>«Я умею спасать жизнь»</a:t>
            </a:r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3"/>
          <a:srcRect l="3537" t="20601" r="9837" b="11150"/>
          <a:stretch>
            <a:fillRect/>
          </a:stretch>
        </p:blipFill>
        <p:spPr bwMode="auto">
          <a:xfrm>
            <a:off x="1979613" y="2276475"/>
            <a:ext cx="51482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868363" y="4724400"/>
            <a:ext cx="7407275" cy="2017713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Arial Unicode MS" pitchFamily="34" charset="-128"/>
              </a:rPr>
              <a:t>    </a:t>
            </a: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Цель проекта</a:t>
            </a: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 – апробация и введение в практику системы подготовки работников образовательных учреждений г. Петрозаводска по оказанию первой помощи на примере конкурса «Я умею спасать жизнь» для снижения риска несвоевременного оказания первой помощи. </a:t>
            </a:r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C31"/>
                </a:solidFill>
                <a:latin typeface="Arial" charset="0"/>
              </a:rPr>
              <a:t>О проекте</a:t>
            </a:r>
          </a:p>
        </p:txBody>
      </p:sp>
      <p:sp>
        <p:nvSpPr>
          <p:cNvPr id="16387" name="Объект 1"/>
          <p:cNvSpPr txBox="1">
            <a:spLocks/>
          </p:cNvSpPr>
          <p:nvPr/>
        </p:nvSpPr>
        <p:spPr bwMode="auto">
          <a:xfrm>
            <a:off x="868363" y="1484313"/>
            <a:ext cx="7407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>
                <a:solidFill>
                  <a:schemeClr val="tx2"/>
                </a:solidFill>
                <a:latin typeface="Candara" pitchFamily="34" charset="0"/>
              </a:rPr>
              <a:t>     </a:t>
            </a:r>
            <a:r>
              <a:rPr lang="ru-RU" sz="2000">
                <a:latin typeface="Candara" pitchFamily="34" charset="0"/>
              </a:rPr>
              <a:t>Проект призван способствовать: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2000"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000">
                <a:latin typeface="Candara" pitchFamily="34" charset="0"/>
              </a:rPr>
              <a:t> -  привлечению внимания педагогов, родителей, общественности</a:t>
            </a:r>
            <a:r>
              <a:rPr lang="ru-RU" sz="2000"/>
              <a:t> </a:t>
            </a:r>
            <a:r>
              <a:rPr lang="ru-RU" sz="2000">
                <a:latin typeface="Candara" pitchFamily="34" charset="0"/>
              </a:rPr>
              <a:t>к </a:t>
            </a:r>
            <a:r>
              <a:rPr lang="ru-RU" sz="2000"/>
              <a:t>проблематике</a:t>
            </a:r>
            <a:r>
              <a:rPr lang="ru-RU" sz="2000">
                <a:latin typeface="Candara" pitchFamily="34" charset="0"/>
              </a:rPr>
              <a:t> повышения безопасности участников учебного</a:t>
            </a:r>
            <a:r>
              <a:rPr lang="ru-RU" sz="2000"/>
              <a:t> </a:t>
            </a:r>
            <a:r>
              <a:rPr lang="ru-RU" sz="2000">
                <a:latin typeface="Candara" pitchFamily="34" charset="0"/>
              </a:rPr>
              <a:t>процесса </a:t>
            </a:r>
            <a:r>
              <a:rPr lang="ru-RU" sz="2000"/>
              <a:t>в школе,</a:t>
            </a:r>
            <a:r>
              <a:rPr lang="ru-RU" sz="2000">
                <a:latin typeface="Candara" pitchFamily="34" charset="0"/>
              </a:rPr>
              <a:t> во время массовых мероприятий, походов и лагерей,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000">
                <a:latin typeface="Candara" pitchFamily="34" charset="0"/>
              </a:rPr>
              <a:t> </a:t>
            </a:r>
            <a:endParaRPr lang="ru-RU" sz="2000"/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sz="2000">
                <a:latin typeface="Candara" pitchFamily="34" charset="0"/>
              </a:rPr>
              <a:t>способствовать </a:t>
            </a:r>
            <a:r>
              <a:rPr lang="ru-RU" sz="2000"/>
              <a:t>мотивации и </a:t>
            </a:r>
            <a:r>
              <a:rPr lang="ru-RU" sz="2000">
                <a:latin typeface="Candara" pitchFamily="34" charset="0"/>
              </a:rPr>
              <a:t>развитию практических навыков у педагогов по оказанию первой помощи.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900113" y="1268413"/>
            <a:ext cx="7408862" cy="485775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Петрозаводск - инновационная площадка по разработке и осуществлению проектов первой помощи для учителей и школьников.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Аналогов подобных конкурсов по первой помощи для учителей в РФ нам пока найти не удалось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z="200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Этому способствует: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- наличие подготовленных кадров – как организаторов, так и участников;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- наличие помещений и материальной базы для обучения и проведения конкурсов, соревнований по первой помощи;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- мотивированность педагогов;</a:t>
            </a:r>
          </a:p>
          <a:p>
            <a:pPr marL="0" indent="0" eaLnBrk="1" hangingPunct="1">
              <a:buFontTx/>
              <a:buNone/>
            </a:pP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- поддержка партнеров.</a:t>
            </a:r>
            <a:r>
              <a:rPr lang="ru-RU" smtClean="0">
                <a:latin typeface="Arial" charset="0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ru-RU" smtClean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3027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3600" b="1" smtClean="0">
                <a:solidFill>
                  <a:srgbClr val="006C31"/>
                </a:solidFill>
                <a:latin typeface="Arial" charset="0"/>
              </a:rPr>
              <a:t>Уникальность</a:t>
            </a:r>
            <a:r>
              <a:rPr lang="ru-RU" sz="3600" b="1" smtClean="0">
                <a:latin typeface="Arial" charset="0"/>
              </a:rPr>
              <a:t> 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2771775" y="2205038"/>
            <a:ext cx="590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6C31"/>
                </a:solidFill>
                <a:latin typeface="Candara" pitchFamily="34" charset="0"/>
              </a:rPr>
              <a:t>Этапы конкурсных заданий</a:t>
            </a: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2708275" y="2924175"/>
            <a:ext cx="596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>
                <a:solidFill>
                  <a:srgbClr val="006C31"/>
                </a:solidFill>
                <a:latin typeface="Candara" pitchFamily="34" charset="0"/>
              </a:rPr>
              <a:t>Самопрезентация</a:t>
            </a:r>
          </a:p>
        </p:txBody>
      </p:sp>
      <p:pic>
        <p:nvPicPr>
          <p:cNvPr id="18435" name="Picture 4" descr="E:\Подоро\подорожник лого - зелёный квадра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21288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971550" y="908050"/>
            <a:ext cx="7267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C31"/>
                </a:solidFill>
              </a:rPr>
              <a:t>«Я умею спасать жизнь»,  </a:t>
            </a:r>
            <a:r>
              <a:rPr lang="ru-RU" sz="2400">
                <a:solidFill>
                  <a:srgbClr val="006C31"/>
                </a:solidFill>
              </a:rPr>
              <a:t>апрель, 2018</a:t>
            </a:r>
          </a:p>
          <a:p>
            <a:pPr algn="ctr"/>
            <a:endParaRPr lang="ru-RU" sz="2400" b="1">
              <a:solidFill>
                <a:srgbClr val="006C31"/>
              </a:solidFill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323850" y="38576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srgbClr val="006C31"/>
                </a:solidFill>
                <a:latin typeface="Candara" pitchFamily="34" charset="0"/>
              </a:rPr>
              <a:t>I</a:t>
            </a:r>
            <a:r>
              <a:rPr lang="ru-RU" sz="2400" b="1">
                <a:solidFill>
                  <a:srgbClr val="006C31"/>
                </a:solidFill>
                <a:latin typeface="Candara" pitchFamily="34" charset="0"/>
              </a:rPr>
              <a:t>-й  городской конкурс</a:t>
            </a:r>
            <a:r>
              <a:rPr lang="de-DE" sz="2400" b="1">
                <a:solidFill>
                  <a:srgbClr val="006C31"/>
                </a:solidFill>
                <a:latin typeface="Candara" pitchFamily="34" charset="0"/>
              </a:rPr>
              <a:t> </a:t>
            </a:r>
            <a:r>
              <a:rPr lang="ru-RU" sz="2400" b="1">
                <a:solidFill>
                  <a:srgbClr val="006C31"/>
                </a:solidFill>
                <a:latin typeface="Candara" pitchFamily="34" charset="0"/>
              </a:rPr>
              <a:t> педагогических работников</a:t>
            </a:r>
            <a:r>
              <a:rPr lang="ru-RU" sz="2400" b="1">
                <a:solidFill>
                  <a:schemeClr val="bg1"/>
                </a:solidFill>
                <a:latin typeface="Candara" pitchFamily="34" charset="0"/>
              </a:rPr>
              <a:t> </a:t>
            </a:r>
            <a:r>
              <a:rPr lang="de-DE" sz="2800" b="1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ru-RU" sz="2800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706688" y="3644900"/>
            <a:ext cx="596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>
                <a:solidFill>
                  <a:srgbClr val="006C31"/>
                </a:solidFill>
                <a:latin typeface="Candara" pitchFamily="34" charset="0"/>
              </a:rPr>
              <a:t>Наложение повязок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771775" y="4437063"/>
            <a:ext cx="6048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>
                <a:solidFill>
                  <a:srgbClr val="006C31"/>
                </a:solidFill>
                <a:latin typeface="Candara" pitchFamily="34" charset="0"/>
              </a:rPr>
              <a:t>Сердечно-лёгочная </a:t>
            </a:r>
          </a:p>
          <a:p>
            <a:r>
              <a:rPr lang="ru-RU" sz="3200" b="1">
                <a:solidFill>
                  <a:srgbClr val="006C31"/>
                </a:solidFill>
                <a:latin typeface="Candara" pitchFamily="34" charset="0"/>
              </a:rPr>
              <a:t>реанимация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2771775" y="55165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>
                <a:solidFill>
                  <a:srgbClr val="006C31"/>
                </a:solidFill>
                <a:latin typeface="Candara" pitchFamily="34" charset="0"/>
              </a:rPr>
              <a:t>Ситуационные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900113" y="692150"/>
            <a:ext cx="7772400" cy="10810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5024"/>
                </a:solidFill>
                <a:latin typeface="Arial" charset="0"/>
              </a:rPr>
              <a:t>Этапы конкурса</a:t>
            </a:r>
            <a:r>
              <a:rPr lang="ru-RU" sz="4000" smtClean="0">
                <a:solidFill>
                  <a:srgbClr val="005024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5024"/>
                </a:solidFill>
                <a:latin typeface="Arial" charset="0"/>
              </a:rPr>
            </a:br>
            <a:endParaRPr lang="ru-RU" sz="4000" smtClean="0">
              <a:solidFill>
                <a:srgbClr val="005024"/>
              </a:solidFill>
              <a:latin typeface="Arial" charset="0"/>
            </a:endParaRPr>
          </a:p>
        </p:txBody>
      </p:sp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58775" y="390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9459" name="Picture 8" descr="j7p79eiyti8ksgwkocw-1024x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40322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j7p79ejv4wg8g0sgwws-1024x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57563"/>
            <a:ext cx="46799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2"/>
          <p:cNvSpPr txBox="1">
            <a:spLocks noChangeArrowheads="1"/>
          </p:cNvSpPr>
          <p:nvPr/>
        </p:nvSpPr>
        <p:spPr bwMode="auto">
          <a:xfrm>
            <a:off x="762000" y="620713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6C31"/>
                </a:solidFill>
                <a:latin typeface="Candara" pitchFamily="34" charset="0"/>
              </a:rPr>
              <a:t>Волонтеры проекта</a:t>
            </a:r>
          </a:p>
        </p:txBody>
      </p:sp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395288" y="4797425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	В организации проекта приняли участие 24 волонтера – учащиеся 9-11 классов школ Петрозаводска.</a:t>
            </a:r>
          </a:p>
          <a:p>
            <a:r>
              <a:rPr lang="ru-RU" sz="2000"/>
              <a:t>	Юноши и девушки успешно окончили программу «Первая помощь. Базовый курс», участвовали в дежурствах на городских массовых мероприятиях, прошли подготовку «статистов первой помощи».</a:t>
            </a: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3545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701675" y="4076700"/>
            <a:ext cx="7772400" cy="260508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Информационный охват – более 5000 человек.</a:t>
            </a:r>
            <a:br>
              <a:rPr lang="ru-RU" sz="200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Информационная рассылка среди специалистов, педагогов школ – персональный охват - более 300 человек,</a:t>
            </a:r>
            <a:br>
              <a:rPr lang="ru-RU" sz="200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Участники пилотного конкурса - педагоги из 9 учебных заведений. </a:t>
            </a:r>
            <a:br>
              <a:rPr lang="ru-RU" sz="200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Волонтеры первой помощи - 24 человека. Для их подготовки реализован образовательный курс продолжительностью 144 академических часа</a:t>
            </a: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042988" y="476250"/>
            <a:ext cx="6418262" cy="479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C31"/>
                </a:solidFill>
                <a:latin typeface="Arial" charset="0"/>
              </a:rPr>
              <a:t>Результаты проекта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268413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22388"/>
            <a:ext cx="3698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z="2800" b="1" smtClean="0">
                <a:solidFill>
                  <a:srgbClr val="006C31"/>
                </a:solidFill>
                <a:latin typeface="Arial" charset="0"/>
              </a:rPr>
              <a:t>Продвижение практики в Республике Карелия и других регионах РФ реалистично и сегодня жизненно необходимо.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6165850"/>
            <a:ext cx="8021637" cy="503238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Совместный тренинг с волонтерами Центра первой помощи и добровольчества «Вершина», г. Москва.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ru-RU" sz="16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ru-RU" sz="36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1" name="Picture 4" descr="zJ8TMh0eJ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24175"/>
            <a:ext cx="51117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650" y="2060575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Мы общаемся с единомышленниками в 6 регионах России.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6C31"/>
                </a:solidFill>
              </a:rPr>
              <a:t>Ирина Строганова, руководитель проекта</a:t>
            </a:r>
            <a:br>
              <a:rPr lang="ru-RU" sz="3200" smtClean="0">
                <a:solidFill>
                  <a:srgbClr val="006C31"/>
                </a:solidFill>
              </a:rPr>
            </a:br>
            <a:r>
              <a:rPr lang="en-US" sz="3200" smtClean="0">
                <a:solidFill>
                  <a:srgbClr val="006C31"/>
                </a:solidFill>
              </a:rPr>
              <a:t>https://vk.com/podorozhnik10</a:t>
            </a:r>
            <a:r>
              <a:rPr lang="ru-RU" sz="4000" smtClean="0">
                <a:solidFill>
                  <a:srgbClr val="006C31"/>
                </a:solidFill>
              </a:rPr>
              <a:t/>
            </a:r>
            <a:br>
              <a:rPr lang="ru-RU" sz="4000" smtClean="0">
                <a:solidFill>
                  <a:srgbClr val="006C31"/>
                </a:solidFill>
              </a:rPr>
            </a:br>
            <a:endParaRPr lang="ru-RU" sz="4000" smtClean="0">
              <a:solidFill>
                <a:srgbClr val="006C31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C31"/>
                </a:solidFill>
              </a:rPr>
              <a:t>Контакты команды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288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Candara</vt:lpstr>
      <vt:lpstr>Symbol</vt:lpstr>
      <vt:lpstr>Calibri</vt:lpstr>
      <vt:lpstr>Arial Unicode MS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О проекте</vt:lpstr>
      <vt:lpstr> Уникальность  </vt:lpstr>
      <vt:lpstr>Слайд 4</vt:lpstr>
      <vt:lpstr>Этапы конкурса </vt:lpstr>
      <vt:lpstr>Слайд 6</vt:lpstr>
      <vt:lpstr>Информационный охват – более 5000 человек. Информационная рассылка среди специалистов, педагогов школ – персональный охват - более 300 человек, Участники пилотного конкурса - педагоги из 9 учебных заведений.  Волонтеры первой помощи - 24 человека. Для их подготовки реализован образовательный курс продолжительностью 144 академических часа.</vt:lpstr>
      <vt:lpstr>Продвижение практики в Республике Карелия и других регионах РФ реалистично и сегодня жизненно необходимо.</vt:lpstr>
      <vt:lpstr>Ирина Строганова, руководитель проекта https://vk.com/podorozhnik10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  городской конкурс педагогических работников  «Я умею спасать жизнь».</dc:title>
  <dc:creator>Julia</dc:creator>
  <cp:lastModifiedBy>Ирина</cp:lastModifiedBy>
  <cp:revision>57</cp:revision>
  <dcterms:created xsi:type="dcterms:W3CDTF">2018-04-16T17:26:50Z</dcterms:created>
  <dcterms:modified xsi:type="dcterms:W3CDTF">2018-10-04T05:17:57Z</dcterms:modified>
</cp:coreProperties>
</file>