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0" r:id="rId5"/>
    <p:sldId id="263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1" r:id="rId15"/>
    <p:sldId id="256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qwerty-1\Desktop\&#1082;&#1086;&#1085;&#1082;&#1091;&#1088;&#1089;&#1099;%202017&#1075;=2018&#1075;\&#1076;&#1077;&#1085;&#1100;%20&#1075;&#1088;&#1072;&#1078;&#1076;%20&#1080;&#1085;&#1080;&#1094;&#1080;&#1072;&#1090;&#1080;&#1074;2018&#1075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1"/>
  <c:chart>
    <c:title>
      <c:tx>
        <c:rich>
          <a:bodyPr/>
          <a:lstStyle/>
          <a:p>
            <a:pPr>
              <a:defRPr/>
            </a:pPr>
            <a:r>
              <a:rPr lang="ru-RU">
                <a:solidFill>
                  <a:srgbClr val="0070C0"/>
                </a:solidFill>
              </a:rPr>
              <a:t>Что вы можете сделать для своей страны как патриот и гражданин?</a:t>
            </a:r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cat>
            <c:strRef>
              <c:f>Лист1!$A$1:$C$1</c:f>
              <c:strCache>
                <c:ptCount val="3"/>
                <c:pt idx="0">
                  <c:v>посадить дерево, построить дом, вырастить сына</c:v>
                </c:pt>
                <c:pt idx="1">
                  <c:v>выполнить воинский долг пред государством </c:v>
                </c:pt>
                <c:pt idx="2">
                  <c:v>чтобы не стыдно было стране за наши дела</c:v>
                </c:pt>
              </c:strCache>
            </c:strRef>
          </c:cat>
          <c:val>
            <c:numRef>
              <c:f>Лист1!$A$2:$C$2</c:f>
              <c:numCache>
                <c:formatCode>0%</c:formatCode>
                <c:ptCount val="3"/>
                <c:pt idx="0">
                  <c:v>0.64000000000000112</c:v>
                </c:pt>
                <c:pt idx="1">
                  <c:v>0.75000000000000111</c:v>
                </c:pt>
                <c:pt idx="2">
                  <c:v>0.87000000000000099</c:v>
                </c:pt>
              </c:numCache>
            </c:numRef>
          </c:val>
        </c:ser>
        <c:dLbls>
          <c:showVal val="1"/>
        </c:dLbls>
        <c:shape val="box"/>
        <c:axId val="56145408"/>
        <c:axId val="56146944"/>
        <c:axId val="0"/>
      </c:bar3DChart>
      <c:catAx>
        <c:axId val="56145408"/>
        <c:scaling>
          <c:orientation val="minMax"/>
        </c:scaling>
        <c:axPos val="l"/>
        <c:majorTickMark val="none"/>
        <c:tickLblPos val="nextTo"/>
        <c:crossAx val="56146944"/>
        <c:crosses val="autoZero"/>
        <c:auto val="1"/>
        <c:lblAlgn val="ctr"/>
        <c:lblOffset val="100"/>
      </c:catAx>
      <c:valAx>
        <c:axId val="56146944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56145408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802BC-30A2-4DD4-96C1-83E8627F0E7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471ED4-88C6-41DA-A14D-22AF36335FCF}">
      <dgm:prSet phldrT="[Текст]"/>
      <dgm:spPr>
        <a:solidFill>
          <a:srgbClr val="00B050"/>
        </a:solidFill>
      </dgm:spPr>
      <dgm:t>
        <a:bodyPr/>
        <a:lstStyle/>
        <a:p>
          <a:r>
            <a:rPr lang="ru-RU"/>
            <a:t>МКОУ СОШ №17</a:t>
          </a:r>
        </a:p>
      </dgm:t>
    </dgm:pt>
    <dgm:pt modelId="{7056C440-23B8-471D-AE1E-42308DF12ABE}" type="parTrans" cxnId="{6D44033C-DE13-489E-A470-9004A1C54CB9}">
      <dgm:prSet/>
      <dgm:spPr/>
      <dgm:t>
        <a:bodyPr/>
        <a:lstStyle/>
        <a:p>
          <a:endParaRPr lang="ru-RU"/>
        </a:p>
      </dgm:t>
    </dgm:pt>
    <dgm:pt modelId="{A87F34D9-8A37-41A5-889F-45CB30AE43A5}" type="sibTrans" cxnId="{6D44033C-DE13-489E-A470-9004A1C54CB9}">
      <dgm:prSet/>
      <dgm:spPr/>
      <dgm:t>
        <a:bodyPr/>
        <a:lstStyle/>
        <a:p>
          <a:endParaRPr lang="ru-RU"/>
        </a:p>
      </dgm:t>
    </dgm:pt>
    <dgm:pt modelId="{3E0CFC0B-3310-4281-9B6A-C95E8D47A098}">
      <dgm:prSet phldrT="[Текст]"/>
      <dgm:spPr>
        <a:solidFill>
          <a:srgbClr val="00B050"/>
        </a:solidFill>
      </dgm:spPr>
      <dgm:t>
        <a:bodyPr/>
        <a:lstStyle/>
        <a:p>
          <a:r>
            <a:rPr lang="ru-RU"/>
            <a:t>Сельская библиотека</a:t>
          </a:r>
        </a:p>
      </dgm:t>
    </dgm:pt>
    <dgm:pt modelId="{9A8B86DF-3FC0-4223-BA51-51802585127A}" type="parTrans" cxnId="{0BD4516F-A9B3-453C-B851-CBB79637DEE5}">
      <dgm:prSet/>
      <dgm:spPr/>
      <dgm:t>
        <a:bodyPr/>
        <a:lstStyle/>
        <a:p>
          <a:endParaRPr lang="ru-RU"/>
        </a:p>
      </dgm:t>
    </dgm:pt>
    <dgm:pt modelId="{767E2D5C-4D6C-4B78-A737-055842068881}" type="sibTrans" cxnId="{0BD4516F-A9B3-453C-B851-CBB79637DEE5}">
      <dgm:prSet/>
      <dgm:spPr/>
      <dgm:t>
        <a:bodyPr/>
        <a:lstStyle/>
        <a:p>
          <a:endParaRPr lang="ru-RU"/>
        </a:p>
      </dgm:t>
    </dgm:pt>
    <dgm:pt modelId="{AB2B01B9-341A-4974-A329-E8CE4AD80BF4}">
      <dgm:prSet phldrT="[Текст]"/>
      <dgm:spPr>
        <a:solidFill>
          <a:srgbClr val="00B050"/>
        </a:solidFill>
      </dgm:spPr>
      <dgm:t>
        <a:bodyPr/>
        <a:lstStyle/>
        <a:p>
          <a:r>
            <a:rPr lang="ru-RU"/>
            <a:t>Дом культуры</a:t>
          </a:r>
        </a:p>
      </dgm:t>
    </dgm:pt>
    <dgm:pt modelId="{39A70B35-08FC-4B8D-8023-8140E3C7C5DC}" type="parTrans" cxnId="{6E11E74E-D8B1-47B1-AC93-C5C77A3A2C3A}">
      <dgm:prSet/>
      <dgm:spPr/>
      <dgm:t>
        <a:bodyPr/>
        <a:lstStyle/>
        <a:p>
          <a:endParaRPr lang="ru-RU"/>
        </a:p>
      </dgm:t>
    </dgm:pt>
    <dgm:pt modelId="{60A97748-CFEB-485F-B2DC-BBB05FDCD8A3}" type="sibTrans" cxnId="{6E11E74E-D8B1-47B1-AC93-C5C77A3A2C3A}">
      <dgm:prSet/>
      <dgm:spPr/>
      <dgm:t>
        <a:bodyPr/>
        <a:lstStyle/>
        <a:p>
          <a:endParaRPr lang="ru-RU"/>
        </a:p>
      </dgm:t>
    </dgm:pt>
    <dgm:pt modelId="{744A4A6E-1BD1-42B1-BCDF-6A9382D349BE}">
      <dgm:prSet phldrT="[Текст]"/>
      <dgm:spPr>
        <a:solidFill>
          <a:srgbClr val="00B050"/>
        </a:solidFill>
      </dgm:spPr>
      <dgm:t>
        <a:bodyPr/>
        <a:lstStyle/>
        <a:p>
          <a:r>
            <a:rPr lang="ru-RU"/>
            <a:t>Народный музей села</a:t>
          </a:r>
        </a:p>
      </dgm:t>
    </dgm:pt>
    <dgm:pt modelId="{C8A004C0-4412-4048-BF58-A0E0067A3353}" type="parTrans" cxnId="{FC0AEB28-675C-4A45-B65E-67213DBDA6E6}">
      <dgm:prSet/>
      <dgm:spPr/>
      <dgm:t>
        <a:bodyPr/>
        <a:lstStyle/>
        <a:p>
          <a:endParaRPr lang="ru-RU"/>
        </a:p>
      </dgm:t>
    </dgm:pt>
    <dgm:pt modelId="{A30E1C04-4E38-44BB-8EFF-ECD6CCADF23E}" type="sibTrans" cxnId="{FC0AEB28-675C-4A45-B65E-67213DBDA6E6}">
      <dgm:prSet/>
      <dgm:spPr/>
      <dgm:t>
        <a:bodyPr/>
        <a:lstStyle/>
        <a:p>
          <a:endParaRPr lang="ru-RU"/>
        </a:p>
      </dgm:t>
    </dgm:pt>
    <dgm:pt modelId="{5BA2E288-9ACA-419C-87CF-B8B4FBFF9A8F}">
      <dgm:prSet phldrT="[Текст]"/>
      <dgm:spPr>
        <a:solidFill>
          <a:srgbClr val="00B050"/>
        </a:solidFill>
      </dgm:spPr>
      <dgm:t>
        <a:bodyPr/>
        <a:lstStyle/>
        <a:p>
          <a:r>
            <a:rPr lang="ru-RU"/>
            <a:t>Жители села </a:t>
          </a:r>
        </a:p>
      </dgm:t>
    </dgm:pt>
    <dgm:pt modelId="{602CF15E-9781-47A8-8C31-4D405A4222AB}" type="parTrans" cxnId="{8B72D8DF-8BE4-4A02-B6A2-A326394B190B}">
      <dgm:prSet/>
      <dgm:spPr/>
      <dgm:t>
        <a:bodyPr/>
        <a:lstStyle/>
        <a:p>
          <a:endParaRPr lang="ru-RU"/>
        </a:p>
      </dgm:t>
    </dgm:pt>
    <dgm:pt modelId="{4C804A6A-0E9C-43EE-ADB7-5666D15E8C71}" type="sibTrans" cxnId="{8B72D8DF-8BE4-4A02-B6A2-A326394B190B}">
      <dgm:prSet/>
      <dgm:spPr/>
      <dgm:t>
        <a:bodyPr/>
        <a:lstStyle/>
        <a:p>
          <a:endParaRPr lang="ru-RU"/>
        </a:p>
      </dgm:t>
    </dgm:pt>
    <dgm:pt modelId="{3CAF1674-D166-40A9-9D89-3858758B59BE}">
      <dgm:prSet custT="1"/>
      <dgm:spPr>
        <a:solidFill>
          <a:srgbClr val="00B050"/>
        </a:solidFill>
      </dgm:spPr>
      <dgm:t>
        <a:bodyPr/>
        <a:lstStyle/>
        <a:p>
          <a:r>
            <a:rPr lang="ru-RU" sz="900"/>
            <a:t>МО с Сухая Буйвола</a:t>
          </a:r>
        </a:p>
      </dgm:t>
    </dgm:pt>
    <dgm:pt modelId="{26CAEA3C-8AD7-4DBD-913A-FB3B258D699E}" type="parTrans" cxnId="{D07C2329-04B1-4CBC-83A8-F11650F474B4}">
      <dgm:prSet/>
      <dgm:spPr/>
      <dgm:t>
        <a:bodyPr/>
        <a:lstStyle/>
        <a:p>
          <a:endParaRPr lang="ru-RU"/>
        </a:p>
      </dgm:t>
    </dgm:pt>
    <dgm:pt modelId="{F29D4B9A-FDFE-49F9-88D0-DF8B1379D1F3}" type="sibTrans" cxnId="{D07C2329-04B1-4CBC-83A8-F11650F474B4}">
      <dgm:prSet/>
      <dgm:spPr/>
      <dgm:t>
        <a:bodyPr/>
        <a:lstStyle/>
        <a:p>
          <a:endParaRPr lang="ru-RU"/>
        </a:p>
      </dgm:t>
    </dgm:pt>
    <dgm:pt modelId="{20169CE1-DDBC-41D3-B6DE-3C36EA0FD89A}" type="pres">
      <dgm:prSet presAssocID="{1A0802BC-30A2-4DD4-96C1-83E8627F0E7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E3EE88-461F-4E72-95C0-D015358DAB45}" type="pres">
      <dgm:prSet presAssocID="{59471ED4-88C6-41DA-A14D-22AF36335FCF}" presName="centerShape" presStyleLbl="node0" presStyleIdx="0" presStyleCnt="1"/>
      <dgm:spPr/>
      <dgm:t>
        <a:bodyPr/>
        <a:lstStyle/>
        <a:p>
          <a:endParaRPr lang="ru-RU"/>
        </a:p>
      </dgm:t>
    </dgm:pt>
    <dgm:pt modelId="{E03DA5CB-D019-43EF-8B71-20A574A8376E}" type="pres">
      <dgm:prSet presAssocID="{9A8B86DF-3FC0-4223-BA51-51802585127A}" presName="Name9" presStyleLbl="parChTrans1D2" presStyleIdx="0" presStyleCnt="5"/>
      <dgm:spPr/>
      <dgm:t>
        <a:bodyPr/>
        <a:lstStyle/>
        <a:p>
          <a:endParaRPr lang="ru-RU"/>
        </a:p>
      </dgm:t>
    </dgm:pt>
    <dgm:pt modelId="{79D88832-85F9-47A8-AE4B-64D13569A330}" type="pres">
      <dgm:prSet presAssocID="{9A8B86DF-3FC0-4223-BA51-51802585127A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F51BDD0-848B-4C24-9437-22C2E700132F}" type="pres">
      <dgm:prSet presAssocID="{3E0CFC0B-3310-4281-9B6A-C95E8D47A0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B8856-01AB-43C2-916B-E41BFA672335}" type="pres">
      <dgm:prSet presAssocID="{39A70B35-08FC-4B8D-8023-8140E3C7C5DC}" presName="Name9" presStyleLbl="parChTrans1D2" presStyleIdx="1" presStyleCnt="5"/>
      <dgm:spPr/>
      <dgm:t>
        <a:bodyPr/>
        <a:lstStyle/>
        <a:p>
          <a:endParaRPr lang="ru-RU"/>
        </a:p>
      </dgm:t>
    </dgm:pt>
    <dgm:pt modelId="{D68F273E-EFDA-4143-91D4-A632098C5565}" type="pres">
      <dgm:prSet presAssocID="{39A70B35-08FC-4B8D-8023-8140E3C7C5D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3A34C85C-293F-4A27-9B11-F903D7DC9FE7}" type="pres">
      <dgm:prSet presAssocID="{AB2B01B9-341A-4974-A329-E8CE4AD80BF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2C200-EBCD-4972-87AC-9BEA0A01240A}" type="pres">
      <dgm:prSet presAssocID="{C8A004C0-4412-4048-BF58-A0E0067A3353}" presName="Name9" presStyleLbl="parChTrans1D2" presStyleIdx="2" presStyleCnt="5"/>
      <dgm:spPr/>
      <dgm:t>
        <a:bodyPr/>
        <a:lstStyle/>
        <a:p>
          <a:endParaRPr lang="ru-RU"/>
        </a:p>
      </dgm:t>
    </dgm:pt>
    <dgm:pt modelId="{C1CA4E04-7ADE-49C1-8FF4-AE8B1699C23E}" type="pres">
      <dgm:prSet presAssocID="{C8A004C0-4412-4048-BF58-A0E0067A3353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3FCDA9D-97C9-48F1-BA92-2315535500BA}" type="pres">
      <dgm:prSet presAssocID="{744A4A6E-1BD1-42B1-BCDF-6A9382D34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58F0B-A10A-47E6-A6E8-7B7808F577F4}" type="pres">
      <dgm:prSet presAssocID="{602CF15E-9781-47A8-8C31-4D405A4222AB}" presName="Name9" presStyleLbl="parChTrans1D2" presStyleIdx="3" presStyleCnt="5"/>
      <dgm:spPr/>
      <dgm:t>
        <a:bodyPr/>
        <a:lstStyle/>
        <a:p>
          <a:endParaRPr lang="ru-RU"/>
        </a:p>
      </dgm:t>
    </dgm:pt>
    <dgm:pt modelId="{7D163C7D-B8E4-41D1-A60E-1E0732258EBF}" type="pres">
      <dgm:prSet presAssocID="{602CF15E-9781-47A8-8C31-4D405A4222A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29EF3963-92D9-4420-80EC-183D8BFDD899}" type="pres">
      <dgm:prSet presAssocID="{5BA2E288-9ACA-419C-87CF-B8B4FBFF9A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02F1F-EE92-41BE-9D5D-A1166554963C}" type="pres">
      <dgm:prSet presAssocID="{26CAEA3C-8AD7-4DBD-913A-FB3B258D699E}" presName="Name9" presStyleLbl="parChTrans1D2" presStyleIdx="4" presStyleCnt="5"/>
      <dgm:spPr/>
      <dgm:t>
        <a:bodyPr/>
        <a:lstStyle/>
        <a:p>
          <a:endParaRPr lang="ru-RU"/>
        </a:p>
      </dgm:t>
    </dgm:pt>
    <dgm:pt modelId="{739A086F-1428-420C-800D-500AB94E8006}" type="pres">
      <dgm:prSet presAssocID="{26CAEA3C-8AD7-4DBD-913A-FB3B258D699E}" presName="connTx" presStyleLbl="parChTrans1D2" presStyleIdx="4" presStyleCnt="5"/>
      <dgm:spPr/>
      <dgm:t>
        <a:bodyPr/>
        <a:lstStyle/>
        <a:p>
          <a:endParaRPr lang="ru-RU"/>
        </a:p>
      </dgm:t>
    </dgm:pt>
    <dgm:pt modelId="{AB055738-1C4B-4E46-9F98-B4C10E344230}" type="pres">
      <dgm:prSet presAssocID="{3CAF1674-D166-40A9-9D89-3858758B59B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0AEB28-675C-4A45-B65E-67213DBDA6E6}" srcId="{59471ED4-88C6-41DA-A14D-22AF36335FCF}" destId="{744A4A6E-1BD1-42B1-BCDF-6A9382D349BE}" srcOrd="2" destOrd="0" parTransId="{C8A004C0-4412-4048-BF58-A0E0067A3353}" sibTransId="{A30E1C04-4E38-44BB-8EFF-ECD6CCADF23E}"/>
    <dgm:cxn modelId="{2188A250-B59B-456F-B39D-E2628E9372BA}" type="presOf" srcId="{C8A004C0-4412-4048-BF58-A0E0067A3353}" destId="{C1CA4E04-7ADE-49C1-8FF4-AE8B1699C23E}" srcOrd="1" destOrd="0" presId="urn:microsoft.com/office/officeart/2005/8/layout/radial1"/>
    <dgm:cxn modelId="{A0BD51A2-2E5B-42BD-BC14-AC26EB83FA30}" type="presOf" srcId="{9A8B86DF-3FC0-4223-BA51-51802585127A}" destId="{79D88832-85F9-47A8-AE4B-64D13569A330}" srcOrd="1" destOrd="0" presId="urn:microsoft.com/office/officeart/2005/8/layout/radial1"/>
    <dgm:cxn modelId="{D07C2329-04B1-4CBC-83A8-F11650F474B4}" srcId="{59471ED4-88C6-41DA-A14D-22AF36335FCF}" destId="{3CAF1674-D166-40A9-9D89-3858758B59BE}" srcOrd="4" destOrd="0" parTransId="{26CAEA3C-8AD7-4DBD-913A-FB3B258D699E}" sibTransId="{F29D4B9A-FDFE-49F9-88D0-DF8B1379D1F3}"/>
    <dgm:cxn modelId="{293BD67D-9ED5-4B8A-AF35-111EFA6DC693}" type="presOf" srcId="{AB2B01B9-341A-4974-A329-E8CE4AD80BF4}" destId="{3A34C85C-293F-4A27-9B11-F903D7DC9FE7}" srcOrd="0" destOrd="0" presId="urn:microsoft.com/office/officeart/2005/8/layout/radial1"/>
    <dgm:cxn modelId="{60F58664-FBF4-421F-988B-D712ECA82BF9}" type="presOf" srcId="{602CF15E-9781-47A8-8C31-4D405A4222AB}" destId="{7D163C7D-B8E4-41D1-A60E-1E0732258EBF}" srcOrd="1" destOrd="0" presId="urn:microsoft.com/office/officeart/2005/8/layout/radial1"/>
    <dgm:cxn modelId="{69171DD0-875B-47E6-9859-D2098B26CB14}" type="presOf" srcId="{39A70B35-08FC-4B8D-8023-8140E3C7C5DC}" destId="{D68F273E-EFDA-4143-91D4-A632098C5565}" srcOrd="1" destOrd="0" presId="urn:microsoft.com/office/officeart/2005/8/layout/radial1"/>
    <dgm:cxn modelId="{A400BE27-31B9-4401-B7D9-79C066C8B1C4}" type="presOf" srcId="{26CAEA3C-8AD7-4DBD-913A-FB3B258D699E}" destId="{D4502F1F-EE92-41BE-9D5D-A1166554963C}" srcOrd="0" destOrd="0" presId="urn:microsoft.com/office/officeart/2005/8/layout/radial1"/>
    <dgm:cxn modelId="{2D5EEB32-1BD5-4C44-B9C1-56AC58F53A7A}" type="presOf" srcId="{602CF15E-9781-47A8-8C31-4D405A4222AB}" destId="{57D58F0B-A10A-47E6-A6E8-7B7808F577F4}" srcOrd="0" destOrd="0" presId="urn:microsoft.com/office/officeart/2005/8/layout/radial1"/>
    <dgm:cxn modelId="{4CBACD7F-ED50-4E1A-96D9-678656DB38DB}" type="presOf" srcId="{3E0CFC0B-3310-4281-9B6A-C95E8D47A098}" destId="{3F51BDD0-848B-4C24-9437-22C2E700132F}" srcOrd="0" destOrd="0" presId="urn:microsoft.com/office/officeart/2005/8/layout/radial1"/>
    <dgm:cxn modelId="{8B72D8DF-8BE4-4A02-B6A2-A326394B190B}" srcId="{59471ED4-88C6-41DA-A14D-22AF36335FCF}" destId="{5BA2E288-9ACA-419C-87CF-B8B4FBFF9A8F}" srcOrd="3" destOrd="0" parTransId="{602CF15E-9781-47A8-8C31-4D405A4222AB}" sibTransId="{4C804A6A-0E9C-43EE-ADB7-5666D15E8C71}"/>
    <dgm:cxn modelId="{E01D4849-64F2-4780-9C85-CD1B2B4E33AB}" type="presOf" srcId="{9A8B86DF-3FC0-4223-BA51-51802585127A}" destId="{E03DA5CB-D019-43EF-8B71-20A574A8376E}" srcOrd="0" destOrd="0" presId="urn:microsoft.com/office/officeart/2005/8/layout/radial1"/>
    <dgm:cxn modelId="{C461EB04-7B31-4B06-8296-B51B816AF2BB}" type="presOf" srcId="{3CAF1674-D166-40A9-9D89-3858758B59BE}" destId="{AB055738-1C4B-4E46-9F98-B4C10E344230}" srcOrd="0" destOrd="0" presId="urn:microsoft.com/office/officeart/2005/8/layout/radial1"/>
    <dgm:cxn modelId="{6D44033C-DE13-489E-A470-9004A1C54CB9}" srcId="{1A0802BC-30A2-4DD4-96C1-83E8627F0E7D}" destId="{59471ED4-88C6-41DA-A14D-22AF36335FCF}" srcOrd="0" destOrd="0" parTransId="{7056C440-23B8-471D-AE1E-42308DF12ABE}" sibTransId="{A87F34D9-8A37-41A5-889F-45CB30AE43A5}"/>
    <dgm:cxn modelId="{6E11E74E-D8B1-47B1-AC93-C5C77A3A2C3A}" srcId="{59471ED4-88C6-41DA-A14D-22AF36335FCF}" destId="{AB2B01B9-341A-4974-A329-E8CE4AD80BF4}" srcOrd="1" destOrd="0" parTransId="{39A70B35-08FC-4B8D-8023-8140E3C7C5DC}" sibTransId="{60A97748-CFEB-485F-B2DC-BBB05FDCD8A3}"/>
    <dgm:cxn modelId="{8A143D58-559A-4C47-BA61-77C9B9539000}" type="presOf" srcId="{26CAEA3C-8AD7-4DBD-913A-FB3B258D699E}" destId="{739A086F-1428-420C-800D-500AB94E8006}" srcOrd="1" destOrd="0" presId="urn:microsoft.com/office/officeart/2005/8/layout/radial1"/>
    <dgm:cxn modelId="{791876D4-6367-4A07-ADAF-92313DD9540B}" type="presOf" srcId="{C8A004C0-4412-4048-BF58-A0E0067A3353}" destId="{74A2C200-EBCD-4972-87AC-9BEA0A01240A}" srcOrd="0" destOrd="0" presId="urn:microsoft.com/office/officeart/2005/8/layout/radial1"/>
    <dgm:cxn modelId="{C6CA065E-DA34-40D0-8566-F16B5ABCF82A}" type="presOf" srcId="{39A70B35-08FC-4B8D-8023-8140E3C7C5DC}" destId="{97CB8856-01AB-43C2-916B-E41BFA672335}" srcOrd="0" destOrd="0" presId="urn:microsoft.com/office/officeart/2005/8/layout/radial1"/>
    <dgm:cxn modelId="{33B49CC4-2FEC-4A36-B53A-BC1A63CFB523}" type="presOf" srcId="{59471ED4-88C6-41DA-A14D-22AF36335FCF}" destId="{D2E3EE88-461F-4E72-95C0-D015358DAB45}" srcOrd="0" destOrd="0" presId="urn:microsoft.com/office/officeart/2005/8/layout/radial1"/>
    <dgm:cxn modelId="{2ED1713F-11CC-411E-A945-5A1E4D072D62}" type="presOf" srcId="{1A0802BC-30A2-4DD4-96C1-83E8627F0E7D}" destId="{20169CE1-DDBC-41D3-B6DE-3C36EA0FD89A}" srcOrd="0" destOrd="0" presId="urn:microsoft.com/office/officeart/2005/8/layout/radial1"/>
    <dgm:cxn modelId="{0BD4516F-A9B3-453C-B851-CBB79637DEE5}" srcId="{59471ED4-88C6-41DA-A14D-22AF36335FCF}" destId="{3E0CFC0B-3310-4281-9B6A-C95E8D47A098}" srcOrd="0" destOrd="0" parTransId="{9A8B86DF-3FC0-4223-BA51-51802585127A}" sibTransId="{767E2D5C-4D6C-4B78-A737-055842068881}"/>
    <dgm:cxn modelId="{E4BD0263-748F-48D9-ACB3-7150A6803347}" type="presOf" srcId="{744A4A6E-1BD1-42B1-BCDF-6A9382D349BE}" destId="{23FCDA9D-97C9-48F1-BA92-2315535500BA}" srcOrd="0" destOrd="0" presId="urn:microsoft.com/office/officeart/2005/8/layout/radial1"/>
    <dgm:cxn modelId="{DD73E777-5901-4E3A-9D9F-CD3143429466}" type="presOf" srcId="{5BA2E288-9ACA-419C-87CF-B8B4FBFF9A8F}" destId="{29EF3963-92D9-4420-80EC-183D8BFDD899}" srcOrd="0" destOrd="0" presId="urn:microsoft.com/office/officeart/2005/8/layout/radial1"/>
    <dgm:cxn modelId="{8A76A5C7-A348-4FDA-9BD9-972948BE7A53}" type="presParOf" srcId="{20169CE1-DDBC-41D3-B6DE-3C36EA0FD89A}" destId="{D2E3EE88-461F-4E72-95C0-D015358DAB45}" srcOrd="0" destOrd="0" presId="urn:microsoft.com/office/officeart/2005/8/layout/radial1"/>
    <dgm:cxn modelId="{6216F652-8142-4A32-925C-393A266AE4BB}" type="presParOf" srcId="{20169CE1-DDBC-41D3-B6DE-3C36EA0FD89A}" destId="{E03DA5CB-D019-43EF-8B71-20A574A8376E}" srcOrd="1" destOrd="0" presId="urn:microsoft.com/office/officeart/2005/8/layout/radial1"/>
    <dgm:cxn modelId="{A7E9D48E-A9C9-469D-8B0C-6DF59A395E83}" type="presParOf" srcId="{E03DA5CB-D019-43EF-8B71-20A574A8376E}" destId="{79D88832-85F9-47A8-AE4B-64D13569A330}" srcOrd="0" destOrd="0" presId="urn:microsoft.com/office/officeart/2005/8/layout/radial1"/>
    <dgm:cxn modelId="{68F81AEF-C0B1-4A15-9A8A-543977880F65}" type="presParOf" srcId="{20169CE1-DDBC-41D3-B6DE-3C36EA0FD89A}" destId="{3F51BDD0-848B-4C24-9437-22C2E700132F}" srcOrd="2" destOrd="0" presId="urn:microsoft.com/office/officeart/2005/8/layout/radial1"/>
    <dgm:cxn modelId="{B21B0768-9B5B-491A-A7F2-3074FB02B171}" type="presParOf" srcId="{20169CE1-DDBC-41D3-B6DE-3C36EA0FD89A}" destId="{97CB8856-01AB-43C2-916B-E41BFA672335}" srcOrd="3" destOrd="0" presId="urn:microsoft.com/office/officeart/2005/8/layout/radial1"/>
    <dgm:cxn modelId="{32D54E60-9D8C-4CCC-A6CA-DD6E3040B49A}" type="presParOf" srcId="{97CB8856-01AB-43C2-916B-E41BFA672335}" destId="{D68F273E-EFDA-4143-91D4-A632098C5565}" srcOrd="0" destOrd="0" presId="urn:microsoft.com/office/officeart/2005/8/layout/radial1"/>
    <dgm:cxn modelId="{ABD158D9-58AC-42D3-B52E-0D316F298B59}" type="presParOf" srcId="{20169CE1-DDBC-41D3-B6DE-3C36EA0FD89A}" destId="{3A34C85C-293F-4A27-9B11-F903D7DC9FE7}" srcOrd="4" destOrd="0" presId="urn:microsoft.com/office/officeart/2005/8/layout/radial1"/>
    <dgm:cxn modelId="{FCDC2FD9-1B81-48EF-BB0E-D61F5FCF67D2}" type="presParOf" srcId="{20169CE1-DDBC-41D3-B6DE-3C36EA0FD89A}" destId="{74A2C200-EBCD-4972-87AC-9BEA0A01240A}" srcOrd="5" destOrd="0" presId="urn:microsoft.com/office/officeart/2005/8/layout/radial1"/>
    <dgm:cxn modelId="{746F0698-4010-4D96-BDA7-B810CFFBA547}" type="presParOf" srcId="{74A2C200-EBCD-4972-87AC-9BEA0A01240A}" destId="{C1CA4E04-7ADE-49C1-8FF4-AE8B1699C23E}" srcOrd="0" destOrd="0" presId="urn:microsoft.com/office/officeart/2005/8/layout/radial1"/>
    <dgm:cxn modelId="{CE4D0D46-09DA-47C9-B842-388320D4486A}" type="presParOf" srcId="{20169CE1-DDBC-41D3-B6DE-3C36EA0FD89A}" destId="{23FCDA9D-97C9-48F1-BA92-2315535500BA}" srcOrd="6" destOrd="0" presId="urn:microsoft.com/office/officeart/2005/8/layout/radial1"/>
    <dgm:cxn modelId="{D5EDA516-223E-4C32-8EE2-003603C1ACDC}" type="presParOf" srcId="{20169CE1-DDBC-41D3-B6DE-3C36EA0FD89A}" destId="{57D58F0B-A10A-47E6-A6E8-7B7808F577F4}" srcOrd="7" destOrd="0" presId="urn:microsoft.com/office/officeart/2005/8/layout/radial1"/>
    <dgm:cxn modelId="{4929DF99-5213-4142-9EF6-C4F15FE69A35}" type="presParOf" srcId="{57D58F0B-A10A-47E6-A6E8-7B7808F577F4}" destId="{7D163C7D-B8E4-41D1-A60E-1E0732258EBF}" srcOrd="0" destOrd="0" presId="urn:microsoft.com/office/officeart/2005/8/layout/radial1"/>
    <dgm:cxn modelId="{FC04CAF8-068D-42D1-9656-0D39FBDF480D}" type="presParOf" srcId="{20169CE1-DDBC-41D3-B6DE-3C36EA0FD89A}" destId="{29EF3963-92D9-4420-80EC-183D8BFDD899}" srcOrd="8" destOrd="0" presId="urn:microsoft.com/office/officeart/2005/8/layout/radial1"/>
    <dgm:cxn modelId="{24904DFA-8C35-4389-BEF4-6AB780FC1489}" type="presParOf" srcId="{20169CE1-DDBC-41D3-B6DE-3C36EA0FD89A}" destId="{D4502F1F-EE92-41BE-9D5D-A1166554963C}" srcOrd="9" destOrd="0" presId="urn:microsoft.com/office/officeart/2005/8/layout/radial1"/>
    <dgm:cxn modelId="{88A6AB18-9152-40C8-A64C-4CB01C5F2638}" type="presParOf" srcId="{D4502F1F-EE92-41BE-9D5D-A1166554963C}" destId="{739A086F-1428-420C-800D-500AB94E8006}" srcOrd="0" destOrd="0" presId="urn:microsoft.com/office/officeart/2005/8/layout/radial1"/>
    <dgm:cxn modelId="{1C19BD40-1AF9-49F5-AD24-9A22EE38E7A9}" type="presParOf" srcId="{20169CE1-DDBC-41D3-B6DE-3C36EA0FD89A}" destId="{AB055738-1C4B-4E46-9F98-B4C10E34423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E3EE88-461F-4E72-95C0-D015358DAB45}">
      <dsp:nvSpPr>
        <dsp:cNvPr id="0" name=""/>
        <dsp:cNvSpPr/>
      </dsp:nvSpPr>
      <dsp:spPr>
        <a:xfrm>
          <a:off x="1443658" y="1542565"/>
          <a:ext cx="1152870" cy="1152870"/>
        </a:xfrm>
        <a:prstGeom prst="ellipse">
          <a:avLst/>
        </a:prstGeom>
        <a:solidFill>
          <a:srgbClr val="00B05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МКОУ СОШ №17</a:t>
          </a:r>
        </a:p>
      </dsp:txBody>
      <dsp:txXfrm>
        <a:off x="1443658" y="1542565"/>
        <a:ext cx="1152870" cy="1152870"/>
      </dsp:txXfrm>
    </dsp:sp>
    <dsp:sp modelId="{E03DA5CB-D019-43EF-8B71-20A574A8376E}">
      <dsp:nvSpPr>
        <dsp:cNvPr id="0" name=""/>
        <dsp:cNvSpPr/>
      </dsp:nvSpPr>
      <dsp:spPr>
        <a:xfrm rot="16200000">
          <a:off x="1845904" y="1342693"/>
          <a:ext cx="348379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48379" y="25681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2011384" y="1359665"/>
        <a:ext cx="17418" cy="17418"/>
      </dsp:txXfrm>
    </dsp:sp>
    <dsp:sp modelId="{3F51BDD0-848B-4C24-9437-22C2E700132F}">
      <dsp:nvSpPr>
        <dsp:cNvPr id="0" name=""/>
        <dsp:cNvSpPr/>
      </dsp:nvSpPr>
      <dsp:spPr>
        <a:xfrm>
          <a:off x="1443658" y="41314"/>
          <a:ext cx="1152870" cy="1152870"/>
        </a:xfrm>
        <a:prstGeom prst="ellipse">
          <a:avLst/>
        </a:prstGeom>
        <a:solidFill>
          <a:srgbClr val="00B05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Сельская библиотека</a:t>
          </a:r>
        </a:p>
      </dsp:txBody>
      <dsp:txXfrm>
        <a:off x="1443658" y="41314"/>
        <a:ext cx="1152870" cy="1152870"/>
      </dsp:txXfrm>
    </dsp:sp>
    <dsp:sp modelId="{97CB8856-01AB-43C2-916B-E41BFA672335}">
      <dsp:nvSpPr>
        <dsp:cNvPr id="0" name=""/>
        <dsp:cNvSpPr/>
      </dsp:nvSpPr>
      <dsp:spPr>
        <a:xfrm rot="20520000">
          <a:off x="2559791" y="1861363"/>
          <a:ext cx="348379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48379" y="25681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520000">
        <a:off x="2725271" y="1878335"/>
        <a:ext cx="17418" cy="17418"/>
      </dsp:txXfrm>
    </dsp:sp>
    <dsp:sp modelId="{3A34C85C-293F-4A27-9B11-F903D7DC9FE7}">
      <dsp:nvSpPr>
        <dsp:cNvPr id="0" name=""/>
        <dsp:cNvSpPr/>
      </dsp:nvSpPr>
      <dsp:spPr>
        <a:xfrm>
          <a:off x="2871432" y="1078653"/>
          <a:ext cx="1152870" cy="1152870"/>
        </a:xfrm>
        <a:prstGeom prst="ellipse">
          <a:avLst/>
        </a:prstGeom>
        <a:solidFill>
          <a:srgbClr val="00B05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Дом культуры</a:t>
          </a:r>
        </a:p>
      </dsp:txBody>
      <dsp:txXfrm>
        <a:off x="2871432" y="1078653"/>
        <a:ext cx="1152870" cy="1152870"/>
      </dsp:txXfrm>
    </dsp:sp>
    <dsp:sp modelId="{74A2C200-EBCD-4972-87AC-9BEA0A01240A}">
      <dsp:nvSpPr>
        <dsp:cNvPr id="0" name=""/>
        <dsp:cNvSpPr/>
      </dsp:nvSpPr>
      <dsp:spPr>
        <a:xfrm rot="3240000">
          <a:off x="2287110" y="2700587"/>
          <a:ext cx="348379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48379" y="25681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240000">
        <a:off x="2452591" y="2717559"/>
        <a:ext cx="17418" cy="17418"/>
      </dsp:txXfrm>
    </dsp:sp>
    <dsp:sp modelId="{23FCDA9D-97C9-48F1-BA92-2315535500BA}">
      <dsp:nvSpPr>
        <dsp:cNvPr id="0" name=""/>
        <dsp:cNvSpPr/>
      </dsp:nvSpPr>
      <dsp:spPr>
        <a:xfrm>
          <a:off x="2326071" y="2757102"/>
          <a:ext cx="1152870" cy="1152870"/>
        </a:xfrm>
        <a:prstGeom prst="ellipse">
          <a:avLst/>
        </a:prstGeom>
        <a:solidFill>
          <a:srgbClr val="00B05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Народный музей села</a:t>
          </a:r>
        </a:p>
      </dsp:txBody>
      <dsp:txXfrm>
        <a:off x="2326071" y="2757102"/>
        <a:ext cx="1152870" cy="1152870"/>
      </dsp:txXfrm>
    </dsp:sp>
    <dsp:sp modelId="{57D58F0B-A10A-47E6-A6E8-7B7808F577F4}">
      <dsp:nvSpPr>
        <dsp:cNvPr id="0" name=""/>
        <dsp:cNvSpPr/>
      </dsp:nvSpPr>
      <dsp:spPr>
        <a:xfrm rot="7560000">
          <a:off x="1404697" y="2700587"/>
          <a:ext cx="348379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48379" y="25681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560000">
        <a:off x="1570177" y="2717559"/>
        <a:ext cx="17418" cy="17418"/>
      </dsp:txXfrm>
    </dsp:sp>
    <dsp:sp modelId="{29EF3963-92D9-4420-80EC-183D8BFDD899}">
      <dsp:nvSpPr>
        <dsp:cNvPr id="0" name=""/>
        <dsp:cNvSpPr/>
      </dsp:nvSpPr>
      <dsp:spPr>
        <a:xfrm>
          <a:off x="561245" y="2757102"/>
          <a:ext cx="1152870" cy="1152870"/>
        </a:xfrm>
        <a:prstGeom prst="ellipse">
          <a:avLst/>
        </a:prstGeom>
        <a:solidFill>
          <a:srgbClr val="00B05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Жители села </a:t>
          </a:r>
        </a:p>
      </dsp:txBody>
      <dsp:txXfrm>
        <a:off x="561245" y="2757102"/>
        <a:ext cx="1152870" cy="1152870"/>
      </dsp:txXfrm>
    </dsp:sp>
    <dsp:sp modelId="{D4502F1F-EE92-41BE-9D5D-A1166554963C}">
      <dsp:nvSpPr>
        <dsp:cNvPr id="0" name=""/>
        <dsp:cNvSpPr/>
      </dsp:nvSpPr>
      <dsp:spPr>
        <a:xfrm rot="11880000">
          <a:off x="1132016" y="1861363"/>
          <a:ext cx="348379" cy="51363"/>
        </a:xfrm>
        <a:custGeom>
          <a:avLst/>
          <a:gdLst/>
          <a:ahLst/>
          <a:cxnLst/>
          <a:rect l="0" t="0" r="0" b="0"/>
          <a:pathLst>
            <a:path>
              <a:moveTo>
                <a:pt x="0" y="25681"/>
              </a:moveTo>
              <a:lnTo>
                <a:pt x="348379" y="25681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880000">
        <a:off x="1297497" y="1878335"/>
        <a:ext cx="17418" cy="17418"/>
      </dsp:txXfrm>
    </dsp:sp>
    <dsp:sp modelId="{AB055738-1C4B-4E46-9F98-B4C10E344230}">
      <dsp:nvSpPr>
        <dsp:cNvPr id="0" name=""/>
        <dsp:cNvSpPr/>
      </dsp:nvSpPr>
      <dsp:spPr>
        <a:xfrm>
          <a:off x="15884" y="1078653"/>
          <a:ext cx="1152870" cy="1152870"/>
        </a:xfrm>
        <a:prstGeom prst="ellipse">
          <a:avLst/>
        </a:prstGeom>
        <a:solidFill>
          <a:srgbClr val="00B05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/>
            <a:t>МО с Сухая Буйвола</a:t>
          </a:r>
        </a:p>
      </dsp:txBody>
      <dsp:txXfrm>
        <a:off x="15884" y="1078653"/>
        <a:ext cx="1152870" cy="1152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685799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Районный этап коалиционной акции «День гражданских инициатив»</a:t>
            </a:r>
            <a:r>
              <a:rPr lang="ru-RU" sz="1800" i="1" dirty="0" smtClean="0">
                <a:solidFill>
                  <a:srgbClr val="0070C0"/>
                </a:solidFill>
              </a:rPr>
              <a:t/>
            </a:r>
            <a:br>
              <a:rPr lang="ru-RU" sz="1800" i="1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(в рамках </a:t>
            </a:r>
            <a:r>
              <a:rPr lang="en-US" sz="1800" dirty="0" smtClean="0">
                <a:solidFill>
                  <a:srgbClr val="0070C0"/>
                </a:solidFill>
              </a:rPr>
              <a:t>XVII</a:t>
            </a:r>
            <a:r>
              <a:rPr lang="ru-RU" sz="1800" dirty="0" smtClean="0">
                <a:solidFill>
                  <a:srgbClr val="0070C0"/>
                </a:solidFill>
              </a:rPr>
              <a:t> Всероссийской акции «Я – гражданин России»)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66800" y="3962400"/>
            <a:ext cx="4724400" cy="1524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Социальный проект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«Мы – Патриоты России»»</a:t>
            </a:r>
            <a:endParaRPr lang="ru-RU" i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3886200"/>
            <a:ext cx="289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Инициативная группа: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Малахова Александра 7 </a:t>
            </a:r>
            <a:r>
              <a:rPr lang="ru-RU" dirty="0" err="1" smtClean="0">
                <a:solidFill>
                  <a:srgbClr val="0070C0"/>
                </a:solidFill>
              </a:rPr>
              <a:t>кл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err="1" smtClean="0">
                <a:solidFill>
                  <a:srgbClr val="0070C0"/>
                </a:solidFill>
              </a:rPr>
              <a:t>Заикина</a:t>
            </a:r>
            <a:r>
              <a:rPr lang="ru-RU" dirty="0" smtClean="0">
                <a:solidFill>
                  <a:srgbClr val="0070C0"/>
                </a:solidFill>
              </a:rPr>
              <a:t> Дарья 9кл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Крупина Кристина9 </a:t>
            </a:r>
            <a:r>
              <a:rPr lang="ru-RU" dirty="0" err="1" smtClean="0">
                <a:solidFill>
                  <a:srgbClr val="0070C0"/>
                </a:solidFill>
              </a:rPr>
              <a:t>кл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Координатор проекта: </a:t>
            </a:r>
            <a:r>
              <a:rPr lang="ru-RU" dirty="0" err="1" smtClean="0">
                <a:solidFill>
                  <a:srgbClr val="0070C0"/>
                </a:solidFill>
              </a:rPr>
              <a:t>Пальцева</a:t>
            </a:r>
            <a:r>
              <a:rPr lang="ru-RU" dirty="0" smtClean="0">
                <a:solidFill>
                  <a:srgbClr val="0070C0"/>
                </a:solidFill>
              </a:rPr>
              <a:t> Т.В.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учитель МКОУ СОШ №17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6324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Село Сухая Буйвола 2018г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qwerty-1\Desktop\конкурсы 2017г=2018г\день гражд инициатив2018г\15060662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2057400"/>
            <a:ext cx="7772400" cy="1443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1295400"/>
            <a:ext cx="6324600" cy="990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Проведение глобальных внеклассных мероприятий членами ШДР «Шанс»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2590800"/>
            <a:ext cx="3581400" cy="35353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Митинг «19 января День освобождения Ставропольского края от </a:t>
            </a:r>
            <a:r>
              <a:rPr lang="ru-RU" dirty="0" err="1" smtClean="0"/>
              <a:t>немецко</a:t>
            </a:r>
            <a:r>
              <a:rPr lang="ru-RU" dirty="0" smtClean="0"/>
              <a:t> - фашистских захватчиков»,</a:t>
            </a:r>
          </a:p>
          <a:p>
            <a:r>
              <a:rPr lang="ru-RU" dirty="0" smtClean="0"/>
              <a:t>Внеклассное мероприятие  «Блокада Ленинграда», «Сталинградская битва»,</a:t>
            </a:r>
            <a:r>
              <a:rPr lang="ru-RU" b="1" dirty="0" smtClean="0"/>
              <a:t> </a:t>
            </a:r>
          </a:p>
          <a:p>
            <a:r>
              <a:rPr lang="ru-RU" dirty="0" smtClean="0"/>
              <a:t>День неизвестного солдата.</a:t>
            </a:r>
            <a:endParaRPr lang="ru-RU" dirty="0"/>
          </a:p>
        </p:txBody>
      </p:sp>
      <p:pic>
        <p:nvPicPr>
          <p:cNvPr id="5" name="Содержимое 4" descr="G:\Александре Филипповне\DSC05446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71800" y="2971800"/>
            <a:ext cx="1981200" cy="145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qwerty-1\Desktop\фото 31 янв 2018г\DSC0634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2971800"/>
            <a:ext cx="1981200" cy="142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qwerty-1\Desktop\ЮНАРМИЯ\DSC0859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" y="4572000"/>
            <a:ext cx="4324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9" descr="C:\Users\qwerty-1\Desktop\фото 31 янв 2018г\DSC06384.JPG"/>
          <p:cNvPicPr>
            <a:picLocks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" y="990600"/>
            <a:ext cx="2057400" cy="163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5334000" cy="914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Объединение «Поиск»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5353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Экскурсии по теме :</a:t>
            </a:r>
          </a:p>
          <a:p>
            <a:r>
              <a:rPr lang="ru-RU" dirty="0" smtClean="0"/>
              <a:t>«Чтобы помнили», «Труженики тыла», </a:t>
            </a:r>
          </a:p>
          <a:p>
            <a:r>
              <a:rPr lang="ru-RU" dirty="0" smtClean="0"/>
              <a:t>«Дети войны – фронту»,</a:t>
            </a:r>
          </a:p>
          <a:p>
            <a:r>
              <a:rPr lang="ru-RU" dirty="0" smtClean="0"/>
              <a:t> «Герои </a:t>
            </a:r>
            <a:r>
              <a:rPr lang="ru-RU" dirty="0" err="1" smtClean="0"/>
              <a:t>Петровчане</a:t>
            </a:r>
            <a:r>
              <a:rPr lang="ru-RU" dirty="0" smtClean="0"/>
              <a:t>, живущие рядом», </a:t>
            </a:r>
          </a:p>
          <a:p>
            <a:r>
              <a:rPr lang="ru-RU" dirty="0" smtClean="0"/>
              <a:t>Выполнение исследовательских работ, основанных на воспоминаниях односельчан.</a:t>
            </a:r>
          </a:p>
          <a:p>
            <a:endParaRPr lang="ru-RU" dirty="0"/>
          </a:p>
        </p:txBody>
      </p:sp>
      <p:pic>
        <p:nvPicPr>
          <p:cNvPr id="1026" name="Picture 2" descr="E:\мои документы\Мои рисунки\ЭКСКУРСОВОДЫ\000_16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86400" y="1219200"/>
            <a:ext cx="2362200" cy="1771650"/>
          </a:xfrm>
          <a:prstGeom prst="rect">
            <a:avLst/>
          </a:prstGeom>
          <a:noFill/>
        </p:spPr>
      </p:pic>
      <p:pic>
        <p:nvPicPr>
          <p:cNvPr id="1027" name="Picture 3" descr="E:\мои документы\Мои рисунки\ЭКСКУРСОВОДЫ\DSC093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73456" y="4648200"/>
            <a:ext cx="2632344" cy="1848297"/>
          </a:xfrm>
          <a:prstGeom prst="rect">
            <a:avLst/>
          </a:prstGeom>
          <a:noFill/>
        </p:spPr>
      </p:pic>
      <p:pic>
        <p:nvPicPr>
          <p:cNvPr id="1028" name="Picture 4" descr="E:\мои документы\Мои рисунки\ЭКСКУРСОВОДЫ\DSC006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2971800"/>
            <a:ext cx="2362200" cy="177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Военно-патриотическое объединение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</a:rPr>
              <a:t>Юнармия</a:t>
            </a:r>
            <a:r>
              <a:rPr lang="ru-RU" sz="2800" b="1" dirty="0" smtClean="0">
                <a:solidFill>
                  <a:srgbClr val="002060"/>
                </a:solidFill>
              </a:rPr>
              <a:t> России»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35363"/>
          </a:xfrm>
        </p:spPr>
        <p:txBody>
          <a:bodyPr>
            <a:normAutofit fontScale="47500" lnSpcReduction="20000"/>
          </a:bodyPr>
          <a:lstStyle/>
          <a:p>
            <a:r>
              <a:rPr lang="ru-RU" sz="3300" dirty="0" smtClean="0"/>
              <a:t>Организация Поста №1 во время памятных мероприятий на сельском мемориальном памятнике, </a:t>
            </a:r>
          </a:p>
          <a:p>
            <a:r>
              <a:rPr lang="ru-RU" sz="3300" dirty="0" smtClean="0"/>
              <a:t>Проведение показательных выступлений на праздновании 9 мая, юбилее школы, спортивных соревнованиях,</a:t>
            </a:r>
          </a:p>
          <a:p>
            <a:r>
              <a:rPr lang="ru-RU" sz="3300" dirty="0" smtClean="0"/>
              <a:t>При посещении занятий обучающиеся занимаются физической и теоретической подготовкой, стрельбой, проходят школу выживания, каждый ученик школы имеет право прийти на занятие и быть полноправным членом этого объединения.</a:t>
            </a:r>
          </a:p>
          <a:p>
            <a:endParaRPr lang="ru-RU" dirty="0"/>
          </a:p>
        </p:txBody>
      </p:sp>
      <p:pic>
        <p:nvPicPr>
          <p:cNvPr id="5" name="Содержимое 4" descr="C:\Users\qwerty-1\Desktop\ЮНАРМИЯ\ЮНАРМИЯ Сухая Буйвола День села\DSC06249.JPG"/>
          <p:cNvPicPr>
            <a:picLocks noGrp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828800"/>
            <a:ext cx="2211185" cy="166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qwerty-1\Desktop\ЮНАРМИЯ\DSC0357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09800" y="2362200"/>
            <a:ext cx="2209800" cy="165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qwerty-1\Desktop\ЮНАРМИЯ\ЮНАРМИЯ Сухая Буйвола День села\DSC06257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" y="3962400"/>
            <a:ext cx="222866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qwerty-1\Desktop\ЮНАРМИЯ\DSC03569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57400" y="4648200"/>
            <a:ext cx="2271157" cy="170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1371600"/>
            <a:ext cx="3810000" cy="8382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Объединение «Студия – 17»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Освещение основных мероприятий </a:t>
            </a:r>
          </a:p>
          <a:p>
            <a:r>
              <a:rPr lang="ru-RU" dirty="0" smtClean="0"/>
              <a:t>Трансляция о деятельности детских объединений «Шанс», «Патриот», «</a:t>
            </a:r>
            <a:r>
              <a:rPr lang="ru-RU" dirty="0" err="1" smtClean="0"/>
              <a:t>Юнармия</a:t>
            </a:r>
            <a:r>
              <a:rPr lang="ru-RU" dirty="0" smtClean="0"/>
              <a:t>», «Поиск» на сайте МКОУ СОШ №17, на общем сходе граждан села, общешкольном родительском собрании, общем собрании школьников, </a:t>
            </a:r>
          </a:p>
          <a:p>
            <a:r>
              <a:rPr lang="ru-RU" dirty="0" smtClean="0"/>
              <a:t>Информационные минутки на переменах, выпуски информационных листков, бюллетеней и буклетов.</a:t>
            </a:r>
            <a:endParaRPr lang="ru-RU" dirty="0"/>
          </a:p>
        </p:txBody>
      </p:sp>
      <p:pic>
        <p:nvPicPr>
          <p:cNvPr id="5" name="Picture 4" descr="C:\Users\qwerty-1\Desktop\ЮНАРМИЯ\DSC064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914400"/>
            <a:ext cx="2516777" cy="1890283"/>
          </a:xfrm>
          <a:prstGeom prst="rect">
            <a:avLst/>
          </a:prstGeom>
          <a:noFill/>
        </p:spPr>
      </p:pic>
      <p:pic>
        <p:nvPicPr>
          <p:cNvPr id="6" name="Picture 2" descr="F:\CIMG666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95400" y="2743200"/>
            <a:ext cx="2635272" cy="197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E:\мои документы\Мои рисунки\10 кл 2013-14г\95 ЛЕТ ВЛКСМ\DSCF353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09800" y="4648200"/>
            <a:ext cx="2438400" cy="1828800"/>
          </a:xfrm>
          <a:prstGeom prst="rect">
            <a:avLst/>
          </a:prstGeom>
          <a:noFill/>
        </p:spPr>
      </p:pic>
      <p:pic>
        <p:nvPicPr>
          <p:cNvPr id="8" name="Рисунок 7" descr="DSC0887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623060" y="152400"/>
            <a:ext cx="2321684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990600"/>
            <a:ext cx="7467600" cy="838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Значимость проекта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600201"/>
            <a:ext cx="7924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1. Работа детских объединений школы «Шанс», «Патриот», «</a:t>
            </a:r>
            <a:r>
              <a:rPr lang="ru-RU" sz="1600" dirty="0" err="1" smtClean="0">
                <a:solidFill>
                  <a:srgbClr val="002060"/>
                </a:solidFill>
              </a:rPr>
              <a:t>Юнармия</a:t>
            </a:r>
            <a:r>
              <a:rPr lang="ru-RU" sz="1600" dirty="0" smtClean="0">
                <a:solidFill>
                  <a:srgbClr val="002060"/>
                </a:solidFill>
              </a:rPr>
              <a:t>», «Поиск», «Студия – 17» охватывает все области деятельности ученического коллектива, что позволяет увлечь своей работой максимальное количество участников из числа школьников, молодежи и жителей села.</a:t>
            </a:r>
            <a:endParaRPr lang="ru-RU" sz="16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2. Данная инициатива способствует формированию основных мировоззренческих позиций, воспитывает полноправного, грамотного и теоретически  и физически подкованного гражданина своей страны, </a:t>
            </a:r>
            <a:endParaRPr lang="ru-RU" sz="16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3. В процессе работы были проведены различные виды анкетирования, по результатам которого выяснили, что все учащиеся убеждены, что каждый гражданин должен быть патриотом своей Родины, в любой ситуации способный отстаивать интересы государства.</a:t>
            </a:r>
            <a:endParaRPr lang="ru-RU" sz="16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4.Во многих случаях решалась проблема свободного времени и заинтересованности молодых людей в активном участии в жизни сельского социума.</a:t>
            </a:r>
            <a:endParaRPr lang="ru-RU" sz="1600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6400" y="4800601"/>
            <a:ext cx="513587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066800"/>
          </a:xfrm>
        </p:spPr>
        <p:txBody>
          <a:bodyPr/>
          <a:lstStyle/>
          <a:p>
            <a:r>
              <a:rPr lang="ru-RU" dirty="0" smtClean="0"/>
              <a:t>Используемые 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ru-RU" dirty="0" smtClean="0"/>
              <a:t>Шаблон презентации </a:t>
            </a:r>
            <a:r>
              <a:rPr lang="en-US" dirty="0" err="1" smtClean="0"/>
              <a:t>Pedsovet.su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838200"/>
            <a:ext cx="2971800" cy="12192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Введение . Актуальность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190500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i="1" dirty="0" smtClean="0">
                <a:solidFill>
                  <a:srgbClr val="FF0000"/>
                </a:solidFill>
              </a:rPr>
              <a:t>Патриотизм — это любовь к Родине, преданность своему Отечеству, стремление служить его интересам и готовность, вплоть до самопожертвования, к его защите.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19400" cy="4005263"/>
          </a:xfrm>
        </p:spPr>
        <p:txBody>
          <a:bodyPr>
            <a:noAutofit/>
          </a:bodyPr>
          <a:lstStyle/>
          <a:p>
            <a:r>
              <a:rPr lang="ru-RU" sz="1600" i="1" dirty="0" smtClean="0"/>
              <a:t>Патриотическое воспитание учащихся — это систематическая и целенаправленная деятельность по формированию у учащихся высокого патриотического сознания, чувства верности своему Отечеству, готовности к выполнению гражданского долга и конституционных обязанностей по защите интересов Родины.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qwerty-1\Desktop\конкурсы 2017г=2018г\день гражд инициатив2018г\putin 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3048000"/>
            <a:ext cx="5334000" cy="3338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Заседания ученических  объединений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Объединение «Поиск»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600200"/>
            <a:ext cx="2819400" cy="639762"/>
          </a:xfrm>
        </p:spPr>
        <p:txBody>
          <a:bodyPr/>
          <a:lstStyle/>
          <a:p>
            <a:r>
              <a:rPr lang="ru-RU" dirty="0" smtClean="0"/>
              <a:t>ШДР «Шанс»</a:t>
            </a:r>
            <a:endParaRPr lang="ru-RU" dirty="0"/>
          </a:p>
        </p:txBody>
      </p:sp>
      <p:pic>
        <p:nvPicPr>
          <p:cNvPr id="1026" name="Picture 2" descr="C:\Users\qwerty-1\Desktop\проект патриот\DSC0853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48400" y="2209800"/>
            <a:ext cx="2329720" cy="2511248"/>
          </a:xfrm>
          <a:prstGeom prst="rect">
            <a:avLst/>
          </a:prstGeom>
          <a:noFill/>
        </p:spPr>
      </p:pic>
      <p:pic>
        <p:nvPicPr>
          <p:cNvPr id="1027" name="Picture 3" descr="C:\Users\qwerty-1\Desktop\ЮНАРМИЯ\DSC064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2133600"/>
            <a:ext cx="2982119" cy="2236589"/>
          </a:xfrm>
          <a:prstGeom prst="rect">
            <a:avLst/>
          </a:prstGeom>
          <a:noFill/>
        </p:spPr>
      </p:pic>
      <p:pic>
        <p:nvPicPr>
          <p:cNvPr id="1028" name="Picture 4" descr="C:\Users\qwerty-1\Desktop\ЮНАРМИЯ\DSC064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0" y="2667000"/>
            <a:ext cx="2438400" cy="18287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14800" y="2057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Студия  - 17</a:t>
            </a:r>
            <a:endParaRPr lang="ru-RU" sz="2400" b="1" dirty="0"/>
          </a:p>
        </p:txBody>
      </p:sp>
      <p:pic>
        <p:nvPicPr>
          <p:cNvPr id="1029" name="Picture 5" descr="C:\Users\qwerty-1\Desktop\ЮНАРМИЯ\уборка территории\DSC0364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14400" y="4267200"/>
            <a:ext cx="2514600" cy="188603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" y="61722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Волонтерский отряд «Патриот»</a:t>
            </a:r>
            <a:endParaRPr lang="ru-RU" sz="2400" b="1" dirty="0"/>
          </a:p>
        </p:txBody>
      </p:sp>
      <p:pic>
        <p:nvPicPr>
          <p:cNvPr id="1030" name="Picture 6" descr="C:\Users\qwerty-1\Desktop\ЮНАРМИЯ\DSC0625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38600" y="4343400"/>
            <a:ext cx="2438400" cy="186145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705600" y="5105400"/>
            <a:ext cx="1564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Юнармия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России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формирование у учащихся гражданских качеств личности, любви и уважения к своему Отечеству, представлений учащихся о юридическом и духовно-нравственном смысле понятия «гражданин».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990600" y="990600"/>
            <a:ext cx="3506788" cy="6857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Цель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791200" y="2209800"/>
            <a:ext cx="2895600" cy="762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Задачи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2971799"/>
            <a:ext cx="4041775" cy="365760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1. Развить чувства патриотизма, гражданскую позицию, понимание прав и свобод личности;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2. Сформировать нравственные основы личности, повысить уровень духовной культуры;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 Сформировать гуманистическое отношение к окружающему миру и людям;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4.Сформировать внутреннюю потребность личности в постоянном самосовершенствовании;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5. Вести постоянную работу по социализации обучающихся, готовить их к жизни в современной действительности.</a:t>
            </a:r>
          </a:p>
          <a:p>
            <a:endParaRPr lang="ru-RU" dirty="0"/>
          </a:p>
        </p:txBody>
      </p:sp>
      <p:pic>
        <p:nvPicPr>
          <p:cNvPr id="4098" name="Picture 2" descr="C:\Users\qwerty-1\Desktop\конкурсы 2017г=2018г\день гражд инициатив2018г\CfbfGtHWAAAsyh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2895600"/>
            <a:ext cx="3686175" cy="368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192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Изучение правовой базы проекта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41148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Глава 2 Конституции РФ «Права и свободы человека и гражданина»</a:t>
            </a:r>
            <a:r>
              <a:rPr lang="ru-RU" dirty="0" smtClean="0"/>
              <a:t> и определили статьи, которые являются юридическим обоснованием нашей деятельности. </a:t>
            </a:r>
            <a:r>
              <a:rPr lang="ru-RU" b="1" dirty="0" smtClean="0"/>
              <a:t>Статья 29, 39. </a:t>
            </a:r>
          </a:p>
          <a:p>
            <a:r>
              <a:rPr lang="ru-RU" b="1" dirty="0" smtClean="0"/>
              <a:t>Указ Президента Российской Федерации от 15 мая 1996 г. N 716 "О Президентской программе "Молодежь России" </a:t>
            </a:r>
          </a:p>
          <a:p>
            <a:r>
              <a:rPr lang="ru-RU" b="1" dirty="0" smtClean="0"/>
              <a:t>Указ Президента Российской Федерации от 16 мая 1996 г. N 727 "О мерах государственной поддержки общественных объединений, ведущих работу по </a:t>
            </a:r>
            <a:r>
              <a:rPr lang="ru-RU" b="1" dirty="0" err="1" smtClean="0"/>
              <a:t>военно</a:t>
            </a:r>
            <a:r>
              <a:rPr lang="ru-RU" b="1" dirty="0" smtClean="0"/>
              <a:t>- патриотическому воспитанию молодежи"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qwerty-1\Desktop\фото 31 янв 2018г\DSC063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2438400"/>
            <a:ext cx="3695700" cy="277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5410200" cy="914400"/>
          </a:xfrm>
        </p:spPr>
        <p:txBody>
          <a:bodyPr/>
          <a:lstStyle/>
          <a:p>
            <a:r>
              <a:rPr lang="ru-RU" dirty="0" smtClean="0"/>
              <a:t>Итоги анкетирования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45720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Патриот  - </a:t>
            </a:r>
            <a:r>
              <a:rPr lang="ru-RU" i="1" dirty="0" smtClean="0"/>
              <a:t>это человек, который посвящает свои достижения своей стране. Принимает проблемы страны как свои собственные, предлагает варианты и решает эти проблемы. Гражданин – должен знать и уважать историю своей страны, защищать престиж страны, прилагая все знания и усилия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181600" y="2209800"/>
            <a:ext cx="3505200" cy="16764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Считаете ли вы себя патриотами нашей Родины?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3428999"/>
            <a:ext cx="4041775" cy="269716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 этот вопрос все стопроцентно ответила утвердительно: мы патриоты нашей маленькой Родины села Сухая Буйвола и патриоты нашей большой страны - Россия.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533400" y="3429000"/>
          <a:ext cx="4040188" cy="3036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G:\ЮНАРМИЯ\уборка территории\DSC036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9800" y="152400"/>
            <a:ext cx="2895600" cy="2171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2600" y="0"/>
            <a:ext cx="3124200" cy="762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Формы работы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4040188" cy="45719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Этапы реализации проекта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667000"/>
            <a:ext cx="4040188" cy="396239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Организационно-подготовительный этап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 разработка проекта;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 подготовка к реализации проекта;</a:t>
            </a:r>
            <a:endParaRPr lang="ru-RU" i="1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Проектировочный: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 определение направлений деятельности;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 планирование деятельности;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 назначение ответственных за реализацию отдельных направлений проекта;</a:t>
            </a:r>
            <a:endParaRPr lang="ru-RU" i="1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Практический или </a:t>
            </a:r>
            <a:r>
              <a:rPr lang="ru-RU" dirty="0" err="1" smtClean="0">
                <a:solidFill>
                  <a:srgbClr val="002060"/>
                </a:solidFill>
              </a:rPr>
              <a:t>деятельностный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-осуществление деятельности по всем направлениям в соответствии с планом работы волонтерского отряда.</a:t>
            </a:r>
            <a:endParaRPr lang="ru-RU" i="1" dirty="0" smtClean="0">
              <a:solidFill>
                <a:srgbClr val="002060"/>
              </a:solidFill>
            </a:endParaRPr>
          </a:p>
          <a:p>
            <a:pPr lvl="0"/>
            <a:r>
              <a:rPr lang="ru-RU" dirty="0" err="1" smtClean="0">
                <a:solidFill>
                  <a:srgbClr val="002060"/>
                </a:solidFill>
              </a:rPr>
              <a:t>Аналитико</a:t>
            </a:r>
            <a:r>
              <a:rPr lang="ru-RU" dirty="0" smtClean="0">
                <a:solidFill>
                  <a:srgbClr val="002060"/>
                </a:solidFill>
              </a:rPr>
              <a:t> – коррекционный: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 коллективный анализ деятельности;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 выработка рекомендаций по устранению недостатков в организации деятельности волонтерского отряда; </a:t>
            </a:r>
            <a:endParaRPr lang="ru-RU" i="1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. Заключительный: 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 </a:t>
            </a:r>
            <a:r>
              <a:rPr lang="ru-RU" dirty="0" err="1" smtClean="0">
                <a:solidFill>
                  <a:srgbClr val="002060"/>
                </a:solidFill>
              </a:rPr>
              <a:t>целеполагание</a:t>
            </a:r>
            <a:r>
              <a:rPr lang="ru-RU" dirty="0" smtClean="0">
                <a:solidFill>
                  <a:srgbClr val="002060"/>
                </a:solidFill>
              </a:rPr>
              <a:t> и планирование деятельности на следующий учебный год.</a:t>
            </a:r>
            <a:endParaRPr lang="ru-RU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667000"/>
            <a:ext cx="4041775" cy="533399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Направления деятельности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352800"/>
            <a:ext cx="4041775" cy="3276599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dirty="0" smtClean="0">
                <a:solidFill>
                  <a:srgbClr val="002060"/>
                </a:solidFill>
              </a:rPr>
              <a:t>Формирование патриотизма и гражданственности через деятельность волонтерского отряда «Патриот»</a:t>
            </a:r>
            <a:endParaRPr lang="ru-RU" i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dirty="0" smtClean="0">
                <a:solidFill>
                  <a:srgbClr val="002060"/>
                </a:solidFill>
              </a:rPr>
              <a:t>Проведение глобальных внеклассный мероприятий членами ШДР «Шанс»</a:t>
            </a:r>
            <a:endParaRPr lang="ru-RU" i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dirty="0" smtClean="0">
                <a:solidFill>
                  <a:srgbClr val="002060"/>
                </a:solidFill>
              </a:rPr>
              <a:t>Проведение экскурсий и экскурсов по «Виртуальному школьному музею» и Народному музею села.</a:t>
            </a:r>
            <a:endParaRPr lang="ru-RU" i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dirty="0" smtClean="0">
                <a:solidFill>
                  <a:srgbClr val="002060"/>
                </a:solidFill>
              </a:rPr>
              <a:t>Привитие интереса обучающихся к военному делу и службе в армии через деятельность военно-патриотического объединение «</a:t>
            </a:r>
            <a:r>
              <a:rPr lang="ru-RU" dirty="0" err="1" smtClean="0">
                <a:solidFill>
                  <a:srgbClr val="002060"/>
                </a:solidFill>
              </a:rPr>
              <a:t>Юнармия</a:t>
            </a:r>
            <a:r>
              <a:rPr lang="ru-RU" dirty="0" smtClean="0">
                <a:solidFill>
                  <a:srgbClr val="002060"/>
                </a:solidFill>
              </a:rPr>
              <a:t> России»</a:t>
            </a:r>
            <a:endParaRPr lang="ru-RU" i="1" dirty="0" smtClean="0">
              <a:solidFill>
                <a:srgbClr val="002060"/>
              </a:solidFill>
            </a:endParaRPr>
          </a:p>
          <a:p>
            <a:pPr lvl="0" algn="just"/>
            <a:r>
              <a:rPr lang="ru-RU" dirty="0" smtClean="0">
                <a:solidFill>
                  <a:srgbClr val="002060"/>
                </a:solidFill>
              </a:rPr>
              <a:t>Информационная работа по освещению основных мероприятий через школьную «Студию -17»</a:t>
            </a:r>
            <a:endParaRPr lang="ru-RU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0668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Тематические классные часы</a:t>
            </a:r>
            <a:endParaRPr lang="ru-RU" i="1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Общешкольные праздники </a:t>
            </a:r>
            <a:endParaRPr lang="ru-RU" i="1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Выпуски информационных тематических видео газет </a:t>
            </a:r>
            <a:endParaRPr lang="ru-RU" i="1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Акции 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Проекты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qwerty-1\Desktop\конкурсы 2017г=2018г\день гражд инициатив2018г\ima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152400"/>
            <a:ext cx="3657600" cy="2084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Социум села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Ожидаемые результаты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Повышение чувства гордости за свою Родину.</a:t>
            </a:r>
            <a:endParaRPr lang="ru-RU" i="1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Рост патриотизма и гражданственности у молодого поколения;</a:t>
            </a:r>
            <a:endParaRPr lang="ru-RU" i="1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Готовность к выполнению своего гражданского и патриотического долга;</a:t>
            </a:r>
            <a:endParaRPr lang="ru-RU" i="1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Формирование чувства соборности - умение и желание сочетать общественные интересы, как личные;</a:t>
            </a:r>
            <a:endParaRPr lang="ru-RU" i="1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Создание условий для развития духовных качеств личности;</a:t>
            </a:r>
            <a:endParaRPr lang="ru-RU" i="1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Создание условий для сохранения и укрепления нравственного и физического здоровья школьников;</a:t>
            </a:r>
            <a:endParaRPr lang="ru-RU" i="1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Повышение осведомленности в области нравственности;</a:t>
            </a:r>
            <a:endParaRPr lang="ru-RU" i="1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Создание предпосылок для роста социального оптимизма подрастающего поколения.</a:t>
            </a:r>
            <a:endParaRPr lang="ru-RU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0668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Формирование патриотизма и гражданственности через деятельность волонтерского отряда «Патриот»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8401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Классные часы «Мы – патриоты России», « С любовью к России», « Я- гражданин»; «День конституции» </a:t>
            </a:r>
          </a:p>
          <a:p>
            <a:r>
              <a:rPr lang="ru-RU" dirty="0" smtClean="0"/>
              <a:t>Акции «Дорогою добра», «Помоги ветерану», </a:t>
            </a:r>
          </a:p>
          <a:p>
            <a:r>
              <a:rPr lang="ru-RU" dirty="0" smtClean="0"/>
              <a:t>Поздравление ветеранов, детей войны, тружеников тыла, вдов, погибших на фронте односельчан, </a:t>
            </a:r>
          </a:p>
          <a:p>
            <a:r>
              <a:rPr lang="ru-RU" dirty="0" smtClean="0"/>
              <a:t>Организация встреч обучающихся с ветеранами, тружениками тыла, вдовами, детьми войны.</a:t>
            </a:r>
            <a:endParaRPr lang="ru-RU" dirty="0"/>
          </a:p>
        </p:txBody>
      </p:sp>
      <p:pic>
        <p:nvPicPr>
          <p:cNvPr id="11" name="Рисунок 10" descr="D:\ДИСК D\мои рисунки\янв-дек 2014г\DSC0294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09800" y="2667000"/>
            <a:ext cx="2181225" cy="163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ДИСК D\мои рисунки\янв-дек 2014г\DSC0294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4038600"/>
            <a:ext cx="1952625" cy="146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qwerty-1\Desktop\ЮНАРМИЯ\солдатский платок\DSC0366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4600" y="5029200"/>
            <a:ext cx="1962150" cy="146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ДИСК D\мои рисунки\янв-дек 2014г\DSC02999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0" y="2133600"/>
            <a:ext cx="1905000" cy="139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1042</Words>
  <Application>Microsoft Office PowerPoint</Application>
  <PresentationFormat>Экран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Районный этап коалиционной акции «День гражданских инициатив» (в рамках XVII Всероссийской акции «Я – гражданин России»)</vt:lpstr>
      <vt:lpstr>Введение . Актуальность </vt:lpstr>
      <vt:lpstr>Заседания ученических  объединений</vt:lpstr>
      <vt:lpstr>формирование у учащихся гражданских качеств личности, любви и уважения к своему Отечеству, представлений учащихся о юридическом и духовно-нравственном смысле понятия «гражданин».  </vt:lpstr>
      <vt:lpstr>Изучение правовой базы проекта</vt:lpstr>
      <vt:lpstr>Итоги анкетирования</vt:lpstr>
      <vt:lpstr>Формы работы</vt:lpstr>
      <vt:lpstr>Слайд 8</vt:lpstr>
      <vt:lpstr>Формирование патриотизма и гражданственности через деятельность волонтерского отряда «Патриот» </vt:lpstr>
      <vt:lpstr>Проведение глобальных внеклассных мероприятий членами ШДР «Шанс» </vt:lpstr>
      <vt:lpstr>Объединение «Поиск»</vt:lpstr>
      <vt:lpstr>Военно-патриотическое объединение  «Юнармия России» </vt:lpstr>
      <vt:lpstr>Объединение «Студия – 17»</vt:lpstr>
      <vt:lpstr>Значимость проекта </vt:lpstr>
      <vt:lpstr>Используемые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123</cp:lastModifiedBy>
  <cp:revision>35</cp:revision>
  <dcterms:created xsi:type="dcterms:W3CDTF">2013-10-28T09:12:00Z</dcterms:created>
  <dcterms:modified xsi:type="dcterms:W3CDTF">2018-06-21T06:40:53Z</dcterms:modified>
</cp:coreProperties>
</file>