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22" r:id="rId1"/>
  </p:sldMasterIdLst>
  <p:notesMasterIdLst>
    <p:notesMasterId r:id="rId12"/>
  </p:notesMasterIdLst>
  <p:sldIdLst>
    <p:sldId id="265" r:id="rId2"/>
    <p:sldId id="266" r:id="rId3"/>
    <p:sldId id="276" r:id="rId4"/>
    <p:sldId id="260" r:id="rId5"/>
    <p:sldId id="269" r:id="rId6"/>
    <p:sldId id="270" r:id="rId7"/>
    <p:sldId id="271" r:id="rId8"/>
    <p:sldId id="275" r:id="rId9"/>
    <p:sldId id="272" r:id="rId10"/>
    <p:sldId id="273" r:id="rId11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DE036646-4026-4DC2-9724-822B05138464}">
          <p14:sldIdLst>
            <p14:sldId id="265"/>
            <p14:sldId id="266"/>
            <p14:sldId id="276"/>
            <p14:sldId id="260"/>
            <p14:sldId id="269"/>
            <p14:sldId id="270"/>
            <p14:sldId id="271"/>
            <p14:sldId id="275"/>
            <p14:sldId id="272"/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1" pos="7650" userDrawn="1">
          <p15:clr>
            <a:srgbClr val="A4A3A4"/>
          </p15:clr>
        </p15:guide>
        <p15:guide id="2" orient="horz" pos="179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82"/>
    <a:srgbClr val="001C54"/>
    <a:srgbClr val="0D527D"/>
    <a:srgbClr val="7DB7EB"/>
    <a:srgbClr val="EAF6FC"/>
    <a:srgbClr val="FCFC70"/>
    <a:srgbClr val="97B1FB"/>
    <a:srgbClr val="F3E8FE"/>
    <a:srgbClr val="DBB9FD"/>
    <a:srgbClr val="CFD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6536" autoAdjust="0"/>
  </p:normalViewPr>
  <p:slideViewPr>
    <p:cSldViewPr snapToGrid="0">
      <p:cViewPr varScale="1">
        <p:scale>
          <a:sx n="74" d="100"/>
          <a:sy n="74" d="100"/>
        </p:scale>
        <p:origin x="54" y="864"/>
      </p:cViewPr>
      <p:guideLst>
        <p:guide pos="7650"/>
        <p:guide orient="horz" pos="179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0" d="100"/>
          <a:sy n="80" d="100"/>
        </p:scale>
        <p:origin x="163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C3D6E1-027A-498E-B2E6-2B350B524BB6}" type="datetimeFigureOut">
              <a:rPr lang="ru-RU" smtClean="0"/>
              <a:t>13.08.2018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4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B62FF2-B40C-4900-928A-B1E6B8B41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910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8/13/2018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967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05393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42027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0532195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7755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8894562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2678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241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961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115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502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714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8/13/2018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014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242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8/13/2018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767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471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758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509A250-FF31-4206-8172-F9D3106AACB1}" type="datetimeFigureOut">
              <a:rPr lang="en-US" smtClean="0"/>
              <a:t>8/13/2018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8131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jpg"/><Relationship Id="rId7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10" Type="http://schemas.openxmlformats.org/officeDocument/2006/relationships/image" Target="../media/image2.png"/><Relationship Id="rId4" Type="http://schemas.openxmlformats.org/officeDocument/2006/relationships/image" Target="../media/image5.jpg"/><Relationship Id="rId9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4.jpg"/><Relationship Id="rId7" Type="http://schemas.openxmlformats.org/officeDocument/2006/relationships/image" Target="../media/image17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75561"/>
            <a:ext cx="11802341" cy="469441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FF66"/>
                </a:solidFill>
                <a:latin typeface="Bookman Old Style" panose="02050604050505020204" pitchFamily="18" charset="0"/>
              </a:rPr>
              <a:t/>
            </a:r>
            <a:br>
              <a:rPr lang="ru-RU" b="1" dirty="0" smtClean="0">
                <a:solidFill>
                  <a:srgbClr val="FFFF66"/>
                </a:solidFill>
                <a:latin typeface="Bookman Old Style" panose="02050604050505020204" pitchFamily="18" charset="0"/>
              </a:rPr>
            </a:br>
            <a:r>
              <a:rPr lang="ru-RU" b="1" dirty="0">
                <a:solidFill>
                  <a:srgbClr val="FFFF66"/>
                </a:solidFill>
                <a:latin typeface="Bookman Old Style" panose="02050604050505020204" pitchFamily="18" charset="0"/>
              </a:rPr>
              <a:t/>
            </a:r>
            <a:br>
              <a:rPr lang="ru-RU" b="1" dirty="0">
                <a:solidFill>
                  <a:srgbClr val="FFFF66"/>
                </a:solidFill>
                <a:latin typeface="Bookman Old Style" panose="02050604050505020204" pitchFamily="18" charset="0"/>
              </a:rPr>
            </a:br>
            <a:r>
              <a:rPr lang="ru-RU" b="1" dirty="0" smtClean="0">
                <a:solidFill>
                  <a:srgbClr val="FFFF66"/>
                </a:solidFill>
                <a:latin typeface="Bookman Old Style" panose="02050604050505020204" pitchFamily="18" charset="0"/>
              </a:rPr>
              <a:t/>
            </a:r>
            <a:br>
              <a:rPr lang="ru-RU" b="1" dirty="0" smtClean="0">
                <a:solidFill>
                  <a:srgbClr val="FFFF66"/>
                </a:solidFill>
                <a:latin typeface="Bookman Old Style" panose="02050604050505020204" pitchFamily="18" charset="0"/>
              </a:rPr>
            </a:br>
            <a:r>
              <a:rPr lang="ru-RU" b="1" dirty="0">
                <a:solidFill>
                  <a:srgbClr val="FFFF66"/>
                </a:solidFill>
                <a:latin typeface="Bookman Old Style" panose="02050604050505020204" pitchFamily="18" charset="0"/>
              </a:rPr>
              <a:t/>
            </a:r>
            <a:br>
              <a:rPr lang="ru-RU" b="1" dirty="0">
                <a:solidFill>
                  <a:srgbClr val="FFFF66"/>
                </a:solidFill>
                <a:latin typeface="Bookman Old Style" panose="02050604050505020204" pitchFamily="18" charset="0"/>
              </a:rPr>
            </a:br>
            <a:r>
              <a:rPr lang="ru-RU" b="1" dirty="0" smtClean="0">
                <a:solidFill>
                  <a:srgbClr val="FFFF66"/>
                </a:solidFill>
                <a:latin typeface="Bookman Old Style" panose="02050604050505020204" pitchFamily="18" charset="0"/>
              </a:rPr>
              <a:t/>
            </a:r>
            <a:br>
              <a:rPr lang="ru-RU" b="1" dirty="0" smtClean="0">
                <a:solidFill>
                  <a:srgbClr val="FFFF66"/>
                </a:solidFill>
                <a:latin typeface="Bookman Old Style" panose="02050604050505020204" pitchFamily="18" charset="0"/>
              </a:rPr>
            </a:br>
            <a:r>
              <a:rPr lang="ru-RU" b="1" dirty="0" smtClean="0">
                <a:solidFill>
                  <a:srgbClr val="FFFF66"/>
                </a:solidFill>
                <a:latin typeface="Bookman Old Style" panose="02050604050505020204" pitchFamily="18" charset="0"/>
              </a:rPr>
              <a:t/>
            </a:r>
            <a:br>
              <a:rPr lang="ru-RU" b="1" dirty="0" smtClean="0">
                <a:solidFill>
                  <a:srgbClr val="FFFF66"/>
                </a:solidFill>
                <a:latin typeface="Bookman Old Style" panose="02050604050505020204" pitchFamily="18" charset="0"/>
              </a:rPr>
            </a:br>
            <a:r>
              <a:rPr lang="ru-RU" b="1" dirty="0">
                <a:solidFill>
                  <a:srgbClr val="FFFF66"/>
                </a:solidFill>
                <a:latin typeface="Bookman Old Style" panose="02050604050505020204" pitchFamily="18" charset="0"/>
              </a:rPr>
              <a:t/>
            </a:r>
            <a:br>
              <a:rPr lang="ru-RU" b="1" dirty="0">
                <a:solidFill>
                  <a:srgbClr val="FFFF66"/>
                </a:solidFill>
                <a:latin typeface="Bookman Old Style" panose="02050604050505020204" pitchFamily="18" charset="0"/>
              </a:rPr>
            </a:br>
            <a:r>
              <a:rPr lang="ru-RU" b="1" dirty="0" smtClean="0">
                <a:solidFill>
                  <a:srgbClr val="FFFF66"/>
                </a:solidFill>
                <a:latin typeface="Bookman Old Style" panose="02050604050505020204" pitchFamily="18" charset="0"/>
              </a:rPr>
              <a:t/>
            </a:r>
            <a:br>
              <a:rPr lang="ru-RU" b="1" dirty="0" smtClean="0">
                <a:solidFill>
                  <a:srgbClr val="FFFF66"/>
                </a:solidFill>
                <a:latin typeface="Bookman Old Style" panose="02050604050505020204" pitchFamily="18" charset="0"/>
              </a:rPr>
            </a:br>
            <a:r>
              <a:rPr lang="ru-RU" b="1" dirty="0" smtClean="0">
                <a:solidFill>
                  <a:srgbClr val="FFFF66"/>
                </a:solidFill>
                <a:latin typeface="Bookman Old Style" panose="02050604050505020204" pitchFamily="18" charset="0"/>
              </a:rPr>
              <a:t/>
            </a:r>
            <a:br>
              <a:rPr lang="ru-RU" b="1" dirty="0" smtClean="0">
                <a:solidFill>
                  <a:srgbClr val="FFFF66"/>
                </a:solidFill>
                <a:latin typeface="Bookman Old Style" panose="02050604050505020204" pitchFamily="18" charset="0"/>
              </a:rPr>
            </a:br>
            <a:r>
              <a:rPr lang="ru-RU" b="1" dirty="0" smtClean="0">
                <a:solidFill>
                  <a:srgbClr val="FFFF66"/>
                </a:solidFill>
                <a:latin typeface="Bookman Old Style" panose="02050604050505020204" pitchFamily="18" charset="0"/>
              </a:rPr>
              <a:t/>
            </a:r>
            <a:br>
              <a:rPr lang="ru-RU" b="1" dirty="0" smtClean="0">
                <a:solidFill>
                  <a:srgbClr val="FFFF66"/>
                </a:solidFill>
                <a:latin typeface="Bookman Old Style" panose="02050604050505020204" pitchFamily="18" charset="0"/>
              </a:rPr>
            </a:br>
            <a:r>
              <a:rPr lang="ru-RU" b="1" dirty="0">
                <a:solidFill>
                  <a:srgbClr val="FFFF66"/>
                </a:solidFill>
                <a:latin typeface="Bookman Old Style" panose="02050604050505020204" pitchFamily="18" charset="0"/>
              </a:rPr>
              <a:t/>
            </a:r>
            <a:br>
              <a:rPr lang="ru-RU" b="1" dirty="0">
                <a:solidFill>
                  <a:srgbClr val="FFFF66"/>
                </a:solidFill>
                <a:latin typeface="Bookman Old Style" panose="02050604050505020204" pitchFamily="18" charset="0"/>
              </a:rPr>
            </a:br>
            <a:r>
              <a:rPr lang="ru-RU" b="1" dirty="0" smtClean="0">
                <a:solidFill>
                  <a:srgbClr val="FFFF66"/>
                </a:solidFill>
                <a:latin typeface="Bookman Old Style" panose="02050604050505020204" pitchFamily="18" charset="0"/>
              </a:rPr>
              <a:t/>
            </a:r>
            <a:br>
              <a:rPr lang="ru-RU" b="1" dirty="0" smtClean="0">
                <a:solidFill>
                  <a:srgbClr val="FFFF66"/>
                </a:solidFill>
                <a:latin typeface="Bookman Old Style" panose="02050604050505020204" pitchFamily="18" charset="0"/>
              </a:rPr>
            </a:br>
            <a:r>
              <a:rPr lang="ru-RU" sz="3300" b="1" dirty="0" smtClean="0">
                <a:solidFill>
                  <a:schemeClr val="bg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Амурская область</a:t>
            </a:r>
            <a:br>
              <a:rPr lang="ru-RU" sz="3300" b="1" dirty="0" smtClean="0">
                <a:solidFill>
                  <a:schemeClr val="bg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3300" b="1" dirty="0" smtClean="0">
                <a:solidFill>
                  <a:schemeClr val="bg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г. Благовещенск</a:t>
            </a:r>
            <a:br>
              <a:rPr lang="ru-RU" sz="3300" b="1" dirty="0" smtClean="0">
                <a:solidFill>
                  <a:schemeClr val="bg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33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33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4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Добровольческий проект</a:t>
            </a:r>
            <a:br>
              <a:rPr lang="ru-RU" sz="4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11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11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11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11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11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11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11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11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8000" b="1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«НАВСТРЕЧУ ЖИЗНИ»</a:t>
            </a:r>
            <a:br>
              <a:rPr lang="ru-RU" sz="8000" b="1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0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.</a:t>
            </a:r>
            <a:r>
              <a:rPr lang="ru-RU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/>
            </a:r>
            <a:br>
              <a:rPr lang="ru-RU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</a:br>
            <a:endParaRPr lang="ru-RU" sz="4000" b="1" dirty="0">
              <a:solidFill>
                <a:srgbClr val="001C5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5991" y="4927322"/>
            <a:ext cx="7134493" cy="1431886"/>
          </a:xfrm>
        </p:spPr>
        <p:txBody>
          <a:bodyPr>
            <a:normAutofit fontScale="47500" lnSpcReduction="20000"/>
          </a:bodyPr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5100" b="1" cap="none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Руководитель проекта </a:t>
            </a:r>
          </a:p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5100" b="1" cap="none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Мажарова</a:t>
            </a:r>
            <a:r>
              <a:rPr lang="ru-RU" sz="5100" b="1" cap="none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О. А.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7200" dirty="0" smtClean="0">
                <a:solidFill>
                  <a:srgbClr val="EAF6FC"/>
                </a:solidFill>
                <a:latin typeface="Bookman Old Style" panose="02050604050505020204" pitchFamily="18" charset="0"/>
              </a:rPr>
              <a:t>                                                        </a:t>
            </a:r>
          </a:p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ru-RU" sz="2600" cap="none" dirty="0" smtClean="0">
              <a:solidFill>
                <a:srgbClr val="57E8F7"/>
              </a:solidFill>
              <a:latin typeface="Bookman Old Style" panose="02050604050505020204" pitchFamily="18" charset="0"/>
            </a:endParaRPr>
          </a:p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ru-RU" sz="2400" b="1" i="1" cap="none" dirty="0">
              <a:solidFill>
                <a:srgbClr val="57E8F7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1486">
            <a:off x="10775290" y="2334486"/>
            <a:ext cx="1224291" cy="15536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4271"/>
            <a:ext cx="463639" cy="31426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0152" y="5989876"/>
            <a:ext cx="23310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+79243452506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; 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+79145544116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@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towardslife2017</a:t>
            </a:r>
            <a:endParaRPr lang="ru-RU" sz="1400" dirty="0">
              <a:solidFill>
                <a:schemeClr val="accent1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2944320"/>
      </p:ext>
    </p:extLst>
  </p:cSld>
  <p:clrMapOvr>
    <a:masterClrMapping/>
  </p:clrMapOvr>
  <p:transition spd="slow" advTm="10289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62" y="339264"/>
            <a:ext cx="2450989" cy="2513474"/>
          </a:xfrm>
          <a:prstGeom prst="ellipse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714750" y="339264"/>
            <a:ext cx="7924800" cy="61323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Руководитель </a:t>
            </a:r>
            <a:r>
              <a:rPr lang="ru-RU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проекта</a:t>
            </a:r>
            <a:br>
              <a:rPr lang="ru-RU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818863" y="825564"/>
            <a:ext cx="9010650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  <a:r>
              <a:rPr lang="ru-RU" sz="4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Мажарова</a:t>
            </a:r>
            <a:r>
              <a:rPr lang="ru-RU" sz="4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Ольга </a:t>
            </a:r>
            <a:r>
              <a:rPr lang="ru-RU" sz="4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Алексеевна</a:t>
            </a:r>
          </a:p>
          <a:p>
            <a:endParaRPr lang="ru-RU" sz="2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0850" indent="-450850"/>
            <a:r>
              <a:rPr lang="ru-RU" sz="28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- </a:t>
            </a:r>
            <a:r>
              <a:rPr lang="ru-RU" sz="20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доцент </a:t>
            </a:r>
            <a:r>
              <a:rPr lang="ru-RU" sz="20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кафедры лучевой диагностики, лучевой терапии с курсом онкологии Амурской государственной медицинской академии</a:t>
            </a:r>
            <a:r>
              <a:rPr lang="ru-RU" sz="20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,;</a:t>
            </a:r>
          </a:p>
          <a:p>
            <a:pPr marL="450850" indent="-450850"/>
            <a:r>
              <a:rPr lang="ru-RU" sz="20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0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-  врач </a:t>
            </a:r>
            <a:r>
              <a:rPr lang="ru-RU" sz="20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ультразвуковой диагностики высшей квалификационной </a:t>
            </a:r>
            <a:r>
              <a:rPr lang="ru-RU" sz="20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категории; </a:t>
            </a:r>
          </a:p>
          <a:p>
            <a:pPr marL="450850" indent="-450850"/>
            <a:r>
              <a:rPr lang="ru-RU" sz="20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- отличник здравоохранения; </a:t>
            </a:r>
          </a:p>
          <a:p>
            <a:pPr marL="450850" indent="-450850"/>
            <a:r>
              <a:rPr lang="ru-RU" sz="20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0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- кандидат </a:t>
            </a:r>
            <a:r>
              <a:rPr lang="ru-RU" sz="20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медицинских </a:t>
            </a:r>
            <a:r>
              <a:rPr lang="ru-RU" sz="20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наук</a:t>
            </a:r>
            <a:r>
              <a:rPr lang="ru-RU" sz="20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ru-RU" sz="2000" dirty="0" smtClean="0">
              <a:solidFill>
                <a:srgbClr val="001C5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0850" indent="-450850"/>
            <a:r>
              <a:rPr lang="ru-RU" sz="20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0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</a:p>
          <a:p>
            <a:pPr marL="450850" indent="-450850"/>
            <a:endParaRPr lang="ru-RU" sz="500" dirty="0" smtClean="0">
              <a:solidFill>
                <a:srgbClr val="001C5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90488" indent="360363"/>
            <a:r>
              <a:rPr lang="ru-RU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Руководит проектом с 2014 года.</a:t>
            </a:r>
          </a:p>
          <a:p>
            <a:pPr marL="90488" indent="360363"/>
            <a:endParaRPr lang="ru-RU" sz="1600" dirty="0" smtClean="0">
              <a:solidFill>
                <a:srgbClr val="002B8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90488" indent="360363"/>
            <a:r>
              <a:rPr lang="ru-RU" sz="2800" dirty="0" smtClean="0">
                <a:solidFill>
                  <a:srgbClr val="002B8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Контактные данные: </a:t>
            </a:r>
          </a:p>
          <a:p>
            <a:pPr marL="90488" indent="360363"/>
            <a:endParaRPr lang="ru-RU" sz="1100" dirty="0" smtClean="0">
              <a:solidFill>
                <a:srgbClr val="002B8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90488" indent="360363"/>
            <a:r>
              <a:rPr lang="ru-RU" sz="4000" dirty="0" smtClean="0">
                <a:solidFill>
                  <a:srgbClr val="002B8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+79243452506;    +79145544116; </a:t>
            </a:r>
          </a:p>
          <a:p>
            <a:pPr marL="90488" indent="360363"/>
            <a:endParaRPr lang="ru-RU" sz="1600" dirty="0" smtClean="0">
              <a:solidFill>
                <a:srgbClr val="002B8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90488" indent="360363"/>
            <a:r>
              <a:rPr lang="ru-RU" sz="3600" dirty="0" smtClean="0">
                <a:solidFill>
                  <a:srgbClr val="002B8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</a:t>
            </a:r>
            <a:r>
              <a:rPr lang="en-US" sz="3600" dirty="0" smtClean="0">
                <a:solidFill>
                  <a:srgbClr val="002B8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@</a:t>
            </a:r>
            <a:r>
              <a:rPr lang="en-US" sz="3600" dirty="0">
                <a:solidFill>
                  <a:srgbClr val="002B8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towardslife2017</a:t>
            </a:r>
            <a:endParaRPr lang="ru-RU" sz="3600" dirty="0">
              <a:solidFill>
                <a:srgbClr val="002B8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90488" indent="360363"/>
            <a:endParaRPr lang="ru-RU" sz="24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90488" indent="360363"/>
            <a:endParaRPr lang="ru-RU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90488" indent="360363"/>
            <a:r>
              <a:rPr lang="ru-RU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</a:t>
            </a:r>
            <a:endParaRPr lang="ru-RU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354017" y="6059030"/>
            <a:ext cx="19839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endParaRPr lang="ru-RU" sz="1400" dirty="0">
              <a:solidFill>
                <a:srgbClr val="001C5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200" y="5666437"/>
            <a:ext cx="1007975" cy="76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351" y="960895"/>
            <a:ext cx="4141449" cy="41529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6682">
            <a:off x="266077" y="1511444"/>
            <a:ext cx="3347679" cy="38303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42637">
            <a:off x="1474371" y="1971117"/>
            <a:ext cx="3519750" cy="41294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59">
            <a:off x="5720360" y="2468109"/>
            <a:ext cx="3096384" cy="3972302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rot="558878">
            <a:off x="629572" y="101693"/>
            <a:ext cx="12907431" cy="1400530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perspectiveContrastingRightFacing"/>
            <a:lightRig rig="threePt" dir="t"/>
          </a:scene3d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latin typeface="Bookman Old Style" panose="02050604050505020204" pitchFamily="18" charset="0"/>
              </a:rPr>
              <a:t>«</a:t>
            </a:r>
            <a:r>
              <a:rPr lang="ru-RU" sz="4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Сумей без страха проходя свой путь, </a:t>
            </a:r>
            <a:br>
              <a:rPr lang="ru-RU" sz="4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4000" b="1" dirty="0" smtClean="0">
                <a:solidFill>
                  <a:srgbClr val="FCFC7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НАВСТРЕЧУ ЖИЗНИ  </a:t>
            </a:r>
            <a:r>
              <a:rPr lang="ru-RU" sz="4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душу распахнуть!»</a:t>
            </a:r>
            <a:endParaRPr lang="ru-RU" sz="4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2273">
            <a:off x="2741116" y="2095565"/>
            <a:ext cx="3582818" cy="419765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9418">
            <a:off x="10149694" y="-53450"/>
            <a:ext cx="1226211" cy="15035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2814">
            <a:off x="8223264" y="1672353"/>
            <a:ext cx="3692803" cy="462772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rot="310336">
            <a:off x="6918301" y="5369579"/>
            <a:ext cx="551655" cy="1147827"/>
          </a:xfrm>
          <a:prstGeom prst="rect">
            <a:avLst/>
          </a:prstGeom>
          <a:gradFill>
            <a:gsLst>
              <a:gs pos="37000">
                <a:schemeClr val="accent5">
                  <a:lumMod val="42000"/>
                </a:schemeClr>
              </a:gs>
              <a:gs pos="8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0" y="6535518"/>
            <a:ext cx="490756" cy="31414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43565" y="6092792"/>
            <a:ext cx="21895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+</a:t>
            </a:r>
            <a:r>
              <a:rPr lang="en-US" sz="14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79243452506</a:t>
            </a:r>
            <a:r>
              <a:rPr lang="ru-RU" sz="14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; </a:t>
            </a:r>
            <a:endParaRPr lang="ru-RU" sz="1400" dirty="0" smtClean="0">
              <a:solidFill>
                <a:srgbClr val="001C5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+</a:t>
            </a:r>
            <a:r>
              <a:rPr lang="ru-RU" sz="14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79145544116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r>
              <a:rPr lang="en-US" sz="14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@</a:t>
            </a:r>
            <a:r>
              <a:rPr lang="en-US" sz="14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towardslife2017</a:t>
            </a:r>
            <a:endParaRPr lang="ru-RU" sz="1400" dirty="0">
              <a:solidFill>
                <a:srgbClr val="001C5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0" y="6534717"/>
            <a:ext cx="490756" cy="31414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0" y="6535517"/>
            <a:ext cx="490756" cy="314149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-499479" y="-137169"/>
            <a:ext cx="4571167" cy="738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B8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Поддержка СМИ</a:t>
            </a:r>
            <a:endParaRPr lang="ru-RU" sz="3200" b="1" dirty="0">
              <a:solidFill>
                <a:srgbClr val="002B8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099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4721" y="430488"/>
            <a:ext cx="5228823" cy="355124"/>
          </a:xfrm>
        </p:spPr>
        <p:txBody>
          <a:bodyPr>
            <a:noAutofit/>
          </a:bodyPr>
          <a:lstStyle/>
          <a:p>
            <a:r>
              <a:rPr lang="ru-RU" sz="3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АКТУАЛЬНОСТЬ ПРОЕКТА</a:t>
            </a:r>
            <a:br>
              <a:rPr lang="ru-RU" sz="3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ru-RU" sz="3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5117" y="785612"/>
            <a:ext cx="11349317" cy="5951366"/>
          </a:xfrm>
        </p:spPr>
        <p:txBody>
          <a:bodyPr>
            <a:normAutofit fontScale="55000" lnSpcReduction="20000"/>
          </a:bodyPr>
          <a:lstStyle/>
          <a:p>
            <a:pPr marL="0" lvl="8" indent="0">
              <a:buNone/>
            </a:pPr>
            <a:r>
              <a:rPr lang="ru-RU" sz="2900" u="sng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Актуальность проекта обусловлена:</a:t>
            </a:r>
          </a:p>
          <a:p>
            <a:pPr marL="0" lvl="8" indent="0">
              <a:buNone/>
            </a:pPr>
            <a:endParaRPr lang="ru-RU" sz="700" dirty="0" smtClean="0">
              <a:solidFill>
                <a:srgbClr val="001C5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68288" lvl="8" indent="-268288">
              <a:buFont typeface="Wingdings" panose="05000000000000000000" pitchFamily="2" charset="2"/>
              <a:buChar char="q"/>
            </a:pPr>
            <a:r>
              <a:rPr lang="ru-RU" sz="29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ростом </a:t>
            </a:r>
            <a:r>
              <a:rPr lang="ru-RU" sz="29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заболеваемости и распространенности </a:t>
            </a:r>
            <a:r>
              <a:rPr lang="ru-RU" sz="2900" dirty="0" err="1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онкозаболеваний</a:t>
            </a:r>
            <a:r>
              <a:rPr lang="ru-RU" sz="29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во всем </a:t>
            </a:r>
            <a:r>
              <a:rPr lang="ru-RU" sz="29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мире;</a:t>
            </a:r>
          </a:p>
          <a:p>
            <a:pPr marL="0" lvl="8" indent="0">
              <a:buNone/>
            </a:pPr>
            <a:r>
              <a:rPr lang="ru-RU" sz="29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- по </a:t>
            </a:r>
            <a:r>
              <a:rPr lang="ru-RU" sz="29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данным ВОЗ: до 2020 года заболеваемость и смертность в мире увеличатся в 1,5-2 </a:t>
            </a:r>
            <a:r>
              <a:rPr lang="ru-RU" sz="29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раза;</a:t>
            </a:r>
          </a:p>
          <a:p>
            <a:pPr marL="90488" lvl="8" indent="-90488">
              <a:buNone/>
            </a:pPr>
            <a:r>
              <a:rPr lang="ru-RU" sz="29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каждый родившийся после 1992 года имеет 1 из 6 шансов заболеть ЗНО и более 1 из 7 шансов умереть от ЗНО на протяжении предстоящей жизни.</a:t>
            </a:r>
          </a:p>
          <a:p>
            <a:pPr marL="268288" lvl="8" indent="-268288">
              <a:buFont typeface="Wingdings" panose="05000000000000000000" pitchFamily="2" charset="2"/>
              <a:buChar char="q"/>
            </a:pPr>
            <a:r>
              <a:rPr lang="ru-RU" sz="29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анализом </a:t>
            </a:r>
            <a:r>
              <a:rPr lang="ru-RU" sz="29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статистических данных по </a:t>
            </a:r>
            <a:r>
              <a:rPr lang="ru-RU" sz="2900" dirty="0" err="1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онкозаболеваниям</a:t>
            </a:r>
            <a:r>
              <a:rPr lang="ru-RU" sz="29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на территории Амурской </a:t>
            </a:r>
            <a:r>
              <a:rPr lang="ru-RU" sz="29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области;</a:t>
            </a:r>
          </a:p>
          <a:p>
            <a:pPr marL="269875" lvl="8" indent="-269875">
              <a:buNone/>
            </a:pPr>
            <a:r>
              <a:rPr lang="ru-RU" sz="29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-  </a:t>
            </a:r>
            <a:r>
              <a:rPr lang="ru-RU" sz="29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</a:t>
            </a:r>
            <a:r>
              <a:rPr lang="ru-RU" sz="29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 статистическим  данным </a:t>
            </a:r>
            <a:r>
              <a:rPr lang="ru-RU" sz="29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2016 года из числа регионов Дальневосточного Федерального округа Амурская область занимала третье место после Приморского и Хабаровского края по количеству зарегистрированных злокачественных </a:t>
            </a:r>
            <a:r>
              <a:rPr lang="ru-RU" sz="29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новообразований;</a:t>
            </a:r>
          </a:p>
          <a:p>
            <a:pPr marL="269875" lvl="8" indent="-269875">
              <a:buFontTx/>
              <a:buChar char="-"/>
            </a:pPr>
            <a:r>
              <a:rPr lang="ru-RU" sz="29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 итогам 2017 года показатель заболеваемости ЗНО в г. Благовещенске на 3,8% превышает уровень заболеваемости 2016 года;</a:t>
            </a:r>
          </a:p>
          <a:p>
            <a:pPr marL="268288" lvl="8" indent="-268288">
              <a:buFont typeface="Wingdings" panose="05000000000000000000" pitchFamily="2" charset="2"/>
              <a:buChar char="q"/>
              <a:tabLst>
                <a:tab pos="174625" algn="l"/>
              </a:tabLst>
            </a:pPr>
            <a:r>
              <a:rPr lang="ru-RU" sz="29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социологическим опросом </a:t>
            </a:r>
            <a:r>
              <a:rPr lang="ru-RU" sz="29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онкологических больных и членов их семей;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ru-RU" sz="29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обращениями </a:t>
            </a:r>
            <a:r>
              <a:rPr lang="ru-RU" sz="29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граждан в онкологический диспансер по вопросам:</a:t>
            </a:r>
          </a:p>
          <a:p>
            <a:pPr marL="180975" lvl="0" indent="0">
              <a:buNone/>
            </a:pPr>
            <a:r>
              <a:rPr lang="ru-RU" sz="29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</a:t>
            </a:r>
            <a:r>
              <a:rPr lang="ru-RU" sz="29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медицинского </a:t>
            </a:r>
            <a:r>
              <a:rPr lang="ru-RU" sz="29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обслуживания, лекарственного обеспечения;</a:t>
            </a:r>
          </a:p>
          <a:p>
            <a:pPr marL="180975" lvl="0" indent="0">
              <a:buNone/>
            </a:pPr>
            <a:r>
              <a:rPr lang="ru-RU" sz="29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</a:t>
            </a:r>
            <a:r>
              <a:rPr lang="ru-RU" sz="29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профилактики </a:t>
            </a:r>
            <a:r>
              <a:rPr lang="ru-RU" sz="2900" dirty="0" err="1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онкозаболеваний</a:t>
            </a:r>
            <a:r>
              <a:rPr lang="ru-RU" sz="29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; </a:t>
            </a:r>
          </a:p>
          <a:p>
            <a:pPr marL="180975" lvl="0" indent="0">
              <a:buNone/>
            </a:pPr>
            <a:r>
              <a:rPr lang="ru-RU" sz="29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 психоэмоциональной </a:t>
            </a:r>
            <a:r>
              <a:rPr lang="ru-RU" sz="29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реабилитации после установления диагноза и лечения; </a:t>
            </a:r>
          </a:p>
          <a:p>
            <a:pPr marL="180975" lvl="0" indent="0">
              <a:buNone/>
            </a:pPr>
            <a:r>
              <a:rPr lang="ru-RU" sz="29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- правового </a:t>
            </a:r>
            <a:r>
              <a:rPr lang="ru-RU" sz="29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просвещения;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ru-RU" sz="29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участия представителей волонтерского движения в конгрессах </a:t>
            </a:r>
            <a:r>
              <a:rPr lang="ru-RU" sz="29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МОД </a:t>
            </a:r>
            <a:r>
              <a:rPr lang="ru-RU" sz="29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«Движение против рака», Всероссийском конгрессе </a:t>
            </a:r>
            <a:r>
              <a:rPr lang="ru-RU" sz="29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пациентов, взаимодействия </a:t>
            </a:r>
            <a:r>
              <a:rPr lang="ru-RU" sz="29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 НКО с других регионов</a:t>
            </a:r>
            <a:r>
              <a:rPr lang="ru-RU" sz="29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230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792" y="279765"/>
            <a:ext cx="11266173" cy="60887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ЦЕЛЬ ПРОЕКТА:</a:t>
            </a:r>
            <a:br>
              <a:rPr lang="ru-RU" sz="3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ru-RU" sz="3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2748" y="485731"/>
            <a:ext cx="11668259" cy="5967457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ru-RU" sz="86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90488" algn="ctr">
              <a:buNone/>
            </a:pPr>
            <a:r>
              <a:rPr lang="ru-RU" sz="96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Организация  </a:t>
            </a:r>
            <a:r>
              <a:rPr lang="ru-RU" sz="96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психоэмоциональной реабилитации </a:t>
            </a:r>
            <a:r>
              <a:rPr lang="ru-RU" sz="96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онкологических больных, содействие их социальной адаптации и улучшению </a:t>
            </a:r>
            <a:r>
              <a:rPr lang="ru-RU" sz="96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качества </a:t>
            </a:r>
            <a:r>
              <a:rPr lang="ru-RU" sz="96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жизни, профилактика </a:t>
            </a:r>
            <a:r>
              <a:rPr lang="ru-RU" sz="9600" dirty="0" err="1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онкозаболеваний</a:t>
            </a:r>
            <a:r>
              <a:rPr lang="ru-RU" sz="96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ru-RU" sz="960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 algn="ctr">
              <a:buNone/>
            </a:pPr>
            <a:r>
              <a:rPr lang="ru-RU" sz="86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ЗАДАЧИ </a:t>
            </a:r>
            <a:r>
              <a:rPr lang="ru-RU" sz="8600" b="1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ПРОЕКТА</a:t>
            </a:r>
            <a:r>
              <a:rPr lang="ru-RU" sz="86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</a:p>
          <a:p>
            <a:pPr marL="269875" lvl="0" indent="-269875">
              <a:buNone/>
            </a:pPr>
            <a:r>
              <a:rPr lang="ru-RU" sz="6400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</a:t>
            </a:r>
            <a:r>
              <a:rPr lang="ru-RU" sz="6600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 Информировать население Амурской области, участников целевой группы</a:t>
            </a:r>
            <a:r>
              <a:rPr lang="ru-RU" sz="660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ru-RU" sz="660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учреждения  </a:t>
            </a:r>
            <a:r>
              <a:rPr lang="ru-RU" sz="6600" dirty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здравоохранения Амурской области </a:t>
            </a:r>
            <a:r>
              <a:rPr lang="ru-RU" sz="6600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через СМИ Амурской области, социальные сети о </a:t>
            </a:r>
            <a:r>
              <a:rPr lang="ru-RU" sz="6600" dirty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проекте.</a:t>
            </a:r>
          </a:p>
          <a:p>
            <a:pPr marL="269875" lvl="0" indent="-269875">
              <a:buNone/>
            </a:pPr>
            <a:r>
              <a:rPr lang="ru-RU" sz="6400" dirty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2. </a:t>
            </a:r>
            <a:r>
              <a:rPr lang="ru-RU" sz="6400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6600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Осуществить </a:t>
            </a:r>
            <a:r>
              <a:rPr lang="ru-RU" sz="6600" dirty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информационно-просветительскую работу среди населения </a:t>
            </a:r>
            <a:r>
              <a:rPr lang="ru-RU" sz="6600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 важности профилактики </a:t>
            </a:r>
            <a:r>
              <a:rPr lang="ru-RU" sz="6600" dirty="0" err="1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онкозаболеваний</a:t>
            </a:r>
            <a:r>
              <a:rPr lang="ru-RU" sz="6600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их ранней диагностике, о </a:t>
            </a:r>
            <a:r>
              <a:rPr lang="ru-RU" sz="6600" dirty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способах сохранения здоровья и снижения риска развития </a:t>
            </a:r>
            <a:r>
              <a:rPr lang="ru-RU" sz="6600" dirty="0" err="1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онкозаболеваний</a:t>
            </a:r>
            <a:r>
              <a:rPr lang="ru-RU" sz="6600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возможностях реабилитации онкологических больных.</a:t>
            </a:r>
            <a:endParaRPr lang="ru-RU" sz="6600" dirty="0">
              <a:solidFill>
                <a:schemeClr val="accent1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69875" indent="-269875">
              <a:buNone/>
            </a:pPr>
            <a:r>
              <a:rPr lang="ru-RU" sz="6400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3.  </a:t>
            </a:r>
            <a:r>
              <a:rPr lang="ru-RU" sz="6600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Использовать возможности арт-терапии и других видов реабилитации для психоэмоциональной поддержки </a:t>
            </a:r>
            <a:r>
              <a:rPr lang="ru-RU" sz="6600" dirty="0" err="1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онкобольных</a:t>
            </a:r>
            <a:r>
              <a:rPr lang="ru-RU" sz="6600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организуя работу по поддержанию их здоровья, улучшению качества жизни и психоэмоционального состояния.</a:t>
            </a:r>
          </a:p>
          <a:p>
            <a:pPr marL="269875" indent="-269875">
              <a:buNone/>
            </a:pPr>
            <a:r>
              <a:rPr lang="ru-RU" sz="6400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4.  </a:t>
            </a:r>
            <a:r>
              <a:rPr lang="ru-RU" sz="6600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Осуществить </a:t>
            </a:r>
            <a:r>
              <a:rPr lang="ru-RU" sz="6600" dirty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«включение» семьи, близких в эмоциональную поддержку онкологических больных, обеспечить  психоэмоциональное сопровождение семей онкологических больных.</a:t>
            </a:r>
          </a:p>
          <a:p>
            <a:pPr marL="269875" indent="-269875">
              <a:buNone/>
            </a:pPr>
            <a:r>
              <a:rPr lang="ru-RU" sz="6400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5.  </a:t>
            </a:r>
            <a:r>
              <a:rPr lang="ru-RU" sz="6600" dirty="0" err="1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Содействать</a:t>
            </a:r>
            <a:r>
              <a:rPr lang="ru-RU" sz="6600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6600" dirty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развитию </a:t>
            </a:r>
            <a:r>
              <a:rPr lang="ru-RU" sz="6600" dirty="0" err="1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волонтерства</a:t>
            </a:r>
            <a:r>
              <a:rPr lang="ru-RU" sz="6600" dirty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6600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(добровольчества) среди </a:t>
            </a:r>
            <a:r>
              <a:rPr lang="ru-RU" sz="6600" dirty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студентов Амурской </a:t>
            </a:r>
            <a:r>
              <a:rPr lang="ru-RU" sz="6600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государственной медицинской академии, Амурского медицинского </a:t>
            </a:r>
            <a:r>
              <a:rPr lang="ru-RU" sz="6600" dirty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колледжа, среди населения Амурской области, </a:t>
            </a:r>
            <a:r>
              <a:rPr lang="ru-RU" sz="6600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способствовать вовлечению в волонтерскую деятельность граждан разных возрастных категорий.</a:t>
            </a:r>
            <a:endParaRPr lang="ru-RU" sz="6600" dirty="0" smtClean="0">
              <a:solidFill>
                <a:schemeClr val="accent1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69875" indent="-269875">
              <a:buNone/>
            </a:pPr>
            <a:r>
              <a:rPr lang="ru-RU" sz="6400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6. </a:t>
            </a:r>
            <a:r>
              <a:rPr lang="ru-RU" sz="6600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Обобщить опыт работы по организации психоэмоциональной поддержки онкологических больных и их родных, осуществить его транслирование через </a:t>
            </a:r>
            <a:r>
              <a:rPr lang="ru-RU" sz="6600" dirty="0" err="1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инстаграмм</a:t>
            </a:r>
            <a:r>
              <a:rPr lang="ru-RU" sz="6600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СМИ, сетевое взаимодействие с некоммерческими организациями.</a:t>
            </a:r>
            <a:endParaRPr lang="ru-RU" sz="6600" dirty="0">
              <a:solidFill>
                <a:schemeClr val="accent1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69875" indent="-2698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600" dirty="0">
              <a:solidFill>
                <a:srgbClr val="001C5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19763" y="6083856"/>
            <a:ext cx="61323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</a:t>
            </a:r>
            <a:r>
              <a:rPr lang="en-US" sz="14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+</a:t>
            </a:r>
            <a:r>
              <a:rPr lang="en-US" sz="14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79243452506</a:t>
            </a:r>
            <a:r>
              <a:rPr lang="ru-RU" sz="14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; 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+</a:t>
            </a:r>
            <a:r>
              <a:rPr lang="ru-RU" sz="14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79145544116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14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@towardslife2017</a:t>
            </a:r>
            <a:endParaRPr lang="ru-RU" sz="1400" dirty="0">
              <a:solidFill>
                <a:srgbClr val="001C5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781" y="6508371"/>
            <a:ext cx="490756" cy="31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6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9854" y="185788"/>
            <a:ext cx="10715222" cy="908915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Методы и направления деятельности:</a:t>
            </a:r>
            <a:br>
              <a:rPr lang="ru-RU" sz="3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ru-RU" sz="3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0457" y="2341808"/>
            <a:ext cx="5930318" cy="4303691"/>
          </a:xfrm>
        </p:spPr>
        <p:txBody>
          <a:bodyPr>
            <a:normAutofit fontScale="62500" lnSpcReduction="20000"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медицинская</a:t>
            </a:r>
            <a:endParaRPr lang="ru-RU" sz="3600" b="1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психологическая</a:t>
            </a:r>
            <a:endParaRPr lang="ru-RU" sz="3600" b="1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правовая </a:t>
            </a:r>
            <a:endParaRPr lang="ru-RU" sz="3600" b="1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lvl="0" indent="0" algn="ctr">
              <a:buNone/>
            </a:pPr>
            <a:r>
              <a:rPr lang="ru-RU" sz="31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Формы</a:t>
            </a:r>
            <a:r>
              <a:rPr lang="ru-RU" sz="31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</a:p>
          <a:p>
            <a:pPr marL="180975" lvl="0" indent="-180975">
              <a:buFontTx/>
              <a:buChar char="-"/>
            </a:pPr>
            <a:r>
              <a:rPr lang="ru-RU" sz="31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«Школа пациента/школа здоровья»</a:t>
            </a:r>
          </a:p>
          <a:p>
            <a:pPr marL="180975" lvl="0" indent="-180975">
              <a:buFontTx/>
              <a:buChar char="-"/>
            </a:pPr>
            <a:r>
              <a:rPr lang="ru-RU" sz="31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</a:t>
            </a:r>
            <a:r>
              <a:rPr lang="ru-RU" sz="31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ндивидуальное </a:t>
            </a:r>
            <a:r>
              <a:rPr lang="ru-RU" sz="31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консультирование;</a:t>
            </a:r>
          </a:p>
          <a:p>
            <a:pPr marL="180975" lvl="0" indent="-180975">
              <a:buFontTx/>
              <a:buChar char="-"/>
            </a:pPr>
            <a:r>
              <a:rPr lang="ru-RU" sz="31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</a:t>
            </a:r>
            <a:r>
              <a:rPr lang="ru-RU" sz="31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</a:t>
            </a:r>
            <a:r>
              <a:rPr lang="ru-RU" sz="31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опросы/ответы</a:t>
            </a:r>
            <a:r>
              <a:rPr lang="ru-RU" sz="31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» - </a:t>
            </a:r>
            <a:r>
              <a:rPr lang="ru-RU" sz="3100" dirty="0" err="1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инстаграмм</a:t>
            </a:r>
            <a:r>
              <a:rPr lang="ru-RU" sz="31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ru-RU" sz="31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соц. сети, группа в </a:t>
            </a:r>
            <a:r>
              <a:rPr lang="en-US" sz="31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WhatsApp</a:t>
            </a:r>
            <a:r>
              <a:rPr lang="ru-RU" sz="31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ru-RU" sz="3100" dirty="0">
              <a:solidFill>
                <a:srgbClr val="001C5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80975" lvl="0" indent="-180975">
              <a:buFontTx/>
              <a:buChar char="-"/>
            </a:pPr>
            <a:r>
              <a:rPr lang="ru-RU" sz="31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встречи в формате «круглого стола» </a:t>
            </a:r>
          </a:p>
          <a:p>
            <a:pPr marL="180975" lvl="0" indent="-180975">
              <a:buFontTx/>
              <a:buChar char="-"/>
            </a:pPr>
            <a:r>
              <a:rPr lang="ru-RU" sz="31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наглядное информирование  (стенды в ЛПУ, распространение буклетов, памяток и пр.)</a:t>
            </a:r>
            <a:endParaRPr lang="ru-RU" sz="3100" dirty="0">
              <a:solidFill>
                <a:srgbClr val="001C5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87386" y="936045"/>
            <a:ext cx="4160649" cy="125336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b="1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«Информационно-просветительская деятельность»</a:t>
            </a:r>
            <a:endParaRPr lang="ru-RU" sz="2800" dirty="0">
              <a:solidFill>
                <a:srgbClr val="001C54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094376" y="6162847"/>
            <a:ext cx="21130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+79243452506</a:t>
            </a:r>
            <a:r>
              <a:rPr lang="ru-RU" sz="14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; 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+79145544116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r>
              <a:rPr lang="en-US" sz="14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@towardslife2017</a:t>
            </a:r>
            <a:endParaRPr lang="ru-RU" sz="1400" dirty="0">
              <a:solidFill>
                <a:srgbClr val="001C5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376" y="6587362"/>
            <a:ext cx="490756" cy="314149"/>
          </a:xfrm>
          <a:prstGeom prst="rect">
            <a:avLst/>
          </a:prstGeom>
        </p:spPr>
      </p:pic>
      <p:sp>
        <p:nvSpPr>
          <p:cNvPr id="8" name="AutoShape 2" descr="https://apf.mail.ru/cgi-bin/readmsg/IMG_2018-06-25_140944_HDR_1529903426701.jpg?id=15299034900000000184%3B0%3B1&amp;x-email=1951vfcz%40mail.ru&amp;exif=1"/>
          <p:cNvSpPr>
            <a:spLocks noChangeAspect="1" noChangeArrowheads="1"/>
          </p:cNvSpPr>
          <p:nvPr/>
        </p:nvSpPr>
        <p:spPr bwMode="auto">
          <a:xfrm>
            <a:off x="63500" y="-136525"/>
            <a:ext cx="8343900" cy="1129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https://apf.mail.ru/cgi-bin/readmsg/IMG_2018-06-25_140944_HDR_1529903426701.jpg?id=15299034900000000184%3B0%3B1&amp;x-email=1951vfcz%40mail.ru&amp;exif=1"/>
          <p:cNvSpPr>
            <a:spLocks noChangeAspect="1" noChangeArrowheads="1"/>
          </p:cNvSpPr>
          <p:nvPr/>
        </p:nvSpPr>
        <p:spPr bwMode="auto">
          <a:xfrm>
            <a:off x="215900" y="15875"/>
            <a:ext cx="8343900" cy="1129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6426">
            <a:off x="8158397" y="764253"/>
            <a:ext cx="3639161" cy="52193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32">
            <a:off x="7022202" y="811280"/>
            <a:ext cx="2026418" cy="41074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9168">
            <a:off x="5822290" y="1581776"/>
            <a:ext cx="2702823" cy="34082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575">
            <a:off x="6926555" y="4109897"/>
            <a:ext cx="1974300" cy="243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8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313" y="1657351"/>
            <a:ext cx="7400925" cy="4746096"/>
          </a:xfrm>
        </p:spPr>
        <p:txBody>
          <a:bodyPr>
            <a:normAutofit lnSpcReduction="10000"/>
          </a:bodyPr>
          <a:lstStyle/>
          <a:p>
            <a:pPr marL="171450" lvl="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Творческие </a:t>
            </a:r>
            <a:r>
              <a:rPr lang="ru-RU" sz="28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мастерские</a:t>
            </a:r>
          </a:p>
          <a:p>
            <a:pPr marL="185738" lvl="0" indent="-18573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rgbClr val="002B8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ru-RU" sz="28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изобразительное и </a:t>
            </a:r>
            <a:r>
              <a:rPr lang="ru-RU" sz="28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декоративно-прикладное </a:t>
            </a:r>
            <a:r>
              <a:rPr lang="ru-RU" sz="28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творчество, </a:t>
            </a:r>
          </a:p>
          <a:p>
            <a:pPr marL="185738" lvl="0" indent="-18573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рукоделие,«</a:t>
            </a:r>
            <a:r>
              <a:rPr lang="ru-RU" sz="28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мастерим</a:t>
            </a:r>
            <a:r>
              <a:rPr lang="ru-RU" sz="28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всей семьей</a:t>
            </a:r>
            <a:r>
              <a:rPr lang="ru-RU" sz="28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») </a:t>
            </a:r>
          </a:p>
          <a:p>
            <a:pPr marL="0" lvl="0" indent="0">
              <a:spcBef>
                <a:spcPts val="0"/>
              </a:spcBef>
              <a:buNone/>
            </a:pPr>
            <a:endParaRPr lang="ru-RU" sz="500" dirty="0">
              <a:solidFill>
                <a:srgbClr val="002B8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1450" lvl="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Арт-терапия </a:t>
            </a:r>
            <a:r>
              <a:rPr lang="ru-RU" sz="28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 участием </a:t>
            </a:r>
            <a:endParaRPr lang="ru-RU" sz="2800" dirty="0" smtClean="0">
              <a:solidFill>
                <a:srgbClr val="001C5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1450" lvl="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клинического психолога</a:t>
            </a:r>
          </a:p>
          <a:p>
            <a:pPr marL="171450" lvl="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500" dirty="0">
              <a:solidFill>
                <a:srgbClr val="001C5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1450" lvl="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«Проба </a:t>
            </a:r>
            <a:r>
              <a:rPr lang="ru-RU" sz="28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пера</a:t>
            </a:r>
            <a:r>
              <a:rPr lang="ru-RU" sz="28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»</a:t>
            </a:r>
          </a:p>
          <a:p>
            <a:pPr marL="171450" lvl="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500" dirty="0">
              <a:solidFill>
                <a:srgbClr val="001C5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1450" lvl="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Музыкально-поэтические вечера</a:t>
            </a:r>
          </a:p>
          <a:p>
            <a:pPr marL="0" lvl="0" indent="0">
              <a:spcBef>
                <a:spcPts val="0"/>
              </a:spcBef>
              <a:buNone/>
            </a:pPr>
            <a:endParaRPr lang="ru-RU" sz="500" dirty="0">
              <a:solidFill>
                <a:srgbClr val="001C5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1450" lvl="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«Час красоты»</a:t>
            </a:r>
          </a:p>
          <a:p>
            <a:endParaRPr lang="ru-RU" dirty="0">
              <a:solidFill>
                <a:srgbClr val="001C54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11888" y="369514"/>
            <a:ext cx="4140411" cy="87074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000" b="1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«Арт-терапия»</a:t>
            </a:r>
            <a:endParaRPr lang="ru-RU" dirty="0">
              <a:solidFill>
                <a:srgbClr val="001C54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478">
            <a:off x="8996782" y="74132"/>
            <a:ext cx="3032267" cy="58286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080" y="4474437"/>
            <a:ext cx="1718389" cy="23835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300">
            <a:off x="6674174" y="191871"/>
            <a:ext cx="3624061" cy="280154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14313" y="6116392"/>
            <a:ext cx="21130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+79243452506</a:t>
            </a:r>
            <a:r>
              <a:rPr lang="ru-RU" sz="14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; 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+79145544116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r>
              <a:rPr lang="en-US" sz="14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@towardslife2017</a:t>
            </a:r>
            <a:endParaRPr lang="ru-RU" sz="1400" dirty="0">
              <a:solidFill>
                <a:srgbClr val="001C5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58" y="6506392"/>
            <a:ext cx="490756" cy="3141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4447">
            <a:off x="6598112" y="2540034"/>
            <a:ext cx="4146238" cy="27347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2388">
            <a:off x="9618057" y="2439118"/>
            <a:ext cx="1500382" cy="3194272"/>
          </a:xfrm>
          <a:prstGeom prst="rect">
            <a:avLst/>
          </a:prstGeom>
        </p:spPr>
      </p:pic>
      <p:pic>
        <p:nvPicPr>
          <p:cNvPr id="13" name="Объект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999" y="5116414"/>
            <a:ext cx="3293998" cy="1704127"/>
          </a:xfrm>
          <a:prstGeom prst="rect">
            <a:avLst/>
          </a:prstGeom>
          <a:solidFill>
            <a:schemeClr val="bg2">
              <a:lumMod val="60000"/>
              <a:lumOff val="40000"/>
              <a:alpha val="68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92999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8925" y="3311052"/>
            <a:ext cx="3913016" cy="3284179"/>
          </a:xfrm>
        </p:spPr>
        <p:txBody>
          <a:bodyPr>
            <a:normAutofit fontScale="90000"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3100" cap="none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культурно-просветительные мероприятия</a:t>
            </a:r>
            <a:br>
              <a:rPr lang="ru-RU" sz="3100" cap="none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600" cap="none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r>
              <a:rPr lang="ru-RU" sz="3100" cap="none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3100" cap="none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1800" cap="none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(экскурсии, посещение выставок, театра, концертов, </a:t>
            </a:r>
            <a:r>
              <a:rPr lang="ru-RU" sz="1800" cap="none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встречи с интересными </a:t>
            </a:r>
            <a:r>
              <a:rPr lang="ru-RU" sz="1800" cap="none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людьми; </a:t>
            </a:r>
            <a:r>
              <a:rPr lang="ru-RU" sz="1800" cap="none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организация выездных концертов художественных коллективов </a:t>
            </a:r>
            <a:r>
              <a:rPr lang="ru-RU" sz="1800" cap="none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амурской области и др.);</a:t>
            </a:r>
            <a:endParaRPr lang="ru-RU" dirty="0">
              <a:solidFill>
                <a:srgbClr val="001C54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60192" y="351274"/>
            <a:ext cx="4140411" cy="86434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lvl="0" algn="ctr"/>
            <a:r>
              <a:rPr lang="ru-RU" sz="3000" b="1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«Путь к </a:t>
            </a:r>
            <a:r>
              <a:rPr lang="ru-RU" sz="3000" b="1" kern="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здоровью</a:t>
            </a:r>
            <a:r>
              <a:rPr lang="ru-RU" sz="3000" b="1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»</a:t>
            </a:r>
            <a:endParaRPr lang="ru-RU" dirty="0">
              <a:solidFill>
                <a:srgbClr val="001C54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37367" y="2208506"/>
            <a:ext cx="4147258" cy="821267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lvl="0" algn="ctr"/>
            <a:r>
              <a:rPr lang="ru-RU" sz="3000" b="1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«Мир искусства </a:t>
            </a:r>
          </a:p>
          <a:p>
            <a:pPr lvl="0" algn="ctr"/>
            <a:r>
              <a:rPr lang="ru-RU" sz="3000" b="1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 мир вокруг нас»</a:t>
            </a:r>
            <a:endParaRPr lang="ru-RU" dirty="0">
              <a:solidFill>
                <a:srgbClr val="001C54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48924" y="2372465"/>
            <a:ext cx="3913017" cy="4363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54238" y="1339327"/>
            <a:ext cx="4046365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психологические тренинги;</a:t>
            </a:r>
            <a:endParaRPr lang="ru-RU" sz="28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«группы </a:t>
            </a:r>
            <a:r>
              <a:rPr lang="ru-RU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взаимопомощи</a:t>
            </a:r>
            <a:r>
              <a:rPr lang="ru-RU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»;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5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посещение контактного зоопарка;</a:t>
            </a:r>
            <a:br>
              <a:rPr lang="ru-RU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5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«движение – жизнь» </a:t>
            </a:r>
            <a:r>
              <a:rPr lang="ru-R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(танцы, лечебная физкультура, скандинавская ходьба, </a:t>
            </a:r>
            <a:r>
              <a:rPr lang="ru-RU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аквааэробика</a:t>
            </a:r>
            <a:r>
              <a:rPr lang="ru-R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0192" y="441641"/>
            <a:ext cx="4191000" cy="61923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бъект 11"/>
          <p:cNvSpPr>
            <a:spLocks noGrp="1"/>
          </p:cNvSpPr>
          <p:nvPr>
            <p:ph idx="1"/>
          </p:nvPr>
        </p:nvSpPr>
        <p:spPr>
          <a:xfrm>
            <a:off x="684212" y="685801"/>
            <a:ext cx="8534400" cy="344508"/>
          </a:xfrm>
        </p:spPr>
        <p:txBody>
          <a:bodyPr>
            <a:normAutofit fontScale="70000" lnSpcReduction="20000"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824623" y="421228"/>
            <a:ext cx="4140698" cy="85917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lvl="0" algn="ctr"/>
            <a:r>
              <a:rPr lang="ru-RU" sz="3000" b="1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</a:t>
            </a:r>
            <a:r>
              <a:rPr lang="ru-RU" sz="3000" b="1" dirty="0" err="1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Волонтерство</a:t>
            </a:r>
            <a:endParaRPr lang="ru-RU" sz="3000" b="1" dirty="0" smtClean="0">
              <a:solidFill>
                <a:srgbClr val="001C5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 algn="ctr"/>
            <a:r>
              <a:rPr lang="ru-RU" sz="3000" b="1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(добровольчество)»</a:t>
            </a:r>
            <a:endParaRPr lang="ru-RU" dirty="0">
              <a:solidFill>
                <a:srgbClr val="001C54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26110" y="6119336"/>
            <a:ext cx="19232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+79243452506</a:t>
            </a:r>
            <a:r>
              <a:rPr lang="ru-RU" sz="14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; 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+79145544116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14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@towardslife2017</a:t>
            </a:r>
            <a:endParaRPr lang="ru-RU" sz="1400" dirty="0">
              <a:solidFill>
                <a:srgbClr val="001C5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4" y="6501838"/>
            <a:ext cx="490756" cy="31414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3098">
            <a:off x="8925169" y="438199"/>
            <a:ext cx="2802743" cy="369349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8074">
            <a:off x="10362605" y="3065836"/>
            <a:ext cx="1732459" cy="2511225"/>
          </a:xfrm>
          <a:prstGeom prst="rect">
            <a:avLst/>
          </a:prstGeom>
        </p:spPr>
      </p:pic>
      <p:pic>
        <p:nvPicPr>
          <p:cNvPr id="18" name="Объект 4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2" t="6640" r="65658" b="65429"/>
          <a:stretch/>
        </p:blipFill>
        <p:spPr bwMode="auto">
          <a:xfrm rot="750151">
            <a:off x="9587571" y="5178162"/>
            <a:ext cx="1497482" cy="1516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5488">
            <a:off x="8452052" y="2409933"/>
            <a:ext cx="2428382" cy="31307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1826">
            <a:off x="8424150" y="4663856"/>
            <a:ext cx="1389684" cy="146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2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0"/>
            <a:ext cx="11849100" cy="984781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Ожидаемые результаты</a:t>
            </a:r>
            <a:endParaRPr lang="ru-RU" sz="3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350" y="683485"/>
            <a:ext cx="11315700" cy="6053071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50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Улучшение </a:t>
            </a:r>
            <a:r>
              <a:rPr lang="ru-RU" sz="50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социально-психологического </a:t>
            </a:r>
            <a:r>
              <a:rPr lang="ru-RU" sz="50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самочувствия </a:t>
            </a:r>
            <a:r>
              <a:rPr lang="ru-RU" sz="50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онкологических больных, восстановление их как </a:t>
            </a:r>
            <a:r>
              <a:rPr lang="ru-RU" sz="50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активных </a:t>
            </a:r>
            <a:r>
              <a:rPr lang="ru-RU" sz="50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членов </a:t>
            </a:r>
            <a:r>
              <a:rPr lang="ru-RU" sz="50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общества, возникновение у них потребности к дальнейшему развитию; самореализация </a:t>
            </a:r>
            <a:r>
              <a:rPr lang="ru-RU" sz="5000" dirty="0" err="1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онкобольных</a:t>
            </a:r>
            <a:r>
              <a:rPr lang="ru-RU" sz="50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посредством предоставления им возможности проявить свои способности через участие в проекте;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500" dirty="0">
              <a:solidFill>
                <a:srgbClr val="001C5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50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Расширение </a:t>
            </a:r>
            <a:r>
              <a:rPr lang="ru-RU" sz="50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арт-терапевтического пространства, способствующего повышению уровня включенности онкологических больных и членов их семей в совместный творческий процесс; проявлению положительных </a:t>
            </a:r>
            <a:r>
              <a:rPr lang="ru-RU" sz="50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эмоций, увеличение </a:t>
            </a:r>
            <a:r>
              <a:rPr lang="ru-RU" sz="50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круга общения, новые дружеские связи, способствующие выходу человека из состояния одиночества, «отрезанности» от жизни, формированию позитивной модели </a:t>
            </a:r>
            <a:r>
              <a:rPr lang="ru-RU" sz="50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поведения.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500" dirty="0">
              <a:solidFill>
                <a:srgbClr val="001C5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50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Систематическое </a:t>
            </a:r>
            <a:r>
              <a:rPr lang="ru-RU" sz="50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просвещение граждан </a:t>
            </a:r>
            <a:r>
              <a:rPr lang="ru-RU" sz="50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 вопросам профилактики </a:t>
            </a:r>
            <a:r>
              <a:rPr lang="ru-RU" sz="5000" dirty="0" err="1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онкозаболеваний</a:t>
            </a:r>
            <a:r>
              <a:rPr lang="ru-RU" sz="50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рисках </a:t>
            </a:r>
            <a:r>
              <a:rPr lang="ru-RU" sz="50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возникновения злокачественных новообразований.</a:t>
            </a:r>
            <a:r>
              <a:rPr lang="ru-RU" sz="48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Способствование ранней диагностики </a:t>
            </a:r>
            <a:r>
              <a:rPr lang="ru-RU" sz="4800" dirty="0" err="1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онкозаболеваний</a:t>
            </a:r>
            <a:r>
              <a:rPr lang="ru-RU" sz="48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среди населения Амурской области</a:t>
            </a:r>
            <a:r>
              <a:rPr lang="ru-RU" sz="48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500" dirty="0">
              <a:solidFill>
                <a:srgbClr val="001C5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50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Увеличение </a:t>
            </a:r>
            <a:r>
              <a:rPr lang="ru-RU" sz="50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численности волонтеров из числа граждан Амурской области, студентов Амурской государственной медицинской академии и </a:t>
            </a:r>
            <a:r>
              <a:rPr lang="ru-RU" sz="50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Амурского медицинского </a:t>
            </a:r>
            <a:r>
              <a:rPr lang="ru-RU" sz="50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колледжа</a:t>
            </a:r>
            <a:r>
              <a:rPr lang="ru-RU" sz="50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500" dirty="0">
              <a:solidFill>
                <a:srgbClr val="001C5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50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Расширение </a:t>
            </a:r>
            <a:r>
              <a:rPr lang="ru-RU" sz="50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сетевого взаимодействия с НКО с других регионов по обмену опытом работы по социальной адаптации и социализации онкологических больных</a:t>
            </a:r>
            <a:r>
              <a:rPr lang="ru-RU" sz="50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6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Направлениями </a:t>
            </a:r>
            <a:r>
              <a:rPr lang="ru-RU" sz="8600" b="1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дальнейшего развития проекта станут: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500" b="1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50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Расширение </a:t>
            </a:r>
            <a:r>
              <a:rPr lang="ru-RU" sz="50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арт-терапевтического пространства (создание новых творческих  площадок</a:t>
            </a:r>
            <a:r>
              <a:rPr lang="ru-RU" sz="50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500" dirty="0">
              <a:solidFill>
                <a:srgbClr val="001C5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50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Поиск и установление </a:t>
            </a:r>
            <a:r>
              <a:rPr lang="ru-RU" sz="50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контакта с </a:t>
            </a:r>
            <a:r>
              <a:rPr lang="ru-RU" sz="50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организациями Китайской народной республики, занимающимися </a:t>
            </a:r>
            <a:r>
              <a:rPr lang="ru-RU" sz="50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проблемами психоэмоциональной поддержки </a:t>
            </a:r>
            <a:r>
              <a:rPr lang="ru-RU" sz="50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онкологических больных </a:t>
            </a:r>
            <a:r>
              <a:rPr lang="ru-RU" sz="50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 целью обмена </a:t>
            </a:r>
            <a:r>
              <a:rPr lang="ru-RU" sz="50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опытом.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500" dirty="0">
              <a:solidFill>
                <a:srgbClr val="001C5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50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Повышение </a:t>
            </a:r>
            <a:r>
              <a:rPr lang="ru-RU" sz="50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компетентности специалистов проекта через семинары, курсовую подготовку</a:t>
            </a:r>
            <a:r>
              <a:rPr lang="ru-RU" sz="50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50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Создание «горячей телефонной/радио- линии» для онкологических больных и их близких.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ru-RU" sz="2400" dirty="0" smtClean="0">
              <a:solidFill>
                <a:srgbClr val="001C5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263406" y="6119336"/>
            <a:ext cx="44193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+79243452506</a:t>
            </a:r>
            <a:r>
              <a:rPr lang="ru-RU" sz="14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; 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+79145544116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14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@towardslife2017</a:t>
            </a:r>
            <a:endParaRPr lang="ru-RU" sz="1400" dirty="0">
              <a:solidFill>
                <a:srgbClr val="001C5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016" y="6543851"/>
            <a:ext cx="490756" cy="31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0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3687" y="291646"/>
            <a:ext cx="7143749" cy="535429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Целевая аудитория: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1638" y="1094703"/>
            <a:ext cx="11061320" cy="5640948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4500" dirty="0" smtClean="0">
                <a:solidFill>
                  <a:srgbClr val="002B8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совершеннолетние граждане Амурской области, страдающие онкологическими заболеваниями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300" dirty="0" smtClean="0">
              <a:solidFill>
                <a:srgbClr val="002B8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4500" dirty="0" smtClean="0">
                <a:solidFill>
                  <a:srgbClr val="002B8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родственники </a:t>
            </a:r>
            <a:r>
              <a:rPr lang="ru-RU" sz="4500" dirty="0">
                <a:solidFill>
                  <a:srgbClr val="002B8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 близкие </a:t>
            </a:r>
            <a:r>
              <a:rPr lang="ru-RU" sz="4500" dirty="0" smtClean="0">
                <a:solidFill>
                  <a:srgbClr val="002B8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онкологических больных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500" dirty="0" smtClean="0">
              <a:solidFill>
                <a:srgbClr val="002B8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4500" dirty="0" smtClean="0">
                <a:solidFill>
                  <a:srgbClr val="002B8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граждане </a:t>
            </a:r>
            <a:r>
              <a:rPr lang="ru-RU" sz="4500" dirty="0">
                <a:solidFill>
                  <a:srgbClr val="002B8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Амурской области всех возрастных </a:t>
            </a:r>
            <a:r>
              <a:rPr lang="ru-RU" sz="4500" dirty="0" smtClean="0">
                <a:solidFill>
                  <a:srgbClr val="002B8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групп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500" dirty="0" smtClean="0">
              <a:solidFill>
                <a:srgbClr val="002B8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4500" dirty="0" smtClean="0">
                <a:solidFill>
                  <a:srgbClr val="002B8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студенты медицинских учреждений Амурской области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2600" dirty="0" smtClean="0">
              <a:solidFill>
                <a:srgbClr val="001C5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5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Сроки </a:t>
            </a:r>
            <a:r>
              <a:rPr lang="ru-RU" sz="5500" b="1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реализации проекта: </a:t>
            </a:r>
            <a:endParaRPr lang="ru-RU" sz="5500" b="1" dirty="0">
              <a:solidFill>
                <a:srgbClr val="002B8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686050" indent="-26860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4500" b="1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511425" indent="-251142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Начало проекта – 2014 год: </a:t>
            </a:r>
            <a:r>
              <a:rPr lang="ru-RU" sz="3200" dirty="0" smtClean="0">
                <a:solidFill>
                  <a:srgbClr val="002B8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волонтерское </a:t>
            </a:r>
            <a:r>
              <a:rPr lang="ru-RU" sz="3200" dirty="0">
                <a:solidFill>
                  <a:srgbClr val="002B8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движение на базе Амурского областного  </a:t>
            </a:r>
            <a:r>
              <a:rPr lang="ru-RU" sz="3200" dirty="0" err="1">
                <a:solidFill>
                  <a:srgbClr val="002B8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онкодиспансера</a:t>
            </a:r>
            <a:r>
              <a:rPr lang="ru-RU" sz="3200" dirty="0">
                <a:solidFill>
                  <a:srgbClr val="002B8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по поддержке женщин, перенесших </a:t>
            </a:r>
            <a:r>
              <a:rPr lang="ru-RU" sz="3200" dirty="0" smtClean="0">
                <a:solidFill>
                  <a:srgbClr val="002B8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РМЖ.</a:t>
            </a:r>
          </a:p>
          <a:p>
            <a:pPr marL="3322638" indent="-332263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900" dirty="0" smtClean="0">
              <a:solidFill>
                <a:srgbClr val="002B8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962275" indent="-29622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2017 год:</a:t>
            </a:r>
            <a:r>
              <a:rPr lang="ru-RU" sz="3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</a:t>
            </a:r>
            <a:r>
              <a:rPr lang="ru-RU" sz="3200" dirty="0" smtClean="0">
                <a:solidFill>
                  <a:srgbClr val="002B8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расширение сферы деятельности, появление новых форм работы.</a:t>
            </a:r>
            <a:r>
              <a:rPr lang="ru-RU" sz="30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</a:t>
            </a:r>
          </a:p>
          <a:p>
            <a:pPr marL="2962275" indent="-29622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</a:t>
            </a:r>
            <a:endParaRPr lang="ru-RU" sz="3000" dirty="0">
              <a:solidFill>
                <a:srgbClr val="001C5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686050" indent="-26860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100" dirty="0" smtClean="0">
                <a:solidFill>
                  <a:srgbClr val="002B8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Текущий этап:</a:t>
            </a:r>
          </a:p>
          <a:p>
            <a:pPr marL="2686050" indent="-26860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1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Начало:      </a:t>
            </a:r>
            <a:r>
              <a:rPr lang="ru-RU" sz="51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май 2018 </a:t>
            </a:r>
            <a:r>
              <a:rPr lang="ru-RU" sz="51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года</a:t>
            </a:r>
          </a:p>
          <a:p>
            <a:pPr marL="2686050" indent="-26860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1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окончание:</a:t>
            </a:r>
            <a:r>
              <a:rPr lang="ru-RU" sz="5100" dirty="0" smtClean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конец </a:t>
            </a:r>
            <a:r>
              <a:rPr lang="ru-RU" sz="51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2019 года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300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031366" y="6119336"/>
            <a:ext cx="21130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+79243452506</a:t>
            </a:r>
            <a:r>
              <a:rPr lang="ru-RU" sz="14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; 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+79145544116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r>
              <a:rPr lang="en-US" sz="1400" dirty="0">
                <a:solidFill>
                  <a:srgbClr val="001C5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@towardslife2017</a:t>
            </a:r>
            <a:endParaRPr lang="ru-RU" sz="1400" dirty="0">
              <a:solidFill>
                <a:srgbClr val="001C5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366" y="6543851"/>
            <a:ext cx="490756" cy="31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3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Презентация2</Template>
  <TotalTime>673</TotalTime>
  <Words>931</Words>
  <Application>Microsoft Office PowerPoint</Application>
  <PresentationFormat>Широкоэкранный</PresentationFormat>
  <Paragraphs>147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 Unicode MS</vt:lpstr>
      <vt:lpstr>Arial</vt:lpstr>
      <vt:lpstr>Bookman Old Style</vt:lpstr>
      <vt:lpstr>Calibri</vt:lpstr>
      <vt:lpstr>Century Gothic</vt:lpstr>
      <vt:lpstr>Wingdings</vt:lpstr>
      <vt:lpstr>Wingdings 3</vt:lpstr>
      <vt:lpstr>Сектор</vt:lpstr>
      <vt:lpstr>            Амурская область г. Благовещенск  Добровольческий проект     «НАВСТРЕЧУ ЖИЗНИ» . </vt:lpstr>
      <vt:lpstr>«Сумей без страха проходя свой путь,  НАВСТРЕЧУ ЖИЗНИ  душу распахнуть!»</vt:lpstr>
      <vt:lpstr>АКТУАЛЬНОСТЬ ПРОЕКТА </vt:lpstr>
      <vt:lpstr>ЦЕЛЬ ПРОЕКТА: </vt:lpstr>
      <vt:lpstr>Методы и направления деятельности: </vt:lpstr>
      <vt:lpstr>Презентация PowerPoint</vt:lpstr>
      <vt:lpstr>культурно-просветительные мероприятия . (экскурсии, посещение выставок, театра, концертов, встречи с интересными людьми; организация выездных концертов художественных коллективов амурской области и др.);</vt:lpstr>
      <vt:lpstr>Ожидаемые результаты</vt:lpstr>
      <vt:lpstr>Целевая аудитория: </vt:lpstr>
      <vt:lpstr>Руководитель проекта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Амурская область г. Благовещенск Добровольческий проект  «НАВСТРЕЧУ ЖИЗНИ: . ПОДДЕРЖКИ ОНКОЛОГИЧЕСКИХ БОЛЬНЫХ И ПРОФИЛАКТИКИ ОНКОЗАБОЛЕВАНИЙ»</dc:title>
  <dc:creator>Yurist</dc:creator>
  <cp:lastModifiedBy>Yurist</cp:lastModifiedBy>
  <cp:revision>63</cp:revision>
  <cp:lastPrinted>2018-06-30T02:06:20Z</cp:lastPrinted>
  <dcterms:created xsi:type="dcterms:W3CDTF">2018-06-29T01:15:38Z</dcterms:created>
  <dcterms:modified xsi:type="dcterms:W3CDTF">2018-08-13T09:06:07Z</dcterms:modified>
</cp:coreProperties>
</file>