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  <p:sldMasterId id="2147483648" r:id="rId2"/>
    <p:sldMasterId id="2147483851" r:id="rId3"/>
    <p:sldMasterId id="2147483849" r:id="rId4"/>
  </p:sldMasterIdLst>
  <p:notesMasterIdLst>
    <p:notesMasterId r:id="rId15"/>
  </p:notesMasterIdLst>
  <p:handoutMasterIdLst>
    <p:handoutMasterId r:id="rId16"/>
  </p:handoutMasterIdLst>
  <p:sldIdLst>
    <p:sldId id="272" r:id="rId5"/>
    <p:sldId id="439" r:id="rId6"/>
    <p:sldId id="507" r:id="rId7"/>
    <p:sldId id="462" r:id="rId8"/>
    <p:sldId id="526" r:id="rId9"/>
    <p:sldId id="527" r:id="rId10"/>
    <p:sldId id="509" r:id="rId11"/>
    <p:sldId id="510" r:id="rId12"/>
    <p:sldId id="504" r:id="rId13"/>
    <p:sldId id="519" r:id="rId14"/>
  </p:sldIdLst>
  <p:sldSz cx="12192000" cy="6858000"/>
  <p:notesSz cx="7315200" cy="9601200"/>
  <p:custDataLst>
    <p:tags r:id="rId1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  <a:srgbClr val="FFFFFE"/>
    <a:srgbClr val="000000"/>
    <a:srgbClr val="FFCD00"/>
    <a:srgbClr val="ED8B00"/>
    <a:srgbClr val="DB291C"/>
    <a:srgbClr val="FF9900"/>
    <a:srgbClr val="C00000"/>
    <a:srgbClr val="3C8A2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62987" autoAdjust="0"/>
  </p:normalViewPr>
  <p:slideViewPr>
    <p:cSldViewPr snapToGrid="0" showGuides="1">
      <p:cViewPr>
        <p:scale>
          <a:sx n="72" d="100"/>
          <a:sy n="72" d="100"/>
        </p:scale>
        <p:origin x="-418" y="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828" y="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pPr/>
              <a:t>9/15/2019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3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27762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4528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31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78609" y="1708255"/>
            <a:ext cx="5526904" cy="45882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193609" y="1708255"/>
            <a:ext cx="5528491" cy="463179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8" y="1708922"/>
            <a:ext cx="6116870" cy="4587375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78609" y="1708835"/>
            <a:ext cx="4333663" cy="45903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8" y="1708922"/>
            <a:ext cx="6116870" cy="4587375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78609" y="1708835"/>
            <a:ext cx="4333663" cy="45903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5572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540999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68"/>
            <a:ext cx="5535612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553561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84900" y="388938"/>
            <a:ext cx="5536838" cy="5907359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31740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8609" y="170896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76709" y="2054581"/>
            <a:ext cx="11245391" cy="389337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6709" y="1703361"/>
            <a:ext cx="11252200" cy="3571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76709" y="5982790"/>
            <a:ext cx="1124539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184900" y="2055224"/>
            <a:ext cx="5537200" cy="3884022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184900" y="1696757"/>
            <a:ext cx="5545910" cy="35846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78609" y="2055224"/>
            <a:ext cx="5526904" cy="3884022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78607" y="1708018"/>
            <a:ext cx="5526906" cy="348872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76709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78609" y="1708017"/>
            <a:ext cx="5526904" cy="4231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187330" y="2055341"/>
            <a:ext cx="5526060" cy="3883905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187329" y="1699308"/>
            <a:ext cx="5526061" cy="356033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76709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76709" y="2095543"/>
            <a:ext cx="3620628" cy="3852411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6708" y="1702690"/>
            <a:ext cx="3620629" cy="373803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87291" y="2095543"/>
            <a:ext cx="3627984" cy="3852411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87291" y="1702690"/>
            <a:ext cx="3627984" cy="373803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95668" y="2095543"/>
            <a:ext cx="3626432" cy="3852411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95668" y="1702690"/>
            <a:ext cx="3633242" cy="37966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76709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27762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45281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63917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8093075" y="1704481"/>
            <a:ext cx="3629024" cy="4594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78609" y="1708017"/>
            <a:ext cx="7436666" cy="4591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880212"/>
            <a:ext cx="1728000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479248" y="1880212"/>
            <a:ext cx="9242851" cy="1944000"/>
          </a:xfrm>
        </p:spPr>
        <p:txBody>
          <a:bodyPr/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 sz="1200" b="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3787131"/>
            <a:ext cx="1724025" cy="964604"/>
          </a:xfrm>
        </p:spPr>
        <p:txBody>
          <a:bodyPr/>
          <a:lstStyle>
            <a:lvl1pPr>
              <a:spcAft>
                <a:spcPts val="0"/>
              </a:spcAft>
              <a:defRPr sz="1200" b="0"/>
            </a:lvl1pPr>
            <a:lvl2pPr>
              <a:spcAft>
                <a:spcPts val="0"/>
              </a:spcAft>
              <a:defRPr sz="1200" b="0"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360000" indent="-180000">
              <a:spcBef>
                <a:spcPts val="600"/>
              </a:spcBef>
              <a:spcAft>
                <a:spcPts val="600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360000" indent="-180000">
              <a:spcBef>
                <a:spcPts val="600"/>
              </a:spcBef>
              <a:spcAft>
                <a:spcPts val="600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/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gray">
          <a:xfrm>
            <a:off x="469898" y="1700213"/>
            <a:ext cx="10800000" cy="15924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8" y="3423545"/>
            <a:ext cx="10800000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20245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708966"/>
            <a:ext cx="9029604" cy="47085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1612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3pPr>
            <a:lvl4pPr marL="18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60000" indent="-180000"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="1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20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75188" indent="-235194">
              <a:spcBef>
                <a:spcPts val="600"/>
              </a:spcBef>
              <a:spcAft>
                <a:spcPts val="600"/>
              </a:spcAft>
              <a:defRPr lang="en-US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marL="180000" lvl="3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360000" lvl="4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945885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68"/>
            <a:ext cx="5535612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5535613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84900" y="388938"/>
            <a:ext cx="5536838" cy="5907359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31740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018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rgbClr val="86BC25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27762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4528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9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rgbClr val="86BC25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27762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45281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67982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78609" y="1709363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8609" y="1708836"/>
            <a:ext cx="11252200" cy="463391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1pPr>
            <a:lvl2pPr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600"/>
              </a:spcAft>
              <a:tabLst>
                <a:tab pos="8972326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deloitte" TargetMode="External"/><Relationship Id="rId3" Type="http://schemas.openxmlformats.org/officeDocument/2006/relationships/vmlDrawing" Target="../drawings/vmlDrawing4.vml"/><Relationship Id="rId7" Type="http://schemas.openxmlformats.org/officeDocument/2006/relationships/hyperlink" Target="https://www.facebook.com/deloitte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Relationship Id="rId9" Type="http://schemas.openxmlformats.org/officeDocument/2006/relationships/hyperlink" Target="https://twitter.com/deloitt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327026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78609" y="1708835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06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10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  <p15:guide id="9" pos="4986" userDrawn="1">
          <p15:clr>
            <a:srgbClr val="A4A3A4"/>
          </p15:clr>
        </p15:guide>
        <p15:guide id="10" pos="1382" userDrawn="1">
          <p15:clr>
            <a:srgbClr val="A4A3A4"/>
          </p15:clr>
        </p15:guide>
        <p15:guide id="11" pos="1496" userDrawn="1">
          <p15:clr>
            <a:srgbClr val="A4A3A4"/>
          </p15:clr>
        </p15:guide>
        <p15:guide id="12" pos="2581" userDrawn="1">
          <p15:clr>
            <a:srgbClr val="A4A3A4"/>
          </p15:clr>
        </p15:guide>
        <p15:guide id="13" pos="2695" userDrawn="1">
          <p15:clr>
            <a:srgbClr val="A4A3A4"/>
          </p15:clr>
        </p15:guide>
        <p15:guide id="14" pos="6185" userDrawn="1">
          <p15:clr>
            <a:srgbClr val="A4A3A4"/>
          </p15:clr>
        </p15:guide>
        <p15:guide id="15" pos="3783" userDrawn="1">
          <p15:clr>
            <a:srgbClr val="A4A3A4"/>
          </p15:clr>
        </p15:guide>
        <p15:guide id="16" pos="3896" userDrawn="1">
          <p15:clr>
            <a:srgbClr val="A4A3A4"/>
          </p15:clr>
        </p15:guide>
        <p15:guide id="17" pos="3840" userDrawn="1">
          <p15:clr>
            <a:srgbClr val="A4A3A4"/>
          </p15:clr>
        </p15:guide>
        <p15:guide id="18" pos="629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  <p15:guide id="22" orient="horz" pos="41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78609" y="1708835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95" r:id="rId3"/>
    <p:sldLayoutId id="2147483752" r:id="rId4"/>
    <p:sldLayoutId id="2147483696" r:id="rId5"/>
    <p:sldLayoutId id="2147483697" r:id="rId6"/>
    <p:sldLayoutId id="2147483712" r:id="rId7"/>
    <p:sldLayoutId id="2147483889" r:id="rId8"/>
    <p:sldLayoutId id="2147483713" r:id="rId9"/>
    <p:sldLayoutId id="2147483888" r:id="rId10"/>
    <p:sldLayoutId id="2147483753" r:id="rId11"/>
    <p:sldLayoutId id="2147483699" r:id="rId12"/>
    <p:sldLayoutId id="2147483717" r:id="rId13"/>
    <p:sldLayoutId id="2147483716" r:id="rId14"/>
    <p:sldLayoutId id="2147483714" r:id="rId15"/>
    <p:sldLayoutId id="2147483728" r:id="rId16"/>
    <p:sldLayoutId id="2147483721" r:id="rId17"/>
    <p:sldLayoutId id="2147483725" r:id="rId18"/>
    <p:sldLayoutId id="2147483726" r:id="rId19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1219170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64657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968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1" userDrawn="1">
          <p15:clr>
            <a:srgbClr val="A4A3A4"/>
          </p15:clr>
        </p15:guide>
        <p15:guide id="10" pos="4986" userDrawn="1">
          <p15:clr>
            <a:srgbClr val="A4A3A4"/>
          </p15:clr>
        </p15:guide>
        <p15:guide id="12" pos="1382" userDrawn="1">
          <p15:clr>
            <a:srgbClr val="A4A3A4"/>
          </p15:clr>
        </p15:guide>
        <p15:guide id="13" pos="1496" userDrawn="1">
          <p15:clr>
            <a:srgbClr val="A4A3A4"/>
          </p15:clr>
        </p15:guide>
        <p15:guide id="14" pos="2581" userDrawn="1">
          <p15:clr>
            <a:srgbClr val="A4A3A4"/>
          </p15:clr>
        </p15:guide>
        <p15:guide id="15" pos="2695" userDrawn="1">
          <p15:clr>
            <a:srgbClr val="A4A3A4"/>
          </p15:clr>
        </p15:guide>
        <p15:guide id="16" pos="6185" userDrawn="1">
          <p15:clr>
            <a:srgbClr val="A4A3A4"/>
          </p15:clr>
        </p15:guide>
        <p15:guide id="17" pos="3783" userDrawn="1">
          <p15:clr>
            <a:srgbClr val="A4A3A4"/>
          </p15:clr>
        </p15:guide>
        <p15:guide id="18" pos="3896" userDrawn="1">
          <p15:clr>
            <a:srgbClr val="A4A3A4"/>
          </p15:clr>
        </p15:guide>
        <p15:guide id="19" pos="3840" userDrawn="1">
          <p15:clr>
            <a:srgbClr val="A4A3A4"/>
          </p15:clr>
        </p15:guide>
        <p15:guide id="20" pos="6299" userDrawn="1">
          <p15:clr>
            <a:srgbClr val="A4A3A4"/>
          </p15:clr>
        </p15:guide>
        <p15:guide id="22" orient="horz" pos="620" userDrawn="1">
          <p15:clr>
            <a:srgbClr val="A4A3A4"/>
          </p15:clr>
        </p15:guide>
        <p15:guide id="23" orient="horz" pos="288" userDrawn="1">
          <p15:clr>
            <a:srgbClr val="A4A3A4"/>
          </p15:clr>
        </p15:guide>
        <p15:guide id="24" orient="horz" pos="411" userDrawn="1">
          <p15:clr>
            <a:srgbClr val="A4A3A4"/>
          </p15:clr>
        </p15:guide>
        <p15:guide id="25" orient="horz" pos="499" userDrawn="1">
          <p15:clr>
            <a:srgbClr val="A4A3A4"/>
          </p15:clr>
        </p15:guide>
        <p15:guide id="26" orient="horz" pos="4136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36000" y="6476999"/>
            <a:ext cx="4896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700" dirty="0">
                <a:solidFill>
                  <a:schemeClr val="bg1"/>
                </a:solidFill>
              </a:rPr>
              <a:t>Presentation title</a:t>
            </a:r>
            <a:br>
              <a:rPr lang="en-US" sz="700" dirty="0">
                <a:solidFill>
                  <a:schemeClr val="bg1"/>
                </a:solidFill>
              </a:rPr>
            </a:br>
            <a:r>
              <a:rPr lang="en-US" sz="70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SzPct val="100000"/>
              <a:buFont typeface="Arial"/>
              <a:buNone/>
            </a:pPr>
            <a:r>
              <a:rPr lang="ru-RU" sz="700" dirty="0" smtClean="0">
                <a:solidFill>
                  <a:schemeClr val="bg1"/>
                </a:solidFill>
              </a:rPr>
              <a:t>© 2017 ООО «Делойт Консалтинг»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schemeClr val="bg1"/>
                </a:solidFill>
              </a:rPr>
              <a:pPr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5" r:id="rId2"/>
    <p:sldLayoutId id="2147483886" r:id="rId3"/>
    <p:sldLayoutId id="2147483890" r:id="rId4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968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1" userDrawn="1">
          <p15:clr>
            <a:srgbClr val="A4A3A4"/>
          </p15:clr>
        </p15:guide>
        <p15:guide id="9" pos="4986" userDrawn="1">
          <p15:clr>
            <a:srgbClr val="A4A3A4"/>
          </p15:clr>
        </p15:guide>
        <p15:guide id="10" pos="1382" userDrawn="1">
          <p15:clr>
            <a:srgbClr val="A4A3A4"/>
          </p15:clr>
        </p15:guide>
        <p15:guide id="11" pos="1496" userDrawn="1">
          <p15:clr>
            <a:srgbClr val="A4A3A4"/>
          </p15:clr>
        </p15:guide>
        <p15:guide id="12" pos="2581" userDrawn="1">
          <p15:clr>
            <a:srgbClr val="A4A3A4"/>
          </p15:clr>
        </p15:guide>
        <p15:guide id="13" pos="2695" userDrawn="1">
          <p15:clr>
            <a:srgbClr val="A4A3A4"/>
          </p15:clr>
        </p15:guide>
        <p15:guide id="14" pos="6185" userDrawn="1">
          <p15:clr>
            <a:srgbClr val="A4A3A4"/>
          </p15:clr>
        </p15:guide>
        <p15:guide id="15" pos="3783" userDrawn="1">
          <p15:clr>
            <a:srgbClr val="A4A3A4"/>
          </p15:clr>
        </p15:guide>
        <p15:guide id="16" pos="3896" userDrawn="1">
          <p15:clr>
            <a:srgbClr val="A4A3A4"/>
          </p15:clr>
        </p15:guide>
        <p15:guide id="17" pos="3840" userDrawn="1">
          <p15:clr>
            <a:srgbClr val="A4A3A4"/>
          </p15:clr>
        </p15:guide>
        <p15:guide id="18" pos="629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  <p15:guide id="22" orient="horz" pos="4136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4412564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0716" y="3983171"/>
            <a:ext cx="7444559" cy="2600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deloitte.ru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«Делойте»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Наименование «Делойт» относится к одному либо любому количеству юридических лиц, включая их аффилированные лица, совместно входящих в «Делойт Туш Томацу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— ДТТЛ). Каждое такое юридическое лицо является самостоятельным и независимым юридическим лицом. ДТТЛ (также именуемая «международная сеть «Делойт») не предоставляет услуги клиентам напрямую. Подробная информация о юридической структуре ДТТЛ и входящих в нее юридических лиц представлена на сайте www.deloitte.com/about.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«Делойт» предоставляет услуги в области аудита, консалтинга, финансового консультирования, управления рисками, налогообложения и иные услуги государственным и частным компаниям, работающим в различных отраслях экономики. «Делойт» — международная сеть компаний, в число клиентов которой входят около четырехсот из пятисот крупнейших компаний мира по версии журнала Fortune. «Делойт» имеет многолетний опыт практической работы при обслуживании клиентов в любых сферах деятельности более чем в 150 странах мира и использует свои обширные отраслевые знания и опыт оказания высококачественных услуг для решения самых сложных бизнес-задач клиентов. Более 244 тысяч специалистов «Делойта» по всему миру привержены идеям достижения результатов, которыми мы можем гордиться. Для получения более подробной информации заходите на нашу страницу в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Facebook</a:t>
            </a:r>
            <a:r>
              <a:rPr lang="ru-RU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LinkedIn</a:t>
            </a:r>
            <a:r>
              <a:rPr lang="ru-RU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Twitter</a:t>
            </a:r>
            <a:r>
              <a:rPr lang="ru-RU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Настоящее сообщение содержит информацию только общего характера. При этом ни компания «Делойт Туш Томацу Лимитед», ни входящие в нее юридические лица, ни их аффилированные лица (далее — «сеть «Делойт») не представляют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с квалифицированным специалистом. Ни одно из юридических лиц, входящих в сеть «Делойт»,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2017 ООО «Делойт Консалтинг». Все права защищены.</a:t>
            </a: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9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Tx/>
        <a:buNone/>
        <a:tabLst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968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1" userDrawn="1">
          <p15:clr>
            <a:srgbClr val="A4A3A4"/>
          </p15:clr>
        </p15:guide>
        <p15:guide id="9" pos="4986" userDrawn="1">
          <p15:clr>
            <a:srgbClr val="A4A3A4"/>
          </p15:clr>
        </p15:guide>
        <p15:guide id="10" pos="1382" userDrawn="1">
          <p15:clr>
            <a:srgbClr val="A4A3A4"/>
          </p15:clr>
        </p15:guide>
        <p15:guide id="11" pos="1496" userDrawn="1">
          <p15:clr>
            <a:srgbClr val="A4A3A4"/>
          </p15:clr>
        </p15:guide>
        <p15:guide id="12" pos="2581" userDrawn="1">
          <p15:clr>
            <a:srgbClr val="A4A3A4"/>
          </p15:clr>
        </p15:guide>
        <p15:guide id="13" pos="2695" userDrawn="1">
          <p15:clr>
            <a:srgbClr val="A4A3A4"/>
          </p15:clr>
        </p15:guide>
        <p15:guide id="14" pos="6185" userDrawn="1">
          <p15:clr>
            <a:srgbClr val="A4A3A4"/>
          </p15:clr>
        </p15:guide>
        <p15:guide id="15" pos="3783" userDrawn="1">
          <p15:clr>
            <a:srgbClr val="A4A3A4"/>
          </p15:clr>
        </p15:guide>
        <p15:guide id="16" pos="3896" userDrawn="1">
          <p15:clr>
            <a:srgbClr val="A4A3A4"/>
          </p15:clr>
        </p15:guide>
        <p15:guide id="17" pos="3840" userDrawn="1">
          <p15:clr>
            <a:srgbClr val="A4A3A4"/>
          </p15:clr>
        </p15:guide>
        <p15:guide id="18" pos="629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  <p15:guide id="22" orient="horz" pos="41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4502" y="207817"/>
            <a:ext cx="5208154" cy="2064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Проект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«О родном крае –через игру»</a:t>
            </a:r>
            <a:endParaRPr lang="en-US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7527" y="3629891"/>
            <a:ext cx="10330873" cy="2923309"/>
          </a:xfrm>
        </p:spPr>
        <p:txBody>
          <a:bodyPr/>
          <a:lstStyle/>
          <a:p>
            <a:pPr algn="ctr"/>
            <a:endParaRPr lang="ru-RU" sz="2000" b="1" noProof="0" dirty="0" smtClean="0"/>
          </a:p>
          <a:p>
            <a:pPr algn="ctr"/>
            <a:endParaRPr lang="en-US" b="1" noProof="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gray">
          <a:xfrm>
            <a:off x="626919" y="2646218"/>
            <a:ext cx="5302826" cy="31034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ctr">
              <a:lnSpc>
                <a:spcPct val="95000"/>
              </a:lnSpc>
              <a:spcBef>
                <a:spcPts val="600"/>
              </a:spcBef>
              <a:buSzPct val="100000"/>
              <a:defRPr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ctr">
              <a:lnSpc>
                <a:spcPct val="95000"/>
              </a:lnSpc>
              <a:spcBef>
                <a:spcPts val="600"/>
              </a:spcBef>
              <a:buSzPct val="100000"/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(для детей, взрослых и лиц, имеющих нарушение зрения) </a:t>
            </a:r>
            <a:r>
              <a:rPr lang="ru-RU" sz="3200" b="1" baseline="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38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-1"/>
            <a:ext cx="37958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762001"/>
            <a:ext cx="5662614" cy="573578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 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2133600"/>
            <a:ext cx="5751513" cy="2861932"/>
          </a:xfrm>
        </p:spPr>
        <p:txBody>
          <a:bodyPr/>
          <a:lstStyle/>
          <a:p>
            <a:r>
              <a:rPr lang="ru-RU" sz="2800" dirty="0" smtClean="0"/>
              <a:t>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1" y="360218"/>
            <a:ext cx="5609802" cy="5570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endParaRPr lang="ru-RU" sz="2600" b="1" dirty="0" smtClean="0">
              <a:solidFill>
                <a:schemeClr val="accent4"/>
              </a:solidFill>
            </a:endParaRPr>
          </a:p>
          <a:p>
            <a:pPr algn="just"/>
            <a:r>
              <a:rPr lang="ru-RU" dirty="0" smtClean="0">
                <a:solidFill>
                  <a:schemeClr val="accent4"/>
                </a:solidFill>
              </a:rPr>
              <a:t>Проект  </a:t>
            </a:r>
            <a:r>
              <a:rPr lang="ru-RU" dirty="0">
                <a:solidFill>
                  <a:schemeClr val="accent4"/>
                </a:solidFill>
              </a:rPr>
              <a:t>отмечен </a:t>
            </a:r>
            <a:r>
              <a:rPr lang="ru-RU" dirty="0" smtClean="0">
                <a:solidFill>
                  <a:schemeClr val="accent4"/>
                </a:solidFill>
              </a:rPr>
              <a:t>дипломом 1 степени во </a:t>
            </a:r>
            <a:r>
              <a:rPr lang="ru-RU" dirty="0">
                <a:solidFill>
                  <a:schemeClr val="accent4"/>
                </a:solidFill>
              </a:rPr>
              <a:t>Всероссийском конкурсе социальных проектов и программ «Социальные инновации 2018-2019 гг</a:t>
            </a:r>
            <a:r>
              <a:rPr lang="ru-RU" dirty="0" smtClean="0">
                <a:solidFill>
                  <a:schemeClr val="accent4"/>
                </a:solidFill>
              </a:rPr>
              <a:t>.» (июнь, 2019). Организаторы конкурса - Совет </a:t>
            </a:r>
            <a:r>
              <a:rPr lang="ru-RU" dirty="0">
                <a:solidFill>
                  <a:schemeClr val="accent4"/>
                </a:solidFill>
              </a:rPr>
              <a:t>Федерации Федерального Собрания Российской Федерации, </a:t>
            </a:r>
            <a:r>
              <a:rPr lang="ru-RU" dirty="0" smtClean="0">
                <a:solidFill>
                  <a:schemeClr val="accent4"/>
                </a:solidFill>
              </a:rPr>
              <a:t>Министерство </a:t>
            </a:r>
            <a:r>
              <a:rPr lang="ru-RU" dirty="0">
                <a:solidFill>
                  <a:schemeClr val="accent4"/>
                </a:solidFill>
              </a:rPr>
              <a:t>труда и социальной защиты Российской Федерации, </a:t>
            </a:r>
            <a:r>
              <a:rPr lang="ru-RU" dirty="0" smtClean="0">
                <a:solidFill>
                  <a:schemeClr val="accent4"/>
                </a:solidFill>
              </a:rPr>
              <a:t>Совет </a:t>
            </a:r>
            <a:r>
              <a:rPr lang="ru-RU" dirty="0">
                <a:solidFill>
                  <a:schemeClr val="accent4"/>
                </a:solidFill>
              </a:rPr>
              <a:t>проректоров по воспитательной работе образовательных организаций высшего образования России. </a:t>
            </a:r>
            <a:endParaRPr lang="ru-RU" dirty="0" smtClean="0">
              <a:solidFill>
                <a:srgbClr val="31313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r="16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6785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9902" y="382772"/>
            <a:ext cx="5535612" cy="5167423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Проект </a:t>
            </a: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</a:rPr>
              <a:t>«О родном крае – через игру» </a:t>
            </a: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разработан </a:t>
            </a: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</a:rPr>
              <a:t>на основе проекта «Настольные игры о Родине» и поддержан Ассоциацией волонтерских </a:t>
            </a: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центров, в рамках Всероссийского конкурса поддержки социальных проектов «Молоды душой», </a:t>
            </a: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</a:rPr>
              <a:t>в размере 150 000 руб. в октябре 2018 года.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45" y="435935"/>
            <a:ext cx="2786476" cy="3721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38" y="4396293"/>
            <a:ext cx="3611880" cy="12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2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9902" y="701749"/>
            <a:ext cx="5535612" cy="5975498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20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>Проект «О родном крае – через игру» построен на </a:t>
            </a:r>
            <a:r>
              <a:rPr lang="ru-RU" sz="2200" b="0" dirty="0">
                <a:solidFill>
                  <a:schemeClr val="accent4">
                    <a:lumMod val="75000"/>
                  </a:schemeClr>
                </a:solidFill>
              </a:rPr>
              <a:t>основе </a:t>
            </a: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>серии </a:t>
            </a:r>
            <a:r>
              <a:rPr lang="ru-RU" sz="2200" b="0" dirty="0">
                <a:solidFill>
                  <a:schemeClr val="accent4">
                    <a:lumMod val="75000"/>
                  </a:schemeClr>
                </a:solidFill>
              </a:rPr>
              <a:t>развивающих игр-лото </a:t>
            </a: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>«Портрет Башкортостана» (3 комплекта):</a:t>
            </a:r>
            <a:r>
              <a:rPr lang="ru-RU" sz="24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ото «Национальные кухни Башкортостана»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рт-лото «Истоки Башкирского государственного художественного музея им. М.В. Нестерова»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Арт-лото «Живопись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Адии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Ситдиковой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: башкирские мотивы, рожденные кистью»</a:t>
            </a:r>
            <a: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2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791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9902" y="1079499"/>
            <a:ext cx="5535612" cy="2095501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720436"/>
            <a:ext cx="5751513" cy="578196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accent4"/>
                </a:solidFill>
              </a:rPr>
              <a:t>Лото создано на основе экспонатов ведущих музеев, историко-культурных центров региона, </a:t>
            </a:r>
            <a:r>
              <a:rPr lang="ru-RU" sz="2400" smtClean="0">
                <a:solidFill>
                  <a:schemeClr val="accent4"/>
                </a:solidFill>
              </a:rPr>
              <a:t>библиотек, научно-справочных </a:t>
            </a:r>
            <a:r>
              <a:rPr lang="ru-RU" sz="2400" dirty="0">
                <a:solidFill>
                  <a:schemeClr val="accent4"/>
                </a:solidFill>
              </a:rPr>
              <a:t>материалов из области региональной </a:t>
            </a:r>
            <a:r>
              <a:rPr lang="ru-RU" sz="2400" dirty="0" err="1" smtClean="0">
                <a:solidFill>
                  <a:schemeClr val="accent4"/>
                </a:solidFill>
              </a:rPr>
              <a:t>энциклопедистики</a:t>
            </a:r>
            <a:r>
              <a:rPr lang="ru-RU" sz="2400" dirty="0" smtClean="0">
                <a:solidFill>
                  <a:schemeClr val="accent4"/>
                </a:solidFill>
              </a:rPr>
              <a:t>. Лото входит в разряд настольных игр, направленных на развитие памяти, также развивается патриотизм, интерес к историческому прошлому и культурному наследию нашей Родины, формируется творческая активность через развитие ручной моторики, сенсорных ощущений, игровой импровизации. </a:t>
            </a:r>
            <a:endParaRPr lang="en-US" sz="2400" noProof="0" dirty="0">
              <a:solidFill>
                <a:schemeClr val="accent4"/>
              </a:solidFill>
            </a:endParaRPr>
          </a:p>
        </p:txBody>
      </p:sp>
      <p:pic>
        <p:nvPicPr>
          <p:cNvPr id="48" name="Рисунок 4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14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702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9902" y="1079499"/>
            <a:ext cx="5535612" cy="2095501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720436"/>
            <a:ext cx="5751513" cy="578196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accent4"/>
                </a:solidFill>
              </a:rPr>
              <a:t>В комплект игры входят: карточки, диск, брошюра, карточки с рельефно-графическим изображением.</a:t>
            </a:r>
          </a:p>
          <a:p>
            <a:pPr algn="just"/>
            <a:r>
              <a:rPr lang="ru-RU" sz="2400" dirty="0">
                <a:solidFill>
                  <a:schemeClr val="accent4"/>
                </a:solidFill>
              </a:rPr>
              <a:t>Знания передаются в легкой, доступной и удобной форме – в виде карточек. Волонтер подробно раскрывает работу с ними. Карточки являются носителями </a:t>
            </a:r>
            <a:r>
              <a:rPr lang="ru-RU" sz="2400" dirty="0" err="1">
                <a:solidFill>
                  <a:schemeClr val="accent4"/>
                </a:solidFill>
              </a:rPr>
              <a:t>мультикультурного</a:t>
            </a:r>
            <a:r>
              <a:rPr lang="ru-RU" sz="2400" dirty="0">
                <a:solidFill>
                  <a:schemeClr val="accent4"/>
                </a:solidFill>
              </a:rPr>
              <a:t> контента и являются </a:t>
            </a:r>
            <a:r>
              <a:rPr lang="ru-RU" sz="2400">
                <a:solidFill>
                  <a:schemeClr val="accent4"/>
                </a:solidFill>
              </a:rPr>
              <a:t>самостоятельным </a:t>
            </a:r>
            <a:r>
              <a:rPr lang="ru-RU" sz="2400" smtClean="0">
                <a:solidFill>
                  <a:schemeClr val="accent4"/>
                </a:solidFill>
              </a:rPr>
              <a:t>информационн</a:t>
            </a:r>
            <a:r>
              <a:rPr lang="ru-RU" sz="2400" smtClean="0">
                <a:solidFill>
                  <a:schemeClr val="accent4"/>
                </a:solidFill>
              </a:rPr>
              <a:t>о-коммуникационным</a:t>
            </a:r>
            <a:r>
              <a:rPr lang="ru-RU" sz="2400" smtClean="0">
                <a:solidFill>
                  <a:schemeClr val="accent4"/>
                </a:solidFill>
              </a:rPr>
              <a:t> </a:t>
            </a:r>
            <a:r>
              <a:rPr lang="ru-RU" sz="2400" dirty="0">
                <a:solidFill>
                  <a:schemeClr val="accent4"/>
                </a:solidFill>
              </a:rPr>
              <a:t>каналом  между игровой аудиторией и </a:t>
            </a:r>
            <a:r>
              <a:rPr lang="ru-RU" sz="2400" dirty="0" err="1">
                <a:solidFill>
                  <a:schemeClr val="accent4"/>
                </a:solidFill>
              </a:rPr>
              <a:t>мультикультурным</a:t>
            </a:r>
            <a:r>
              <a:rPr lang="ru-RU" sz="2400" dirty="0">
                <a:solidFill>
                  <a:schemeClr val="accent4"/>
                </a:solidFill>
              </a:rPr>
              <a:t> ландшафтом региона, страны, мира.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 b="9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32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9902" y="1079499"/>
            <a:ext cx="5535612" cy="2095501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2800" b="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720436"/>
            <a:ext cx="5751513" cy="578196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accent4"/>
                </a:solidFill>
              </a:rPr>
              <a:t>Партнерами проекта стали драйверы развития образования, центры знаний -  музеи (Башкирский государственный художественный музей им. М.В. Нестерова, Республиканский музей Боевой Славы и др.), Государственное автономное учреждение науки Республики Башкортостан «Башкирская энциклопедия», университеты (ФГБОУ ВО «БГПУ им. М. </a:t>
            </a:r>
            <a:r>
              <a:rPr lang="ru-RU" sz="2400" dirty="0" err="1">
                <a:solidFill>
                  <a:schemeClr val="accent4"/>
                </a:solidFill>
              </a:rPr>
              <a:t>Акмуллы</a:t>
            </a:r>
            <a:r>
              <a:rPr lang="ru-RU" sz="2400" dirty="0">
                <a:solidFill>
                  <a:schemeClr val="accent4"/>
                </a:solidFill>
              </a:rPr>
              <a:t>), историко-культурные центры (филиалы Дома дружбы народов Республики Башкортостан), библиотеки.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58" y="3447608"/>
            <a:ext cx="5004391" cy="2814970"/>
          </a:xfrm>
          <a:prstGeom prst="rect">
            <a:avLst/>
          </a:prstGeo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r="14858"/>
          <a:stretch>
            <a:fillRect/>
          </a:stretch>
        </p:blipFill>
        <p:spPr>
          <a:xfrm>
            <a:off x="7609886" y="473444"/>
            <a:ext cx="2703696" cy="2885131"/>
          </a:xfrm>
        </p:spPr>
      </p:pic>
    </p:spTree>
    <p:extLst>
      <p:ext uri="{BB962C8B-B14F-4D97-AF65-F5344CB8AC3E}">
        <p14:creationId xmlns:p14="http://schemas.microsoft.com/office/powerpoint/2010/main" val="238990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762001"/>
            <a:ext cx="5662614" cy="573578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 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2133600"/>
            <a:ext cx="5751513" cy="2861932"/>
          </a:xfrm>
        </p:spPr>
        <p:txBody>
          <a:bodyPr/>
          <a:lstStyle/>
          <a:p>
            <a:r>
              <a:rPr lang="ru-RU" sz="2800" dirty="0" smtClean="0"/>
              <a:t>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1" y="318655"/>
            <a:ext cx="5375564" cy="603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Цель проекта - распространение знаний о культурных и исторических ценностях Башкортостана с помощью серии </a:t>
            </a:r>
            <a:r>
              <a:rPr lang="ru-RU" sz="2800" smtClean="0">
                <a:solidFill>
                  <a:schemeClr val="accent4"/>
                </a:solidFill>
              </a:rPr>
              <a:t>лото «Портрет Башкортостана» </a:t>
            </a:r>
            <a:endParaRPr lang="ru-RU" sz="2800" dirty="0" smtClean="0">
              <a:solidFill>
                <a:schemeClr val="accent4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 (для детей, взрослых и лиц с нарушением зрения) средствами добровольческой деятельности "серебряных" волонтеров в учреждениях культуры -                </a:t>
            </a:r>
            <a:r>
              <a:rPr lang="ru-RU" sz="2800" b="1" dirty="0" smtClean="0">
                <a:solidFill>
                  <a:schemeClr val="accent4"/>
                </a:solidFill>
              </a:rPr>
              <a:t>библиотеках. 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14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34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762001"/>
            <a:ext cx="5662614" cy="573578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 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2133600"/>
            <a:ext cx="5751513" cy="2861932"/>
          </a:xfrm>
        </p:spPr>
        <p:txBody>
          <a:bodyPr/>
          <a:lstStyle/>
          <a:p>
            <a:r>
              <a:rPr lang="ru-RU" sz="2800" dirty="0" smtClean="0"/>
              <a:t>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1" y="360218"/>
            <a:ext cx="5375564" cy="644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b="1" dirty="0" smtClean="0">
              <a:solidFill>
                <a:schemeClr val="accent4"/>
              </a:solidFill>
            </a:endParaRPr>
          </a:p>
          <a:p>
            <a:pPr algn="ctr"/>
            <a:endParaRPr lang="ru-RU" b="1" dirty="0">
              <a:solidFill>
                <a:schemeClr val="accent4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Устойчивость проекта и результаты: </a:t>
            </a:r>
            <a:r>
              <a:rPr lang="ru-RU" sz="2800" dirty="0" smtClean="0">
                <a:solidFill>
                  <a:schemeClr val="accent4"/>
                </a:solidFill>
              </a:rPr>
              <a:t/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>Количественные результаты (ноябрь, 2018 - май, 2019):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chemeClr val="accent4"/>
                </a:solidFill>
              </a:rPr>
              <a:t>Проект реализован на </a:t>
            </a: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19 </a:t>
            </a:r>
            <a:r>
              <a:rPr lang="ru-RU" sz="2800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базах учреждений культуры – библиотеках </a:t>
            </a:r>
          </a:p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г. Уфы и библиотеках городов и сёл Республики Башкортостан.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pPr marL="203200" indent="-203200">
              <a:spcBef>
                <a:spcPts val="600"/>
              </a:spcBef>
              <a:buSzPct val="100000"/>
            </a:pPr>
            <a:r>
              <a:rPr lang="ru-RU" sz="1800" dirty="0" smtClean="0"/>
              <a:t>.</a:t>
            </a:r>
            <a:endParaRPr lang="ru-RU" sz="1800" dirty="0" smtClean="0">
              <a:solidFill>
                <a:srgbClr val="313131"/>
              </a:solidFill>
            </a:endParaRPr>
          </a:p>
        </p:txBody>
      </p:sp>
      <p:pic>
        <p:nvPicPr>
          <p:cNvPr id="9" name="Рисунок 8" descr="398cb0f8-ed85-4b11-bea1-2af6b452433d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9995" b="9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4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0" y="762001"/>
            <a:ext cx="5662614" cy="573578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 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000" y="2133600"/>
            <a:ext cx="5751513" cy="2861932"/>
          </a:xfrm>
        </p:spPr>
        <p:txBody>
          <a:bodyPr/>
          <a:lstStyle/>
          <a:p>
            <a:r>
              <a:rPr lang="ru-RU" sz="2800" dirty="0" smtClean="0"/>
              <a:t>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hangingPunct="0"/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1" y="360218"/>
            <a:ext cx="5375564" cy="7186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200" dirty="0" smtClean="0">
              <a:solidFill>
                <a:schemeClr val="accent4"/>
              </a:solidFill>
            </a:endParaRPr>
          </a:p>
          <a:p>
            <a:pPr algn="ctr"/>
            <a:r>
              <a:rPr lang="ru-RU" sz="3200" dirty="0">
                <a:solidFill>
                  <a:schemeClr val="accent4"/>
                </a:solidFill>
              </a:rPr>
              <a:t>Количество человек, принявших участие в мероприятиях проекта:</a:t>
            </a:r>
            <a:br>
              <a:rPr lang="ru-RU" sz="3200" dirty="0">
                <a:solidFill>
                  <a:schemeClr val="accent4"/>
                </a:solidFill>
              </a:rPr>
            </a:br>
            <a:r>
              <a:rPr lang="ru-RU" sz="3200" dirty="0">
                <a:solidFill>
                  <a:schemeClr val="accent4"/>
                </a:solidFill>
              </a:rPr>
              <a:t> более  1300 человек </a:t>
            </a:r>
            <a:br>
              <a:rPr lang="ru-RU" sz="3200" dirty="0">
                <a:solidFill>
                  <a:schemeClr val="accent4"/>
                </a:solidFill>
              </a:rPr>
            </a:br>
            <a:r>
              <a:rPr lang="ru-RU" sz="3200" dirty="0">
                <a:solidFill>
                  <a:schemeClr val="accent4"/>
                </a:solidFill>
              </a:rPr>
              <a:t>(из них</a:t>
            </a:r>
          </a:p>
          <a:p>
            <a:pPr algn="ctr"/>
            <a:r>
              <a:rPr lang="ru-RU" sz="3200" dirty="0">
                <a:solidFill>
                  <a:schemeClr val="accent4"/>
                </a:solidFill>
              </a:rPr>
              <a:t>более 400 </a:t>
            </a:r>
          </a:p>
          <a:p>
            <a:pPr algn="ctr"/>
            <a:r>
              <a:rPr lang="ru-RU" sz="3200" dirty="0">
                <a:solidFill>
                  <a:schemeClr val="accent4"/>
                </a:solidFill>
              </a:rPr>
              <a:t>лиц с нарушением зрения</a:t>
            </a:r>
            <a:r>
              <a:rPr lang="ru-RU" sz="3200" dirty="0" smtClean="0">
                <a:solidFill>
                  <a:schemeClr val="accent4"/>
                </a:solidFill>
              </a:rPr>
              <a:t>).</a:t>
            </a:r>
          </a:p>
          <a:p>
            <a:pPr algn="just"/>
            <a:r>
              <a:rPr lang="ru-RU" sz="1600" dirty="0">
                <a:solidFill>
                  <a:schemeClr val="accent4"/>
                </a:solidFill>
              </a:rPr>
              <a:t>Участники игр </a:t>
            </a:r>
            <a:r>
              <a:rPr lang="ru-RU" sz="1600" dirty="0" smtClean="0">
                <a:solidFill>
                  <a:schemeClr val="accent4"/>
                </a:solidFill>
              </a:rPr>
              <a:t>стали -  </a:t>
            </a:r>
            <a:r>
              <a:rPr lang="ru-RU" sz="1600" dirty="0">
                <a:solidFill>
                  <a:schemeClr val="accent4"/>
                </a:solidFill>
              </a:rPr>
              <a:t>дети, ученики коррекционных садиков-школ, городских, сельских школ, школ-интернатов, лицеев, члены местных ячеек Всероссийского общества слепых и клуба владельцев собак-поводырей, члены общества инвалидов, пожилые люди, студенты, молодежь, педагоги, психологи, сотрудники библиотек. 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</a:p>
          <a:p>
            <a:pPr marL="203200" indent="-203200">
              <a:spcBef>
                <a:spcPts val="600"/>
              </a:spcBef>
              <a:buSzPct val="100000"/>
            </a:pPr>
            <a:r>
              <a:rPr lang="ru-RU" sz="1800" dirty="0" smtClean="0"/>
              <a:t>.</a:t>
            </a:r>
            <a:endParaRPr lang="ru-RU" sz="1800" dirty="0" smtClean="0">
              <a:solidFill>
                <a:srgbClr val="313131"/>
              </a:solidFill>
            </a:endParaRPr>
          </a:p>
        </p:txBody>
      </p:sp>
      <p:pic>
        <p:nvPicPr>
          <p:cNvPr id="24" name="Рисунок 2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14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75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Presentation5" id="{7F011069-8BFD-4D10-9E1A-E9C66932EDCD}" vid="{BFAB250C-BA42-4724-9368-20BF3B6C7D18}"/>
    </a:ext>
  </a:extLst>
</a:theme>
</file>

<file path=ppt/theme/theme2.xml><?xml version="1.0" encoding="utf-8"?>
<a:theme xmlns:a="http://schemas.openxmlformats.org/drawingml/2006/main" name="2 Slides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Presentation5" id="{7F011069-8BFD-4D10-9E1A-E9C66932EDCD}" vid="{0E646F41-D275-4329-B09A-8EB23D3EC8C8}"/>
    </a:ext>
  </a:extLst>
</a:theme>
</file>

<file path=ppt/theme/theme3.xml><?xml version="1.0" encoding="utf-8"?>
<a:theme xmlns:a="http://schemas.openxmlformats.org/drawingml/2006/main" name="3 Divider color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Presentation5" id="{7F011069-8BFD-4D10-9E1A-E9C66932EDCD}" vid="{312ACE0B-B5CC-44AC-9BF3-C548B020D157}"/>
    </a:ext>
  </a:extLst>
</a:theme>
</file>

<file path=ppt/theme/theme4.xml><?xml version="1.0" encoding="utf-8"?>
<a:theme xmlns:a="http://schemas.openxmlformats.org/drawingml/2006/main" name="4 Copyright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Presentation5" id="{7F011069-8BFD-4D10-9E1A-E9C66932EDCD}" vid="{7EC23152-DC3F-463A-80FE-63FEB70938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RU CONS</Template>
  <TotalTime>4632</TotalTime>
  <Words>319</Words>
  <Application>Microsoft Office PowerPoint</Application>
  <PresentationFormat>Произвольный</PresentationFormat>
  <Paragraphs>55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1 Title</vt:lpstr>
      <vt:lpstr>2 Slides</vt:lpstr>
      <vt:lpstr>3 Divider color</vt:lpstr>
      <vt:lpstr>4 Copyright</vt:lpstr>
      <vt:lpstr>think-cell Slide</vt:lpstr>
      <vt:lpstr>    Проект «О родном крае –через игру»</vt:lpstr>
      <vt:lpstr>               Проект «О родном крае – через игру» разработан на основе проекта «Настольные игры о Родине» и поддержан Ассоциацией волонтерских центров, в рамках Всероссийского конкурса поддержки социальных проектов «Молоды душой», в размере 150 000 руб. в октябре 2018 года.</vt:lpstr>
      <vt:lpstr>               Проект «О родном крае – через игру» построен на основе серии развивающих игр-лото  «Портрет Башкортостана» (3 комплекта):  Лото «Национальные кухни Башкортостана»  Арт-лото «Истоки Башкирского государственного художественного музея им. М.В. Нестерова»  Арт-лото «Живопись Адии Ситдиковой: башкирские мотивы, рожденные кистью» </vt:lpstr>
      <vt:lpstr>             </vt:lpstr>
      <vt:lpstr>             </vt:lpstr>
      <vt:lpstr>             </vt:lpstr>
      <vt:lpstr>                   </vt:lpstr>
      <vt:lpstr>                   </vt:lpstr>
      <vt:lpstr>                   </vt:lpstr>
      <vt:lpstr>                   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Saveleva</dc:creator>
  <cp:lastModifiedBy>Windows User</cp:lastModifiedBy>
  <cp:revision>272</cp:revision>
  <cp:lastPrinted>2014-06-25T02:16:22Z</cp:lastPrinted>
  <dcterms:created xsi:type="dcterms:W3CDTF">2017-09-27T02:48:22Z</dcterms:created>
  <dcterms:modified xsi:type="dcterms:W3CDTF">2019-09-15T16:25:08Z</dcterms:modified>
</cp:coreProperties>
</file>