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B06"/>
    <a:srgbClr val="ED1B24"/>
    <a:srgbClr val="F2F2F2"/>
    <a:srgbClr val="FD7A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35acc2a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35acc2a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35acc2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35acc2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35acc2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35acc2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35acc2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35acc2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435acc2a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435acc2a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35acc2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35acc2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35acc2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435acc2a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35acc2a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35acc2a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35acc2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35acc2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а.jpg"/>
          <p:cNvPicPr>
            <a:picLocks noChangeAspect="1"/>
          </p:cNvPicPr>
          <p:nvPr/>
        </p:nvPicPr>
        <p:blipFill>
          <a:blip r:embed="rId2">
            <a:lum bright="20000" contrast="-10000"/>
          </a:blip>
          <a:stretch>
            <a:fillRect/>
          </a:stretch>
        </p:blipFill>
        <p:spPr>
          <a:xfrm>
            <a:off x="0" y="269167"/>
            <a:ext cx="9144000" cy="6112642"/>
          </a:xfrm>
          <a:prstGeom prst="rect">
            <a:avLst/>
          </a:prstGeom>
        </p:spPr>
      </p:pic>
      <p:pic>
        <p:nvPicPr>
          <p:cNvPr id="11" name="Рисунок 10" descr="школадобровольца.png"/>
          <p:cNvPicPr>
            <a:picLocks noChangeAspect="1"/>
          </p:cNvPicPr>
          <p:nvPr/>
        </p:nvPicPr>
        <p:blipFill>
          <a:blip r:embed="rId3"/>
          <a:srcRect t="8679" r="29623" b="9937"/>
          <a:stretch>
            <a:fillRect/>
          </a:stretch>
        </p:blipFill>
        <p:spPr>
          <a:xfrm>
            <a:off x="-77634" y="2242867"/>
            <a:ext cx="1947004" cy="2251495"/>
          </a:xfrm>
          <a:prstGeom prst="rect">
            <a:avLst/>
          </a:prstGeom>
        </p:spPr>
      </p:pic>
      <p:pic>
        <p:nvPicPr>
          <p:cNvPr id="12" name="Рисунок 11" descr="дд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77" y="198411"/>
            <a:ext cx="8304219" cy="5629979"/>
          </a:xfrm>
          <a:prstGeom prst="rect">
            <a:avLst/>
          </a:prstGeom>
        </p:spPr>
      </p:pic>
      <p:pic>
        <p:nvPicPr>
          <p:cNvPr id="13" name="Рисунок 12" descr="мп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467" y="0"/>
            <a:ext cx="2300378" cy="1639019"/>
          </a:xfrm>
          <a:prstGeom prst="rect">
            <a:avLst/>
          </a:prstGeom>
        </p:spPr>
      </p:pic>
      <p:pic>
        <p:nvPicPr>
          <p:cNvPr id="14" name="Рисунок 13" descr="рцр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464" y="353137"/>
            <a:ext cx="811996" cy="880440"/>
          </a:xfrm>
          <a:prstGeom prst="rect">
            <a:avLst/>
          </a:prstGeom>
        </p:spPr>
      </p:pic>
      <p:pic>
        <p:nvPicPr>
          <p:cNvPr id="15" name="Рисунок 14" descr="РДШ7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385" y="182879"/>
            <a:ext cx="1216324" cy="1216324"/>
          </a:xfrm>
          <a:prstGeom prst="rect">
            <a:avLst/>
          </a:prstGeom>
        </p:spPr>
      </p:pic>
      <p:pic>
        <p:nvPicPr>
          <p:cNvPr id="17" name="Рисунок 16" descr="мпт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582" y="233455"/>
            <a:ext cx="1272583" cy="1128479"/>
          </a:xfrm>
          <a:prstGeom prst="rect">
            <a:avLst/>
          </a:prstGeom>
        </p:spPr>
      </p:pic>
      <p:pic>
        <p:nvPicPr>
          <p:cNvPr id="19" name="Рисунок 18" descr="северс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9009" y="244086"/>
            <a:ext cx="1500993" cy="1143531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>
            <a:off x="6469811" y="-1"/>
            <a:ext cx="1768415" cy="1311215"/>
          </a:xfrm>
          <a:prstGeom prst="chevron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-623977" y="5768196"/>
            <a:ext cx="1570007" cy="1250830"/>
          </a:xfrm>
          <a:prstGeom prst="chevron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8203720" y="828136"/>
            <a:ext cx="931654" cy="715992"/>
          </a:xfrm>
          <a:prstGeom prst="chevron">
            <a:avLst/>
          </a:prstGeom>
          <a:solidFill>
            <a:srgbClr val="F8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989163" y="6280033"/>
            <a:ext cx="589472" cy="517585"/>
          </a:xfrm>
          <a:prstGeom prst="chevron">
            <a:avLst/>
          </a:prstGeom>
          <a:solidFill>
            <a:srgbClr val="F8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8520021" y="-399694"/>
            <a:ext cx="802257" cy="672861"/>
          </a:xfrm>
          <a:prstGeom prst="chevron">
            <a:avLst/>
          </a:prstGeom>
          <a:solidFill>
            <a:srgbClr val="FD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55607" y="4710023"/>
            <a:ext cx="1242203" cy="1038042"/>
          </a:xfrm>
          <a:prstGeom prst="chevron">
            <a:avLst/>
          </a:prstGeom>
          <a:solidFill>
            <a:srgbClr val="FD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1679" y="1293963"/>
            <a:ext cx="356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Томская область 2018- 2019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9562" y="637492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D1B24"/>
                </a:solidFill>
              </a:rPr>
              <a:t>#</a:t>
            </a:r>
            <a:r>
              <a:rPr lang="ru-RU" sz="1600" b="1" dirty="0" err="1" smtClean="0">
                <a:solidFill>
                  <a:srgbClr val="ED1B24"/>
                </a:solidFill>
              </a:rPr>
              <a:t>школаДОБРОвольца</a:t>
            </a:r>
            <a:r>
              <a:rPr lang="ru-RU" sz="1600" b="1" dirty="0" smtClean="0">
                <a:solidFill>
                  <a:srgbClr val="ED1B24"/>
                </a:solidFill>
              </a:rPr>
              <a:t> </a:t>
            </a:r>
            <a:r>
              <a:rPr lang="en-US" sz="1600" b="1" dirty="0" smtClean="0">
                <a:solidFill>
                  <a:srgbClr val="ED1B24"/>
                </a:solidFill>
              </a:rPr>
              <a:t>#</a:t>
            </a:r>
            <a:r>
              <a:rPr lang="ru-RU" sz="1600" b="1" dirty="0" err="1" smtClean="0">
                <a:solidFill>
                  <a:srgbClr val="ED1B24"/>
                </a:solidFill>
              </a:rPr>
              <a:t>волонтерыРДШ</a:t>
            </a:r>
            <a:r>
              <a:rPr lang="ru-RU" sz="1600" b="1" dirty="0" smtClean="0">
                <a:solidFill>
                  <a:srgbClr val="ED1B24"/>
                </a:solidFill>
              </a:rPr>
              <a:t> </a:t>
            </a:r>
            <a:r>
              <a:rPr lang="en-US" sz="1600" b="1" dirty="0" smtClean="0">
                <a:solidFill>
                  <a:srgbClr val="ED1B24"/>
                </a:solidFill>
              </a:rPr>
              <a:t>#</a:t>
            </a:r>
            <a:r>
              <a:rPr lang="ru-RU" sz="1600" b="1" dirty="0" smtClean="0">
                <a:solidFill>
                  <a:srgbClr val="ED1B24"/>
                </a:solidFill>
              </a:rPr>
              <a:t>рдш70 </a:t>
            </a:r>
            <a:r>
              <a:rPr lang="en-US" sz="1600" b="1" dirty="0" smtClean="0">
                <a:solidFill>
                  <a:srgbClr val="ED1B24"/>
                </a:solidFill>
              </a:rPr>
              <a:t>#</a:t>
            </a:r>
            <a:r>
              <a:rPr lang="ru-RU" sz="1600" b="1" dirty="0" err="1" smtClean="0">
                <a:solidFill>
                  <a:srgbClr val="ED1B24"/>
                </a:solidFill>
              </a:rPr>
              <a:t>рдш</a:t>
            </a:r>
            <a:endParaRPr lang="ru-RU" sz="1600" b="1" dirty="0">
              <a:solidFill>
                <a:srgbClr val="ED1B2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32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шивка 4"/>
          <p:cNvSpPr/>
          <p:nvPr/>
        </p:nvSpPr>
        <p:spPr>
          <a:xfrm>
            <a:off x="681486" y="1000663"/>
            <a:ext cx="828137" cy="603849"/>
          </a:xfrm>
          <a:prstGeom prst="chevron">
            <a:avLst/>
          </a:prstGeom>
          <a:solidFill>
            <a:srgbClr val="F8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293961" y="5624422"/>
            <a:ext cx="707367" cy="554963"/>
          </a:xfrm>
          <a:prstGeom prst="chevron">
            <a:avLst/>
          </a:prstGeom>
          <a:solidFill>
            <a:srgbClr val="FD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7959305" y="0"/>
            <a:ext cx="707367" cy="554963"/>
          </a:xfrm>
          <a:prstGeom prst="chevron">
            <a:avLst/>
          </a:prstGeom>
          <a:solidFill>
            <a:srgbClr val="FD7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1879" y="1052423"/>
            <a:ext cx="6288657" cy="10955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48619" y="2800710"/>
            <a:ext cx="6895381" cy="3815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61713" y="983411"/>
            <a:ext cx="66595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Создание площадки для формирования и развития волонтерской деятельности среди школьников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возрасте 12-17 лет на территории города Томска и ЗАТО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Северск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44460" y="2889849"/>
            <a:ext cx="70995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 Содействие </a:t>
            </a:r>
            <a:r>
              <a:rPr lang="ru-RU" sz="1800" dirty="0" smtClean="0"/>
              <a:t>развитию школьного добровольческого движения </a:t>
            </a:r>
            <a:r>
              <a:rPr lang="ru-RU" sz="1800" dirty="0" smtClean="0"/>
              <a:t>на территории</a:t>
            </a:r>
            <a:r>
              <a:rPr lang="ru-RU" sz="1800" dirty="0" smtClean="0"/>
              <a:t> города Томска </a:t>
            </a:r>
            <a:r>
              <a:rPr lang="ru-RU" sz="1800" dirty="0" smtClean="0"/>
              <a:t>и </a:t>
            </a:r>
            <a:r>
              <a:rPr lang="ru-RU" sz="1800" dirty="0" smtClean="0"/>
              <a:t>ЗАТО </a:t>
            </a:r>
            <a:r>
              <a:rPr lang="ru-RU" sz="1800" dirty="0" err="1" smtClean="0"/>
              <a:t>Северск</a:t>
            </a:r>
            <a:endParaRPr lang="ru-RU" sz="1800" dirty="0" smtClean="0"/>
          </a:p>
          <a:p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Поддержка </a:t>
            </a:r>
            <a:r>
              <a:rPr lang="ru-RU" sz="1800" dirty="0" smtClean="0"/>
              <a:t>установки на социально-активную жизненную позицию и идей </a:t>
            </a:r>
            <a:r>
              <a:rPr lang="ru-RU" sz="1800" dirty="0" smtClean="0"/>
              <a:t>взаимопомощи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/>
              <a:t>Информирование </a:t>
            </a:r>
            <a:r>
              <a:rPr lang="ru-RU" sz="1800" dirty="0" smtClean="0"/>
              <a:t>школьников о направлениях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 smtClean="0"/>
              <a:t>возможностях </a:t>
            </a:r>
            <a:r>
              <a:rPr lang="ru-RU" sz="1800" dirty="0" smtClean="0"/>
              <a:t>волонтёра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/>
              <a:t>Развитие </a:t>
            </a:r>
            <a:r>
              <a:rPr lang="ru-RU" sz="1800" dirty="0" smtClean="0"/>
              <a:t>личностных и профессиональных качеств, расширение </a:t>
            </a:r>
            <a:r>
              <a:rPr lang="ru-RU" sz="1800" dirty="0" smtClean="0"/>
              <a:t>кругозора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/>
              <a:t>Знакомство </a:t>
            </a:r>
            <a:r>
              <a:rPr lang="ru-RU" sz="1800" dirty="0" smtClean="0"/>
              <a:t>с деятельностью </a:t>
            </a:r>
            <a:r>
              <a:rPr lang="ru-RU" sz="1800" dirty="0" smtClean="0"/>
              <a:t>Российского </a:t>
            </a:r>
            <a:r>
              <a:rPr lang="ru-RU" sz="1800" dirty="0" smtClean="0"/>
              <a:t>движения школьников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3623094"/>
            <a:ext cx="9144000" cy="29847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92680" y="3163019"/>
            <a:ext cx="7154173" cy="17885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1012" y="4925683"/>
            <a:ext cx="7631501" cy="19323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92038" y="3036497"/>
            <a:ext cx="8151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Каждый участник Школы </a:t>
            </a:r>
            <a:r>
              <a:rPr lang="ru-RU" sz="1600" dirty="0" err="1" smtClean="0"/>
              <a:t>ДОБРОвольца</a:t>
            </a:r>
            <a:r>
              <a:rPr lang="ru-RU" sz="1600" dirty="0" smtClean="0"/>
              <a:t> на открытии проекта </a:t>
            </a:r>
            <a:r>
              <a:rPr lang="ru-RU" sz="1600" dirty="0" smtClean="0"/>
              <a:t>распределяется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 smtClean="0"/>
              <a:t>одну из 10 команд с закрепленными кураторами из студенческих педагогических отрядов. Цель каждой команды - познакомится, пройти все этапы и занятия Школы, на основе </a:t>
            </a:r>
            <a:r>
              <a:rPr lang="ru-RU" sz="1600" dirty="0" err="1" smtClean="0"/>
              <a:t>приобритенных</a:t>
            </a:r>
            <a:r>
              <a:rPr lang="ru-RU" sz="1600" dirty="0" smtClean="0"/>
              <a:t> знаний разработать уникальное методическое пособие «Карманная книга волонтёра».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2914" y="4313204"/>
            <a:ext cx="87385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каждому новому занятию команды подготавливают оговоренный разворот книги, опираясь на тематическое наполнение предыдущей встречи и рекомендации организаторов. </a:t>
            </a:r>
            <a:r>
              <a:rPr lang="ru-RU" sz="1600" dirty="0" smtClean="0"/>
              <a:t>Участники </a:t>
            </a:r>
            <a:r>
              <a:rPr lang="ru-RU" sz="1600" dirty="0" smtClean="0"/>
              <a:t>в ходе встречи получают рейтинговые баллы за активность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 smtClean="0"/>
              <a:t>встрече и в соц. сетях, за добрые дела и победу в испытаниях. Рейтинг складывается из командных и личных достижений. Командные достижения делятся поровну на число членов команды и зачисляются в личный рейтинг каждого участника. 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В конце проекта на основании имеющихся баллов проводится аукцион призов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 smtClean="0"/>
              <a:t>организаторов и спонсоров проекта. Главный приз для 10 победителей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smtClean="0"/>
              <a:t>путевки </a:t>
            </a:r>
            <a:r>
              <a:rPr lang="ru-RU" sz="1600" dirty="0" smtClean="0"/>
              <a:t>в </a:t>
            </a:r>
            <a:r>
              <a:rPr lang="ru-RU" sz="1600" dirty="0" smtClean="0"/>
              <a:t>ВДЦ «Океан»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50" y="122475"/>
            <a:ext cx="4572000" cy="313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088" y="167050"/>
            <a:ext cx="2215449" cy="313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8300" y="3304250"/>
            <a:ext cx="2348312" cy="333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725" y="3406363"/>
            <a:ext cx="2281875" cy="3232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0575" y="167050"/>
            <a:ext cx="2215455" cy="31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304256"/>
            <a:ext cx="2348301" cy="333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7650" y="3414103"/>
            <a:ext cx="2281876" cy="321724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-81650" y="3306525"/>
            <a:ext cx="9991200" cy="9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9525" algn="bl" rotWithShape="0">
              <a:srgbClr val="000000"/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2544793"/>
            <a:ext cx="9144000" cy="4313208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634" y="2674182"/>
            <a:ext cx="9144000" cy="431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Открытие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Школы; 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модуль «</a:t>
            </a:r>
            <a:r>
              <a:rPr lang="ru-RU" sz="2100" b="1" dirty="0" err="1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Волонтерство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: истории в лицах»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Работа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командах (РВК)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Игра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«Следствие ведут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ДОБРОвольцы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»; 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модуль «Тебе, волонтёр»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; 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Модули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«Волонтерская этика», «Эффективная коммуникация»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Игра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«Вавилонская башня», 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модуль «</a:t>
            </a:r>
            <a:r>
              <a:rPr lang="ru-RU" sz="2100" b="1" dirty="0" err="1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Медийность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 волонтёра»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Модуль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«Особенности работы с людьми. Возрастные особенности»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Модуль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«Направления волонтёрской деятельности»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Игра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«Где логика?», «Вечер настольных и не очень игр»; 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   Модуль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 «</a:t>
            </a:r>
            <a:r>
              <a:rPr lang="ru-RU" sz="2100" b="1" dirty="0" err="1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Тимбилдинг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: моя идеальная команда»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Квест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«Студенческие волонтёрские организации Томска»; РВК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   Модуль</a:t>
            </a:r>
            <a:r>
              <a:rPr lang="ru-RU" sz="2100" b="1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 «Основы социального проектирования»</a:t>
            </a:r>
            <a:r>
              <a:rPr lang="ru-RU" sz="2100" dirty="0" smtClean="0">
                <a:solidFill>
                  <a:srgbClr val="F8BB0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решение кейсов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защита проектов; Закрытие Школы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028" y="4129177"/>
            <a:ext cx="7266315" cy="234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106174"/>
            <a:ext cx="79535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Создание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единой структуры работы для школьных волонтерских объединений в регионе, площадки для обмена опытом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Круглогодичная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кампания по вовлечению школьников в волонтерскую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Взаимодействие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 органами власти и общественными организациями, поддержка школьных волонтерских инициатив и проектов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Создание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методической базы и интерактивного дистанционного курса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Увеличение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масштабности проекта и количества мероприятий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128</Words>
  <PresentationFormat>Экран (4:3)</PresentationFormat>
  <Paragraphs>30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Пичугина Анна</dc:creator>
  <cp:lastModifiedBy>Пичугина Анна</cp:lastModifiedBy>
  <cp:revision>10</cp:revision>
  <dcterms:modified xsi:type="dcterms:W3CDTF">2019-06-16T20:12:05Z</dcterms:modified>
</cp:coreProperties>
</file>