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358" r:id="rId2"/>
    <p:sldId id="325" r:id="rId3"/>
    <p:sldId id="269" r:id="rId4"/>
    <p:sldId id="326" r:id="rId5"/>
    <p:sldId id="328" r:id="rId6"/>
    <p:sldId id="352" r:id="rId7"/>
    <p:sldId id="359" r:id="rId8"/>
    <p:sldId id="349" r:id="rId9"/>
    <p:sldId id="350" r:id="rId10"/>
    <p:sldId id="35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362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0" autoAdjust="0"/>
  </p:normalViewPr>
  <p:slideViewPr>
    <p:cSldViewPr>
      <p:cViewPr>
        <p:scale>
          <a:sx n="70" d="100"/>
          <a:sy n="70" d="100"/>
        </p:scale>
        <p:origin x="-2070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15.02.%20&#1050;&#1086;&#1085;&#1082;&#1091;&#1088;&#1089;%20&#1055;&#1086;&#1076;&#1088;&#1086;&#1089;&#1090;\&#1056;&#1077;&#1089;&#1091;&#1088;&#1089;&#1085;&#1099;&#1081;%20&#1094;&#1077;&#1085;&#1090;&#1088;%20&#1103;&#1085;&#1074;&#1072;&#1088;&#1100;%202018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 marL="0" indent="0" algn="ctr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None/>
              <a:defRPr kumimoji="0" lang="ru-RU" sz="1400" b="1" kern="12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kumimoji="0" lang="ru-RU" sz="1400" b="1" kern="1200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Количество школьных лесничеств в Республике Марий Эл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'[Ресурсный центр январь 2018 .xlsx]свод'!$B$1</c:f>
              <c:strCache>
                <c:ptCount val="1"/>
                <c:pt idx="0">
                  <c:v>Количество школьных лесничеств</c:v>
                </c:pt>
              </c:strCache>
            </c:strRef>
          </c:tx>
          <c:invertIfNegative val="0"/>
          <c:cat>
            <c:strRef>
              <c:f>'[Ресурсный центр январь 2018 .xlsx]свод'!$A$2:$A$7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'[Ресурсный центр январь 2018 .xlsx]свод'!$B$2:$B$7</c:f>
              <c:numCache>
                <c:formatCode>General</c:formatCode>
                <c:ptCount val="6"/>
                <c:pt idx="0">
                  <c:v>47</c:v>
                </c:pt>
                <c:pt idx="1">
                  <c:v>42</c:v>
                </c:pt>
                <c:pt idx="2">
                  <c:v>44</c:v>
                </c:pt>
                <c:pt idx="3">
                  <c:v>34</c:v>
                </c:pt>
                <c:pt idx="4">
                  <c:v>32</c:v>
                </c:pt>
                <c:pt idx="5">
                  <c:v>32</c:v>
                </c:pt>
              </c:numCache>
            </c:numRef>
          </c:val>
        </c:ser>
        <c:ser>
          <c:idx val="1"/>
          <c:order val="1"/>
          <c:tx>
            <c:strRef>
              <c:f>'[Ресурсный центр январь 2018 .xlsx]свод'!$C$1</c:f>
              <c:strCache>
                <c:ptCount val="1"/>
                <c:pt idx="0">
                  <c:v>Количество членов школьных лесничеств</c:v>
                </c:pt>
              </c:strCache>
            </c:strRef>
          </c:tx>
          <c:invertIfNegative val="0"/>
          <c:cat>
            <c:strRef>
              <c:f>'[Ресурсный центр январь 2018 .xlsx]свод'!$A$2:$A$7</c:f>
              <c:strCache>
                <c:ptCount val="6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  <c:pt idx="5">
                  <c:v>2017 год</c:v>
                </c:pt>
              </c:strCache>
            </c:strRef>
          </c:cat>
          <c:val>
            <c:numRef>
              <c:f>'[Ресурсный центр январь 2018 .xlsx]свод'!$C$2:$C$7</c:f>
              <c:numCache>
                <c:formatCode>General</c:formatCode>
                <c:ptCount val="6"/>
                <c:pt idx="0">
                  <c:v>756</c:v>
                </c:pt>
                <c:pt idx="1">
                  <c:v>642</c:v>
                </c:pt>
                <c:pt idx="2">
                  <c:v>635</c:v>
                </c:pt>
                <c:pt idx="3">
                  <c:v>576</c:v>
                </c:pt>
                <c:pt idx="4">
                  <c:v>498</c:v>
                </c:pt>
                <c:pt idx="5">
                  <c:v>583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9899136"/>
        <c:axId val="201145664"/>
        <c:axId val="0"/>
      </c:bar3DChart>
      <c:catAx>
        <c:axId val="239899136"/>
        <c:scaling>
          <c:orientation val="minMax"/>
        </c:scaling>
        <c:delete val="0"/>
        <c:axPos val="b"/>
        <c:majorTickMark val="none"/>
        <c:minorTickMark val="none"/>
        <c:tickLblPos val="nextTo"/>
        <c:crossAx val="201145664"/>
        <c:crosses val="autoZero"/>
        <c:auto val="1"/>
        <c:lblAlgn val="ctr"/>
        <c:lblOffset val="100"/>
        <c:noMultiLvlLbl val="0"/>
      </c:catAx>
      <c:valAx>
        <c:axId val="2011456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989913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 smtClean="0"/>
              <a:t>ПЕРВЫЙ КОНКУРС ПРЕЗИДЕНТСКИХ ГРАНТОВ 2018 Г.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47D54-882D-416D-A981-2392F8FD7B2E}" type="datetimeFigureOut">
              <a:rPr lang="ru-RU" smtClean="0"/>
              <a:t>30.06.2018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0E80D-4249-43D5-A3FD-728DD26F2C9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67518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 smtClean="0"/>
              <a:t>ПЕРВЫЙ КОНКУРС ПРЕЗИДЕНТСКИХ ГРАНТОВ 2018 Г.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EB01C-B58B-418B-B929-7E7109ABB2EC}" type="datetimeFigureOut">
              <a:rPr lang="ru-RU" smtClean="0"/>
              <a:t>30.06.2018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07C1B-E7B1-4980-A357-0109A31349C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71151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07C1B-E7B1-4980-A357-0109A31349CE}" type="slidenum">
              <a:rPr lang="ru-RU" smtClean="0"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ПЕРВЫЙ КОНКУРС ПРЕЗИДЕНТСКИХ ГРАНТОВ 2018 Г.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3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EA937-371C-49E3-9460-30BA47484C0B}" type="datetime1">
              <a:rPr lang="ru-RU" smtClean="0"/>
              <a:t>30.06.2018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24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04836-8A47-4EA6-913B-A37444D3D07A}" type="datetime1">
              <a:rPr lang="ru-RU" smtClean="0"/>
              <a:t>30.06.2018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08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5C0-1398-41F5-9653-D3DAF7D060DE}" type="datetime1">
              <a:rPr lang="ru-RU" smtClean="0"/>
              <a:t>30.06.2018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5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80FD7-C326-4799-9BD9-B0FD83E5A36E}" type="datetime1">
              <a:rPr lang="ru-RU" smtClean="0"/>
              <a:t>30.06.2018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24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1B54-CB4B-4AD0-AF49-9D12D89BB3A4}" type="datetime1">
              <a:rPr lang="ru-RU" smtClean="0"/>
              <a:t>30.06.2018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7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B7859-C0B6-4357-A7B8-DD97886016A0}" type="datetime1">
              <a:rPr lang="ru-RU" smtClean="0"/>
              <a:t>30.06.2018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76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8ED0-BFE4-4BB3-AE82-0D6BD79F4837}" type="datetime1">
              <a:rPr lang="ru-RU" smtClean="0"/>
              <a:t>30.06.2018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37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D81F-2EB8-4A12-811D-9B442C8DCF27}" type="datetime1">
              <a:rPr lang="ru-RU" smtClean="0"/>
              <a:t>30.06.2018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834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50F8-93DB-4C87-A291-399E3E85C1AC}" type="datetime1">
              <a:rPr lang="ru-RU" smtClean="0"/>
              <a:t>30.06.2018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9984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EAF66-0CA5-468C-A76A-97093A504370}" type="datetime1">
              <a:rPr lang="ru-RU" smtClean="0"/>
              <a:t>30.06.2018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7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1528E-59EE-412B-A733-40EF78FF9C7A}" type="datetime1">
              <a:rPr lang="ru-RU" smtClean="0"/>
              <a:t>30.06.2018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75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B12DD-E57D-467C-BC86-FABD43D645C9}" type="datetime1">
              <a:rPr lang="ru-RU" smtClean="0"/>
              <a:t>30.06.2018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15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040985"/>
            <a:ext cx="4452401" cy="2674746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Организация-исполнитель </a:t>
            </a:r>
            <a:br>
              <a:rPr lang="ru-RU" sz="1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cap="none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ГБОУ ДО Республики Марий Эл </a:t>
            </a:r>
            <a:br>
              <a:rPr lang="ru-RU" sz="1600" b="1" cap="none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cap="none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«Детский эколого-биологический центр»</a:t>
            </a:r>
            <a:br>
              <a:rPr lang="ru-RU" sz="1600" b="1" cap="none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endParaRPr lang="ru-RU" sz="1600" b="1" cap="none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1556792"/>
            <a:ext cx="7776864" cy="86409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волонтерского </a:t>
            </a:r>
            <a:r>
              <a:rPr lang="ru-RU" sz="24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движения школьных лесничеств Республики Марий </a:t>
            </a:r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517232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Республика 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Марий Эл 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553562"/>
              </p:ext>
            </p:extLst>
          </p:nvPr>
        </p:nvGraphicFramePr>
        <p:xfrm>
          <a:off x="179512" y="2780928"/>
          <a:ext cx="4153815" cy="2708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r:id="rId4" imgW="9525" imgH="9525" progId="CorelDRAW.Graphic.11">
                  <p:embed/>
                </p:oleObj>
              </mc:Choice>
              <mc:Fallback>
                <p:oleObj r:id="rId4" imgW="9525" imgH="9525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780928"/>
                        <a:ext cx="4153815" cy="2708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2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48953" y="980728"/>
            <a:ext cx="8229600" cy="778098"/>
          </a:xfrm>
        </p:spPr>
        <p:txBody>
          <a:bodyPr vert="horz" anchor="ctr">
            <a:noAutofit/>
          </a:bodyPr>
          <a:lstStyle/>
          <a:p>
            <a:pPr algn="ctr"/>
            <a:r>
              <a:rPr lang="ru-RU" sz="26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Дальнейшее развитие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339752" y="1912744"/>
            <a:ext cx="6480720" cy="94019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lain"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0580" y="1844824"/>
            <a:ext cx="84969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2925"/>
            <a:r>
              <a:rPr lang="ru-RU" dirty="0" smtClean="0"/>
              <a:t>	</a:t>
            </a:r>
            <a:r>
              <a:rPr lang="ru-RU" dirty="0"/>
              <a:t> </a:t>
            </a:r>
            <a:r>
              <a:rPr lang="ru-RU" sz="1600" dirty="0"/>
              <a:t>Созданные опорные площадки после завершения периода грантовой поддержки будут функционировать на основе соглашений с ресурсным центром регионального уровня – </a:t>
            </a:r>
            <a:r>
              <a:rPr lang="ru-RU" sz="1600" dirty="0" smtClean="0"/>
              <a:t>           ГБОУ </a:t>
            </a:r>
            <a:r>
              <a:rPr lang="ru-RU" sz="1600" dirty="0"/>
              <a:t>ДО Республики Марий Эл «ДЭБЦ» как опорные центры естественнонаучной направленности эколого-биологического тематического цикла муниципального уровня. </a:t>
            </a:r>
            <a:endParaRPr lang="ru-RU" sz="1600" dirty="0" smtClean="0"/>
          </a:p>
          <a:p>
            <a:pPr algn="just" defTabSz="542925"/>
            <a:r>
              <a:rPr lang="ru-RU" sz="1600" dirty="0"/>
              <a:t>	</a:t>
            </a:r>
            <a:r>
              <a:rPr lang="ru-RU" sz="1600" dirty="0" smtClean="0"/>
              <a:t>Созданная </a:t>
            </a:r>
            <a:r>
              <a:rPr lang="ru-RU" sz="1600" dirty="0"/>
              <a:t>региональная инфраструктура программно-методического, материально-технического и кадрового обеспечения деятельности </a:t>
            </a:r>
            <a:r>
              <a:rPr lang="ru-RU" sz="1600" dirty="0" smtClean="0"/>
              <a:t>школьных </a:t>
            </a:r>
            <a:r>
              <a:rPr lang="ru-RU" sz="1600" dirty="0"/>
              <a:t>лесничеств будет поддерживаться на сайте Школьные лесничества Республики Марий Эл и будет в дальнейшем реализовываться согласно Плана мероприятий («дорожной карты») по развитию школьных лесничеств на 2018 - 2027 годы, подготовленной совместно с Министерством образования и науки Российской Федерации, Министерством труда и социальной защиты Российской Федерации и Федеральным агентством лесного </a:t>
            </a:r>
            <a:r>
              <a:rPr lang="ru-RU" sz="1600" dirty="0" smtClean="0"/>
              <a:t>хозяйства.</a:t>
            </a:r>
          </a:p>
          <a:p>
            <a:pPr algn="just" defTabSz="542925"/>
            <a:r>
              <a:rPr lang="ru-RU" sz="1600" dirty="0"/>
              <a:t>	</a:t>
            </a:r>
            <a:r>
              <a:rPr lang="ru-RU" sz="1600" dirty="0" smtClean="0"/>
              <a:t>Разработанные </a:t>
            </a:r>
            <a:r>
              <a:rPr lang="ru-RU" sz="1600" dirty="0"/>
              <a:t>программы и наработанный опыт по формированию исследовательских и проектных навыков будет распространён для реализации среди образовательных организаций всех муниципальных районов Республики Марий Эл. </a:t>
            </a:r>
            <a:r>
              <a:rPr lang="ru-RU" sz="1600" dirty="0" smtClean="0"/>
              <a:t>	Приобретённое </a:t>
            </a:r>
            <a:r>
              <a:rPr lang="ru-RU" sz="1600" dirty="0"/>
              <a:t>в ходе реализации оборудование будет по заявкам предоставляться муниципальным опорным площадкам для организации исследовательской и проектной деятельности с обучающимися. </a:t>
            </a:r>
          </a:p>
        </p:txBody>
      </p:sp>
    </p:spTree>
    <p:extLst>
      <p:ext uri="{BB962C8B-B14F-4D97-AF65-F5344CB8AC3E}">
        <p14:creationId xmlns:p14="http://schemas.microsoft.com/office/powerpoint/2010/main" val="22050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09" y="1738670"/>
            <a:ext cx="8686800" cy="504056"/>
          </a:xfrm>
        </p:spPr>
        <p:txBody>
          <a:bodyPr>
            <a:normAutofit fontScale="90000"/>
          </a:bodyPr>
          <a:lstStyle/>
          <a:p>
            <a:r>
              <a:rPr lang="ru-RU" sz="29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 проекта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2276872"/>
            <a:ext cx="8938320" cy="345638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 fontAlgn="t"/>
            <a:r>
              <a:rPr lang="ru-RU" sz="2800" dirty="0">
                <a:effectLst/>
              </a:rPr>
              <a:t> </a:t>
            </a:r>
            <a:r>
              <a:rPr lang="ru-RU" sz="2400" dirty="0">
                <a:effectLst/>
              </a:rPr>
              <a:t>Развитие волонтерского движения </a:t>
            </a:r>
            <a:endParaRPr lang="ru-RU" sz="2400" dirty="0" smtClean="0">
              <a:effectLst/>
            </a:endParaRPr>
          </a:p>
          <a:p>
            <a:pPr lvl="0" algn="ctr" fontAlgn="t"/>
            <a:r>
              <a:rPr lang="ru-RU" sz="2400" dirty="0" smtClean="0">
                <a:effectLst/>
              </a:rPr>
              <a:t>школьных </a:t>
            </a:r>
            <a:r>
              <a:rPr lang="ru-RU" sz="2400" dirty="0">
                <a:effectLst/>
              </a:rPr>
              <a:t>лесничеств Республики Марий </a:t>
            </a:r>
            <a:r>
              <a:rPr lang="ru-RU" sz="2400" dirty="0" smtClean="0">
                <a:effectLst/>
              </a:rPr>
              <a:t>Эл</a:t>
            </a:r>
          </a:p>
          <a:p>
            <a:pPr lvl="0" algn="ctr" fontAlgn="t"/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через создание </a:t>
            </a:r>
            <a:r>
              <a:rPr lang="ru-RU" sz="2400" dirty="0" smtClean="0">
                <a:effectLst/>
              </a:rPr>
              <a:t>регионального центра </a:t>
            </a:r>
            <a:endParaRPr lang="ru-RU" sz="2400" dirty="0" smtClean="0">
              <a:effectLst/>
            </a:endParaRPr>
          </a:p>
          <a:p>
            <a:pPr lvl="0" algn="ctr" fontAlgn="t"/>
            <a:r>
              <a:rPr lang="ru-RU" sz="2400" dirty="0" smtClean="0">
                <a:effectLst/>
              </a:rPr>
              <a:t>на </a:t>
            </a:r>
            <a:r>
              <a:rPr lang="ru-RU" sz="2400" dirty="0">
                <a:effectLst/>
              </a:rPr>
              <a:t>базе ГБОУ ДО Республики Марий Эл "ДЭБЦ" </a:t>
            </a:r>
            <a:endParaRPr lang="ru-RU" sz="2400" dirty="0" smtClean="0">
              <a:effectLst/>
            </a:endParaRPr>
          </a:p>
          <a:p>
            <a:pPr lvl="0" algn="ctr" fontAlgn="t"/>
            <a:r>
              <a:rPr lang="ru-RU" sz="2400" dirty="0">
                <a:effectLst/>
              </a:rPr>
              <a:t>как условие формирования  региональной инфраструктуры школьных лесничеств </a:t>
            </a:r>
            <a:endParaRPr lang="ru-RU" sz="2400" dirty="0" smtClean="0">
              <a:effectLst/>
            </a:endParaRPr>
          </a:p>
          <a:p>
            <a:pPr lvl="0" algn="ctr" fontAlgn="t"/>
            <a:r>
              <a:rPr lang="ru-RU" sz="2400" dirty="0" smtClean="0">
                <a:effectLst/>
              </a:rPr>
              <a:t>в </a:t>
            </a:r>
            <a:r>
              <a:rPr lang="ru-RU" sz="2400" dirty="0">
                <a:effectLst/>
              </a:rPr>
              <a:t>рамках реализации проекта – победителя</a:t>
            </a:r>
          </a:p>
          <a:p>
            <a:pPr lvl="0" algn="ctr" fontAlgn="t"/>
            <a:r>
              <a:rPr lang="ru-RU" sz="2400" dirty="0">
                <a:effectLst/>
              </a:rPr>
              <a:t> «От лесных лидеров к лидерам школьных лесничеств»</a:t>
            </a:r>
          </a:p>
          <a:p>
            <a:pPr lvl="0" algn="ctr" fontAlgn="t"/>
            <a:r>
              <a:rPr lang="ru-RU" sz="2400" dirty="0" smtClean="0">
                <a:effectLst/>
              </a:rPr>
              <a:t> 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42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229600" cy="778098"/>
          </a:xfrm>
        </p:spPr>
        <p:txBody>
          <a:bodyPr vert="horz" anchor="ctr">
            <a:noAutofit/>
          </a:bodyPr>
          <a:lstStyle/>
          <a:p>
            <a:r>
              <a:rPr lang="ru-RU" sz="26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Длительность </a:t>
            </a:r>
            <a:r>
              <a:rPr lang="ru-RU" sz="2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проекта – 13 месяцев</a:t>
            </a:r>
            <a:r>
              <a:rPr lang="ru-RU" sz="26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6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936103"/>
          </a:xfrm>
        </p:spPr>
        <p:txBody>
          <a:bodyPr>
            <a:normAutofit fontScale="55000" lnSpcReduction="20000"/>
          </a:bodyPr>
          <a:lstStyle/>
          <a:p>
            <a:pPr marL="0" indent="803275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803275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Дата начала реализации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/>
              <a:t>01 июня 2018 </a:t>
            </a:r>
          </a:p>
          <a:p>
            <a:pPr marL="0" indent="803275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Дата начала реализации проекта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/>
              <a:t>31</a:t>
            </a:r>
            <a:r>
              <a:rPr lang="ru-RU" dirty="0"/>
              <a:t> </a:t>
            </a:r>
            <a:r>
              <a:rPr lang="ru-RU" dirty="0" smtClean="0"/>
              <a:t>мая 2019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803275"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9479" y="2673685"/>
            <a:ext cx="8229600" cy="50405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География проекта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5537" y="3177741"/>
            <a:ext cx="2682254" cy="3168352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803275" algn="just">
              <a:buFont typeface="Wingdings 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400" dirty="0"/>
              <a:t>Республика Марий Эл</a:t>
            </a:r>
          </a:p>
          <a:p>
            <a:pPr marL="0" indent="0">
              <a:buNone/>
            </a:pPr>
            <a:r>
              <a:rPr lang="ru-RU" sz="4400" dirty="0"/>
              <a:t> (все 17 муниципальных образований):</a:t>
            </a:r>
          </a:p>
          <a:p>
            <a:pPr marL="0" indent="0">
              <a:buNone/>
            </a:pPr>
            <a:r>
              <a:rPr lang="ru-RU" sz="4400" dirty="0"/>
              <a:t>г. Йошкар-Ола</a:t>
            </a:r>
          </a:p>
          <a:p>
            <a:pPr marL="0" indent="0">
              <a:buNone/>
            </a:pPr>
            <a:r>
              <a:rPr lang="ru-RU" sz="4400" dirty="0"/>
              <a:t>г. Волжск</a:t>
            </a:r>
          </a:p>
          <a:p>
            <a:pPr marL="0" indent="0">
              <a:buNone/>
            </a:pPr>
            <a:r>
              <a:rPr lang="ru-RU" sz="4400" dirty="0"/>
              <a:t>г. Козьмодемьянск</a:t>
            </a:r>
          </a:p>
          <a:p>
            <a:pPr marL="0" indent="0">
              <a:buNone/>
            </a:pPr>
            <a:r>
              <a:rPr lang="ru-RU" sz="4400" dirty="0"/>
              <a:t>Волжский район</a:t>
            </a:r>
          </a:p>
          <a:p>
            <a:pPr marL="0" indent="0">
              <a:buNone/>
            </a:pPr>
            <a:r>
              <a:rPr lang="ru-RU" sz="4400" dirty="0"/>
              <a:t>Горномарийский район</a:t>
            </a:r>
          </a:p>
          <a:p>
            <a:pPr marL="0" indent="0">
              <a:buNone/>
            </a:pPr>
            <a:r>
              <a:rPr lang="ru-RU" sz="4400" dirty="0"/>
              <a:t>Звениговский район</a:t>
            </a:r>
          </a:p>
          <a:p>
            <a:pPr marL="0" indent="0">
              <a:buNone/>
            </a:pPr>
            <a:r>
              <a:rPr lang="ru-RU" sz="4400" dirty="0"/>
              <a:t>Килемарский район</a:t>
            </a:r>
          </a:p>
          <a:p>
            <a:pPr marL="0" indent="0">
              <a:buNone/>
            </a:pPr>
            <a:r>
              <a:rPr lang="ru-RU" sz="4400" dirty="0"/>
              <a:t>Куженерский район</a:t>
            </a:r>
          </a:p>
          <a:p>
            <a:pPr marL="0" indent="0">
              <a:buNone/>
            </a:pPr>
            <a:r>
              <a:rPr lang="ru-RU" sz="4400" dirty="0"/>
              <a:t>Мари-Турекский район</a:t>
            </a:r>
          </a:p>
          <a:p>
            <a:pPr marL="0" indent="0">
              <a:buNone/>
            </a:pPr>
            <a:r>
              <a:rPr lang="ru-RU" sz="4400" dirty="0"/>
              <a:t>Медведевский район</a:t>
            </a:r>
          </a:p>
          <a:p>
            <a:pPr marL="0" indent="0">
              <a:buNone/>
            </a:pPr>
            <a:r>
              <a:rPr lang="ru-RU" sz="4400" dirty="0"/>
              <a:t>Моркинский район</a:t>
            </a:r>
          </a:p>
          <a:p>
            <a:pPr marL="0" indent="0">
              <a:buNone/>
            </a:pPr>
            <a:r>
              <a:rPr lang="ru-RU" sz="4400" dirty="0"/>
              <a:t>Новоторъяльский район</a:t>
            </a:r>
          </a:p>
          <a:p>
            <a:pPr marL="0" indent="0">
              <a:buNone/>
            </a:pPr>
            <a:r>
              <a:rPr lang="ru-RU" sz="4400" dirty="0"/>
              <a:t>Оршанский район</a:t>
            </a:r>
          </a:p>
          <a:p>
            <a:pPr marL="0" indent="0">
              <a:buNone/>
            </a:pPr>
            <a:r>
              <a:rPr lang="ru-RU" sz="4400" dirty="0"/>
              <a:t>Параньгинский район</a:t>
            </a:r>
          </a:p>
          <a:p>
            <a:pPr marL="0" indent="0">
              <a:buNone/>
            </a:pPr>
            <a:r>
              <a:rPr lang="ru-RU" sz="4400" dirty="0"/>
              <a:t>Сернурский район</a:t>
            </a:r>
          </a:p>
          <a:p>
            <a:pPr marL="0" indent="0">
              <a:buNone/>
            </a:pPr>
            <a:r>
              <a:rPr lang="ru-RU" sz="4400" dirty="0"/>
              <a:t>Советский район</a:t>
            </a:r>
          </a:p>
          <a:p>
            <a:pPr marL="0" indent="0">
              <a:buNone/>
            </a:pPr>
            <a:r>
              <a:rPr lang="ru-RU" sz="4400" dirty="0"/>
              <a:t>Юринский район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803275" algn="just">
              <a:buFont typeface="Wingdings 2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963397"/>
              </p:ext>
            </p:extLst>
          </p:nvPr>
        </p:nvGraphicFramePr>
        <p:xfrm>
          <a:off x="3275856" y="2998209"/>
          <a:ext cx="5411046" cy="3527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3" imgW="9525" imgH="9525" progId="CorelDRAW.Graphic.11">
                  <p:embed/>
                </p:oleObj>
              </mc:Choice>
              <mc:Fallback>
                <p:oleObj r:id="rId3" imgW="9525" imgH="9525" progId="CorelDRAW.Graphic.11">
                  <p:embed/>
                  <p:pic>
                    <p:nvPicPr>
                      <p:cNvPr id="0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998209"/>
                        <a:ext cx="5411046" cy="3527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229600" cy="778098"/>
          </a:xfrm>
        </p:spPr>
        <p:txBody>
          <a:bodyPr vert="horz" anchor="ctr">
            <a:noAutofit/>
          </a:bodyPr>
          <a:lstStyle/>
          <a:p>
            <a:pPr algn="ctr"/>
            <a:r>
              <a:rPr lang="ru-RU" sz="2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Обоснование </a:t>
            </a:r>
            <a:r>
              <a:rPr lang="ru-RU" sz="26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социальной значимости проекта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2016224" cy="504056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endParaRPr lang="ru-RU" sz="5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979712" y="1912744"/>
            <a:ext cx="6768752" cy="1444248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/>
              <a:t>Школьные </a:t>
            </a:r>
            <a:r>
              <a:rPr lang="ru-RU" sz="1200" dirty="0"/>
              <a:t>лесничества являются одной из эффективных форм организации экологического образования детей</a:t>
            </a:r>
            <a:r>
              <a:rPr lang="ru-RU" sz="1200" dirty="0" smtClean="0"/>
              <a:t>. </a:t>
            </a:r>
            <a:r>
              <a:rPr lang="ru-RU" sz="1200" dirty="0"/>
              <a:t>Содержание деятельности школьных лесничеств включает основные направления экологического образования: практическая, просветительская, исследовательская деятельность и теоретическая подготовка. В республике в 2014 году было 44 школьных </a:t>
            </a:r>
            <a:r>
              <a:rPr lang="ru-RU" sz="1200" dirty="0" smtClean="0"/>
              <a:t>лесничеств </a:t>
            </a:r>
            <a:r>
              <a:rPr lang="ru-RU" sz="1200" dirty="0"/>
              <a:t>с охватом 635 детей, в 2017 году уже 32 школьных лесничества с охватом 583. Снижение показателей требует поиска новых форм и методов, разработку новых технологий и моделей организации работы с детьми по вовлечению их в практическую и природоохранную деятельность по сохранению природы родного края</a:t>
            </a:r>
            <a:endParaRPr lang="ru-RU" sz="1200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50389536"/>
              </p:ext>
            </p:extLst>
          </p:nvPr>
        </p:nvGraphicFramePr>
        <p:xfrm>
          <a:off x="179512" y="3532735"/>
          <a:ext cx="4354309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4355976" y="3602732"/>
            <a:ext cx="2232248" cy="280831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Все </a:t>
            </a:r>
            <a:r>
              <a:rPr lang="ru-RU" sz="1600" dirty="0" smtClean="0"/>
              <a:t>наши поставленные  </a:t>
            </a:r>
            <a:r>
              <a:rPr lang="ru-RU" sz="1600" dirty="0"/>
              <a:t>задачи соответствуют выполнению задач, представленных в Плане мероприятий («дорожная карта») по развитию школьных лесничеств на 2018 - 2027 годы, подготовленном совместно с Министерством образования и науки Российской Федерации, Министерством труда и социальной защиты Российской Федерации и Федеральным агентством лесного хозяйства</a:t>
            </a:r>
          </a:p>
          <a:p>
            <a:pPr marL="0" indent="0">
              <a:buNone/>
            </a:pPr>
            <a:endParaRPr lang="ru-RU" sz="1700" dirty="0"/>
          </a:p>
          <a:p>
            <a:pPr marL="0" indent="0">
              <a:buNone/>
            </a:pPr>
            <a:endParaRPr lang="ru-RU" sz="1050" dirty="0" smtClean="0"/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67269"/>
            <a:ext cx="2016224" cy="294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3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78098"/>
          </a:xfrm>
        </p:spPr>
        <p:txBody>
          <a:bodyPr vert="horz" anchor="ctr">
            <a:noAutofit/>
          </a:bodyPr>
          <a:lstStyle/>
          <a:p>
            <a:pPr algn="ctr"/>
            <a:r>
              <a:rPr lang="ru-RU" sz="2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Обоснование </a:t>
            </a:r>
            <a:r>
              <a:rPr lang="ru-RU" sz="26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социальной значимости проекта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1926688" cy="7920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endParaRPr lang="ru-RU" sz="5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140762" y="1628800"/>
            <a:ext cx="6696744" cy="1588264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200" dirty="0">
                <a:solidFill>
                  <a:schemeClr val="tx1"/>
                </a:solidFill>
              </a:rPr>
              <a:t>Организация востребованного </a:t>
            </a:r>
            <a:r>
              <a:rPr lang="ru-RU" sz="1200" dirty="0" smtClean="0">
                <a:solidFill>
                  <a:schemeClr val="tx1"/>
                </a:solidFill>
              </a:rPr>
              <a:t>экологического образования в школьных лесничествах, </a:t>
            </a:r>
            <a:r>
              <a:rPr lang="ru-RU" sz="1200" dirty="0">
                <a:solidFill>
                  <a:schemeClr val="tx1"/>
                </a:solidFill>
              </a:rPr>
              <a:t>тесно связанного с вопросами экономики и социальной жизни людей на конкретной </a:t>
            </a:r>
            <a:r>
              <a:rPr lang="ru-RU" sz="1200" dirty="0" smtClean="0">
                <a:solidFill>
                  <a:schemeClr val="tx1"/>
                </a:solidFill>
              </a:rPr>
              <a:t>территории, </a:t>
            </a:r>
            <a:r>
              <a:rPr lang="ru-RU" sz="1200" dirty="0">
                <a:solidFill>
                  <a:schemeClr val="tx1"/>
                </a:solidFill>
              </a:rPr>
              <a:t>требует больших материально-технических и интеллектуальных ресурсов, которых нет в образовательных </a:t>
            </a:r>
            <a:r>
              <a:rPr lang="ru-RU" sz="1200" dirty="0" smtClean="0">
                <a:solidFill>
                  <a:schemeClr val="tx1"/>
                </a:solidFill>
              </a:rPr>
              <a:t>организациях, </a:t>
            </a:r>
            <a:r>
              <a:rPr lang="ru-RU" sz="1200" dirty="0">
                <a:solidFill>
                  <a:schemeClr val="tx1"/>
                </a:solidFill>
              </a:rPr>
              <a:t>вследствие чего  у детей низкий процент </a:t>
            </a:r>
            <a:r>
              <a:rPr lang="ru-RU" sz="1200" dirty="0" smtClean="0">
                <a:solidFill>
                  <a:schemeClr val="tx1"/>
                </a:solidFill>
              </a:rPr>
              <a:t>вовлеченности. </a:t>
            </a:r>
          </a:p>
          <a:p>
            <a:pPr marL="0" indent="0" algn="just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В </a:t>
            </a:r>
            <a:r>
              <a:rPr lang="ru-RU" sz="1200" dirty="0">
                <a:solidFill>
                  <a:schemeClr val="tx1"/>
                </a:solidFill>
              </a:rPr>
              <a:t>республике в 2018 году 32 школьных лесничества с охватом более 500 детей и организованы они  в разных сферах  (в сфере дополнительного образования, внеурочной деятельности, в рамках воспитательных мероприятий и в др.), что не позволяет создать единую региональную инфраструктуру школьных лесничеств. </a:t>
            </a: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228600" indent="-228600">
              <a:buAutoNum type="arabicPlain"/>
            </a:pPr>
            <a:endParaRPr lang="ru-RU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51520" y="3934535"/>
            <a:ext cx="1924076" cy="703692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2"/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Решение проблемы</a:t>
            </a:r>
          </a:p>
          <a:p>
            <a:endParaRPr lang="ru-RU" sz="5500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175596" y="3314272"/>
            <a:ext cx="6826520" cy="3355087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1. Необходимо  создать  </a:t>
            </a:r>
            <a:r>
              <a:rPr lang="ru-RU" sz="1200" dirty="0">
                <a:solidFill>
                  <a:srgbClr val="0070C0"/>
                </a:solidFill>
              </a:rPr>
              <a:t>механизм и комплект нормативно-правовой и регламентирующей документации по созданию региональной инфраструктуры школьных лесничеств в основе которой будет добровольческая (волонтерская) деятельность.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Необходимо создавать опорные площадки в муниципальных образованиях с обязательным включением научных организаций и организаций реального сектора экономики (арендаторов лесных участков), где будут сосредоточены материальные, кадровые и методические ресурсы, что позволит рационально и эффективно создавать условия для обеспечения равного доступа к современным программам детей, прежде всего из сельской местности. </a:t>
            </a:r>
          </a:p>
          <a:p>
            <a:pPr marL="228600" indent="-228600">
              <a:buAutoNum type="arabicPeriod"/>
            </a:pPr>
            <a:endParaRPr lang="ru-RU" sz="1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2. Необходимо разработать современные, востребованные  и конкурентоспособные программы </a:t>
            </a:r>
            <a:r>
              <a:rPr lang="ru-RU" sz="1200" dirty="0">
                <a:solidFill>
                  <a:srgbClr val="0070C0"/>
                </a:solidFill>
              </a:rPr>
              <a:t>для </a:t>
            </a:r>
            <a:r>
              <a:rPr lang="ru-RU" sz="1200" dirty="0" smtClean="0">
                <a:solidFill>
                  <a:srgbClr val="0070C0"/>
                </a:solidFill>
              </a:rPr>
              <a:t>членов школьных лесничеств от ознакомительного уровня до углублённого,  в основе которых будет обучение детей навыкам проектной деятельности в команде</a:t>
            </a:r>
          </a:p>
          <a:p>
            <a:pPr marL="0" indent="0">
              <a:buNone/>
            </a:pPr>
            <a:endParaRPr lang="ru-RU" sz="1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0070C0"/>
                </a:solidFill>
              </a:rPr>
              <a:t>3. Необходимо научить детей,  реализуя новые программы,  управлять деятельностью школьных лесничеств самостоятельно, которая была бы востребована и общественно признанной прежде всего жителями своего района.  Для этого нужно научить детей выявлять проблемы, изучать их,  проявлять инициативу, организовывать и добиваться результата</a:t>
            </a:r>
          </a:p>
          <a:p>
            <a:pPr marL="0" indent="0">
              <a:buNone/>
            </a:pPr>
            <a:endParaRPr lang="ru-RU" sz="12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2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229600" cy="936104"/>
          </a:xfrm>
        </p:spPr>
        <p:txBody>
          <a:bodyPr vert="horz" anchor="ctr">
            <a:noAutofit/>
          </a:bodyPr>
          <a:lstStyle/>
          <a:p>
            <a:pPr algn="ctr"/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Исполнители и партнеры в реализации проекта </a:t>
            </a:r>
            <a:b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5535" y="3274975"/>
            <a:ext cx="8349921" cy="172819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95536" y="5157192"/>
            <a:ext cx="8352928" cy="1440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238945"/>
              </p:ext>
            </p:extLst>
          </p:nvPr>
        </p:nvGraphicFramePr>
        <p:xfrm>
          <a:off x="970095" y="1916832"/>
          <a:ext cx="7200800" cy="420624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600400"/>
                <a:gridCol w="3600400"/>
              </a:tblGrid>
              <a:tr h="191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0" dirty="0">
                          <a:effectLst/>
                        </a:rPr>
                        <a:t>Министерство образования и науки </a:t>
                      </a:r>
                      <a:r>
                        <a:rPr lang="ru-RU" sz="1200" b="0" dirty="0" smtClean="0">
                          <a:effectLst/>
                        </a:rPr>
                        <a:t>Республики </a:t>
                      </a:r>
                      <a:r>
                        <a:rPr lang="ru-RU" sz="1200" b="0" dirty="0">
                          <a:effectLst/>
                        </a:rPr>
                        <a:t>Марий Эл</a:t>
                      </a:r>
                      <a:endParaRPr lang="ru-RU" sz="11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Министерство природных ресурсов, экологии  и охраны окружающей среды Республики Марий Эл</a:t>
                      </a:r>
                      <a:endParaRPr lang="ru-RU" sz="1100" b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38480"/>
              </p:ext>
            </p:extLst>
          </p:nvPr>
        </p:nvGraphicFramePr>
        <p:xfrm>
          <a:off x="389444" y="2852936"/>
          <a:ext cx="8352928" cy="3628097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298691"/>
                <a:gridCol w="2438999"/>
                <a:gridCol w="1807619"/>
                <a:gridCol w="1807619"/>
              </a:tblGrid>
              <a:tr h="8486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effectLst/>
                        </a:rPr>
                        <a:t>ГБОУ ДО Республики Марий Эл «Детский эколого-биологический центр»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kumimoji="0" lang="ru-RU" sz="1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Кокшайский</a:t>
                      </a:r>
                      <a:r>
                        <a:rPr kumimoji="0"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лес» </a:t>
                      </a:r>
                      <a:r>
                        <a:rPr kumimoji="0"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другие  лесопользователи Республики Марий Эл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АНО 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«Охрана Леса</a:t>
                      </a:r>
                      <a:r>
                        <a:rPr lang="ru-RU" sz="1000" b="0" dirty="0" smtClean="0">
                          <a:effectLst/>
                        </a:rPr>
                        <a:t>»</a:t>
                      </a:r>
                      <a:endParaRPr lang="ru-RU" sz="1000" b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Институт леса ФГБОУ ВО «Поволжский государственный технологический университет»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179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lang="ru-RU" sz="1000" b="0" dirty="0">
                          <a:effectLst/>
                        </a:rPr>
                        <a:t>Нормативно-правовое и организационное обеспечение деятельности школьных лесничеств </a:t>
                      </a:r>
                      <a:endParaRPr lang="ru-RU" sz="1000" b="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lang="ru-RU" sz="1000" b="0" dirty="0" smtClean="0">
                          <a:effectLst/>
                        </a:rPr>
                        <a:t>Программно-методическое </a:t>
                      </a:r>
                      <a:r>
                        <a:rPr lang="ru-RU" sz="1000" b="0" dirty="0">
                          <a:effectLst/>
                        </a:rPr>
                        <a:t>обеспечение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lang="ru-RU" sz="1000" b="0" dirty="0">
                          <a:effectLst/>
                        </a:rPr>
                        <a:t>Образовательно-просветительская деятельность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lang="ru-RU" sz="1000" b="0" dirty="0">
                          <a:effectLst/>
                        </a:rPr>
                        <a:t>Организация и проведение </a:t>
                      </a:r>
                      <a:r>
                        <a:rPr lang="ru-RU" sz="1000" b="0" dirty="0" smtClean="0">
                          <a:effectLst/>
                        </a:rPr>
                        <a:t>республиканских </a:t>
                      </a:r>
                      <a:r>
                        <a:rPr lang="ru-RU" sz="1000" b="0" dirty="0">
                          <a:effectLst/>
                        </a:rPr>
                        <a:t>мероприятий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lang="ru-RU" sz="1000" b="0" dirty="0">
                          <a:effectLst/>
                        </a:rPr>
                        <a:t>Инновационная деятельность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 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kumimoji="0"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Организационное обеспечение деятельности школьных лесничеств в муниципалитетах</a:t>
                      </a:r>
                    </a:p>
                    <a:p>
                      <a:pPr marL="342900" lvl="0" indent="-3429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kumimoji="0"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Образовательно-просветительская деятельность</a:t>
                      </a:r>
                    </a:p>
                    <a:p>
                      <a:pPr marL="342900" lvl="0" indent="-3429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kumimoji="0"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Материально-техническое обеспечение (лесные участки)</a:t>
                      </a:r>
                    </a:p>
                    <a:p>
                      <a:pPr marL="342900" lvl="0" indent="-3429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kumimoji="0"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 проведение республиканских мероприятий</a:t>
                      </a:r>
                    </a:p>
                    <a:p>
                      <a:pPr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kumimoji="0"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обеспечение деятельности школьных 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лесничеств </a:t>
                      </a:r>
                      <a:r>
                        <a:rPr kumimoji="0"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(единый сайт)</a:t>
                      </a:r>
                    </a:p>
                    <a:p>
                      <a:pPr marL="342900" lvl="0" indent="-3429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kumimoji="0"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Инновационная деятельность</a:t>
                      </a:r>
                    </a:p>
                    <a:p>
                      <a:pPr marL="342900" lvl="0" indent="-3429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kumimoji="0"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Образовательно-просветительская деятельность</a:t>
                      </a:r>
                    </a:p>
                    <a:p>
                      <a:pPr marL="342900" lvl="0" indent="-3429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kumimoji="0"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 проведение </a:t>
                      </a:r>
                      <a:r>
                        <a:rPr kumimoji="0"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республиканских </a:t>
                      </a:r>
                      <a:r>
                        <a:rPr kumimoji="0"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lang="ru-RU" sz="1000" b="0" dirty="0">
                          <a:effectLst/>
                        </a:rPr>
                        <a:t>Научно-методическое обеспечение деятельности школьных лесничеств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lang="ru-RU" sz="1000" b="0" dirty="0">
                          <a:effectLst/>
                        </a:rPr>
                        <a:t>Образовательно-просветительская деятельность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1930" algn="l"/>
                        </a:tabLst>
                      </a:pPr>
                      <a:r>
                        <a:rPr lang="ru-RU" sz="1000" b="0" dirty="0">
                          <a:effectLst/>
                        </a:rPr>
                        <a:t>Организация и проведение </a:t>
                      </a:r>
                      <a:r>
                        <a:rPr lang="ru-RU" sz="1000" b="0" dirty="0" smtClean="0">
                          <a:effectLst/>
                        </a:rPr>
                        <a:t>республиканских </a:t>
                      </a:r>
                      <a:r>
                        <a:rPr lang="ru-RU" sz="1000" b="0" dirty="0">
                          <a:effectLst/>
                        </a:rPr>
                        <a:t>мероприятий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 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3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229600" cy="936104"/>
          </a:xfrm>
        </p:spPr>
        <p:txBody>
          <a:bodyPr vert="horz" anchor="ctr">
            <a:noAutofit/>
          </a:bodyPr>
          <a:lstStyle/>
          <a:p>
            <a:pPr algn="ctr"/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ГБОУ ДО Республики Марий Эл </a:t>
            </a:r>
            <a:b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«Детский эколого-биологический центр» является:</a:t>
            </a:r>
            <a:endParaRPr lang="ru-RU" sz="2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923928" y="2276872"/>
            <a:ext cx="4536504" cy="4104456"/>
          </a:xfrm>
        </p:spPr>
        <p:txBody>
          <a:bodyPr>
            <a:normAutofit fontScale="25000" lnSpcReduction="20000"/>
          </a:bodyPr>
          <a:lstStyle/>
          <a:p>
            <a:pPr marL="0" indent="0" algn="just" defTabSz="266700"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На федеральном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уровне – инновационной площадкой, 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Приказом Минобрнауки России от 30.12.2015 № 1563 «Об утверждении перечня федеральных инновационных площадок, осуществляющих деятельность в сфере дополнительного образования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детей, на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2016-2020 годы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266700">
              <a:spcBef>
                <a:spcPts val="0"/>
              </a:spcBef>
              <a:buNone/>
            </a:pP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266700">
              <a:spcBef>
                <a:spcPts val="0"/>
              </a:spcBef>
              <a:buNone/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	На региональном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уровне – инновационной площадкой, 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23 сентября 2015 г.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Приказом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Министерства образования и науки Республики Марий эл № 1465 присвоен статус региональной инновационной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площадки;</a:t>
            </a: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266700">
              <a:spcBef>
                <a:spcPts val="0"/>
              </a:spcBef>
              <a:buNone/>
            </a:pP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266700">
              <a:spcBef>
                <a:spcPts val="0"/>
              </a:spcBef>
              <a:buNone/>
            </a:pP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	На региональном </a:t>
            </a: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уровне – ресурсным центром,  Приказом </a:t>
            </a:r>
            <a:r>
              <a:rPr lang="ru-RU" sz="5600" b="1" dirty="0">
                <a:latin typeface="Times New Roman" pitchFamily="18" charset="0"/>
                <a:cs typeface="Times New Roman" pitchFamily="18" charset="0"/>
              </a:rPr>
              <a:t>Министерства образования и науки Республики Марий Эл № 1951 от 8 декабря 2015 г. присвоен статус ресурсного центра  по направлению деятельности:  Организация деятельности в рамках реализации дополнительных общеобразовательных программ  в области естественнонаучной направленности.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5535" y="3274975"/>
            <a:ext cx="8349921" cy="172819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95536" y="5157192"/>
            <a:ext cx="8352928" cy="1440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84" y="2307722"/>
            <a:ext cx="27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\\Computer-lg\shareddocs\000 гранты, заявки, проекты\Заявка на Конкурс от ГБОУ ДО РМЭ ДЭБЦ\копия документов для отправки\Документы подтверждающие наличие успешного опыта реализации проектов\146523~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411">
            <a:off x="577676" y="4364368"/>
            <a:ext cx="1655126" cy="2204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\\Computer-lg\shareddocs\000 гранты, заявки, проекты\Заявка на Конкурс от ГБОУ ДО РМЭ ДЭБЦ\копия документов для отправки\Документы подтверждающие наличие успешного опыта реализации проектов\1 приказ 1563 фед площ\1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3321">
            <a:off x="2083693" y="4337687"/>
            <a:ext cx="1586788" cy="2222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74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229600" cy="778098"/>
          </a:xfrm>
        </p:spPr>
        <p:txBody>
          <a:bodyPr vert="horz" anchor="ctr">
            <a:noAutofit/>
          </a:bodyPr>
          <a:lstStyle/>
          <a:p>
            <a:pPr algn="ctr"/>
            <a:r>
              <a:rPr lang="ru-RU" sz="2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Количественные  </a:t>
            </a:r>
            <a:r>
              <a:rPr lang="ru-RU" sz="26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5472608" cy="64807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человек, принявших участие в мероприятиях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339752" y="1912744"/>
            <a:ext cx="6480720" cy="94019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AutoNum type="arabicPlain"/>
            </a:pPr>
            <a:endParaRPr lang="ru-RU" sz="1200" dirty="0"/>
          </a:p>
          <a:p>
            <a:pPr marL="0" indent="0">
              <a:buNone/>
            </a:pPr>
            <a:endParaRPr lang="ru-RU" sz="1200" dirty="0" smtClean="0"/>
          </a:p>
          <a:p>
            <a:pPr marL="0" indent="0"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84168" y="1902735"/>
            <a:ext cx="2376264" cy="720080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txBody>
          <a:bodyPr vert="horz">
            <a:normAutofit fontScale="62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2"/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1316</a:t>
            </a:r>
          </a:p>
          <a:p>
            <a:endParaRPr lang="ru-RU" sz="5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670306"/>
            <a:ext cx="8064896" cy="387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2925" algn="l"/>
              </a:tabLst>
            </a:pPr>
            <a:r>
              <a:rPr lang="ru-RU" dirty="0" smtClean="0"/>
              <a:t>	</a:t>
            </a:r>
            <a:r>
              <a:rPr lang="ru-RU" sz="1750" dirty="0" smtClean="0"/>
              <a:t>Результатами </a:t>
            </a:r>
            <a:r>
              <a:rPr lang="ru-RU" sz="1750" dirty="0"/>
              <a:t>реализации проекта </a:t>
            </a:r>
            <a:r>
              <a:rPr lang="ru-RU" sz="1750" dirty="0" smtClean="0"/>
              <a:t>будет </a:t>
            </a:r>
            <a:r>
              <a:rPr lang="ru-RU" sz="1750" dirty="0"/>
              <a:t>привлечение не менее 544 детей из муниципальных образований республики в рамках проведения мероприятий ознакомительного уровня, не менее 272 детей в рамках базового уровня и 60 детей </a:t>
            </a:r>
            <a:r>
              <a:rPr lang="ru-RU" sz="1750" dirty="0" smtClean="0"/>
              <a:t> со своими руководителями в </a:t>
            </a:r>
            <a:r>
              <a:rPr lang="ru-RU" sz="1750" dirty="0"/>
              <a:t>рамках углубленного уровня. Не менее 250 детей примут участие в мероприятиях, организованных самими членами школьных </a:t>
            </a:r>
            <a:r>
              <a:rPr lang="ru-RU" sz="1750" dirty="0" smtClean="0"/>
              <a:t>лесничеств.</a:t>
            </a:r>
          </a:p>
          <a:p>
            <a:pPr algn="just">
              <a:tabLst>
                <a:tab pos="542925" algn="l"/>
              </a:tabLst>
            </a:pPr>
            <a:r>
              <a:rPr lang="ru-RU" sz="1750" dirty="0" smtClean="0"/>
              <a:t>	Не </a:t>
            </a:r>
            <a:r>
              <a:rPr lang="ru-RU" sz="1750" dirty="0"/>
              <a:t>менее 100 специалистов пройдут обучение и будут обеспечены полными комплектами </a:t>
            </a:r>
            <a:r>
              <a:rPr lang="ru-RU" sz="1750" dirty="0" smtClean="0"/>
              <a:t>документов, 50 специалистов не менее чем из 3  регионов примут участие в Межрегиональной конференции.  </a:t>
            </a:r>
          </a:p>
          <a:p>
            <a:pPr algn="just">
              <a:tabLst>
                <a:tab pos="542925" algn="l"/>
              </a:tabLst>
            </a:pPr>
            <a:r>
              <a:rPr lang="ru-RU" sz="1750" dirty="0" smtClean="0"/>
              <a:t>	Будет </a:t>
            </a:r>
            <a:r>
              <a:rPr lang="ru-RU" sz="1750" dirty="0"/>
              <a:t>создана региональная инфраструктура школьных лесничеств, включающая сеть </a:t>
            </a:r>
            <a:r>
              <a:rPr lang="ru-RU" sz="1750" dirty="0" smtClean="0"/>
              <a:t>из 17 муниципальных </a:t>
            </a:r>
            <a:r>
              <a:rPr lang="ru-RU" sz="1750" dirty="0"/>
              <a:t>опорных </a:t>
            </a:r>
            <a:r>
              <a:rPr lang="ru-RU" sz="1750" dirty="0" smtClean="0"/>
              <a:t>площадок.</a:t>
            </a:r>
          </a:p>
          <a:p>
            <a:pPr algn="just">
              <a:tabLst>
                <a:tab pos="542925" algn="l"/>
              </a:tabLst>
            </a:pPr>
            <a:r>
              <a:rPr lang="ru-RU" sz="1750" dirty="0"/>
              <a:t>	</a:t>
            </a:r>
            <a:r>
              <a:rPr lang="ru-RU" sz="1750" dirty="0" smtClean="0"/>
              <a:t>Будут разработаны: 3 образовательные программы для детей; одна программа повышения профессионального уровня; разработаны, выпущены и распространены 150 экземпляров методического пособия.</a:t>
            </a:r>
            <a:endParaRPr lang="ru-RU" sz="1750" dirty="0"/>
          </a:p>
        </p:txBody>
      </p:sp>
    </p:spTree>
    <p:extLst>
      <p:ext uri="{BB962C8B-B14F-4D97-AF65-F5344CB8AC3E}">
        <p14:creationId xmlns:p14="http://schemas.microsoft.com/office/powerpoint/2010/main" val="41526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504056"/>
          </a:xfrm>
        </p:spPr>
        <p:txBody>
          <a:bodyPr vert="horz" anchor="ctr">
            <a:noAutofit/>
          </a:bodyPr>
          <a:lstStyle/>
          <a:p>
            <a:pPr algn="ctr"/>
            <a:r>
              <a:rPr lang="ru-RU" sz="26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Качественные </a:t>
            </a:r>
            <a:r>
              <a:rPr lang="ru-RU" sz="2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</a:t>
            </a:r>
            <a:endParaRPr lang="ru-RU" sz="2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700808"/>
            <a:ext cx="85689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42925"/>
            <a:r>
              <a:rPr lang="ru-RU" dirty="0" smtClean="0"/>
              <a:t>	</a:t>
            </a:r>
            <a:r>
              <a:rPr lang="ru-RU" dirty="0"/>
              <a:t>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субъекта РФ: </a:t>
            </a:r>
            <a:r>
              <a:rPr lang="ru-RU" sz="1750" dirty="0"/>
              <a:t>создание инфраструктуры школьных лесничеств через сеть муниципальных опорных площадок с использованием ресурсов государственного и негосударственного сектора, где будут сосредоточены материальные, кадровые и методические ресурсы, </a:t>
            </a:r>
            <a:r>
              <a:rPr lang="ru-RU" sz="1750" dirty="0" smtClean="0"/>
              <a:t>что позволит </a:t>
            </a:r>
            <a:r>
              <a:rPr lang="ru-RU" sz="1750" dirty="0"/>
              <a:t>рационально и эффективно создать условия для обеспечения равного доступа к современным программам детей, прежде всего из сельской </a:t>
            </a:r>
            <a:r>
              <a:rPr lang="ru-RU" sz="1750" dirty="0" smtClean="0"/>
              <a:t>местности. </a:t>
            </a:r>
          </a:p>
          <a:p>
            <a:pPr algn="just" defTabSz="542925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и их родителей: </a:t>
            </a:r>
            <a:r>
              <a:rPr lang="ru-RU" sz="1750" dirty="0"/>
              <a:t>деятельность детей в школьных лесничествах позволит сформировать профессиональные и общекультурные компетенции, повысить уровень экологической культуры, экологического мышления, профессионально самоопределиться. Дети научатся в команде реализовывать проекты от начала до конца. </a:t>
            </a:r>
            <a:endParaRPr lang="ru-RU" sz="1750" dirty="0" smtClean="0"/>
          </a:p>
          <a:p>
            <a:pPr algn="just" defTabSz="542925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работников, специалистов реального сектора экономики: </a:t>
            </a:r>
            <a:r>
              <a:rPr lang="ru-RU" sz="1750" dirty="0"/>
              <a:t>использование разработанного программно-методического обеспечения позволит вовлечь детей и подростков муниципалитетов в проектную деятельность и проводить совместные с арендаторами лесохозяйственные работы в </a:t>
            </a:r>
            <a:r>
              <a:rPr lang="ru-RU" sz="1750" dirty="0" smtClean="0"/>
              <a:t>лесу.</a:t>
            </a:r>
            <a:endParaRPr lang="ru-RU" sz="1750" dirty="0"/>
          </a:p>
        </p:txBody>
      </p:sp>
    </p:spTree>
    <p:extLst>
      <p:ext uri="{BB962C8B-B14F-4D97-AF65-F5344CB8AC3E}">
        <p14:creationId xmlns:p14="http://schemas.microsoft.com/office/powerpoint/2010/main" val="25134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4325</TotalTime>
  <Words>653</Words>
  <Application>Microsoft Office PowerPoint</Application>
  <PresentationFormat>Экран (4:3)</PresentationFormat>
  <Paragraphs>130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CorelDRAW.Graphic.11</vt:lpstr>
      <vt:lpstr>  Организация-исполнитель  ГБОУ ДО Республики Марий Эл  «Детский эколого-биологический центр» </vt:lpstr>
      <vt:lpstr>Цель проекта  </vt:lpstr>
      <vt:lpstr>Длительность проекта – 13 месяцев </vt:lpstr>
      <vt:lpstr>Обоснование социальной значимости проекта</vt:lpstr>
      <vt:lpstr>Обоснование социальной значимости проекта</vt:lpstr>
      <vt:lpstr>Исполнители и партнеры в реализации проекта  </vt:lpstr>
      <vt:lpstr>ГБОУ ДО Республики Марий Эл  «Детский эколого-биологический центр» является:</vt:lpstr>
      <vt:lpstr>Количественные  результаты</vt:lpstr>
      <vt:lpstr>Качественные результаты </vt:lpstr>
      <vt:lpstr>Дальнейшее развитие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сетевых моделей развития школьных лесничеств на базе опорно-ресурсных площадок как условие сопровождения школьных лесничеств в процессе профессионального развития и самоопределения юных лесоводов в условиях модернизации образования и лесного хозяйства</dc:title>
  <dc:creator>Наиля</dc:creator>
  <cp:lastModifiedBy>HP</cp:lastModifiedBy>
  <cp:revision>124</cp:revision>
  <dcterms:modified xsi:type="dcterms:W3CDTF">2018-06-30T15:51:37Z</dcterms:modified>
</cp:coreProperties>
</file>