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71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C1A2F-3222-47AB-940A-533EBEC161D5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F9FC-C8B2-4ECC-933E-37B0744525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83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C1A2F-3222-47AB-940A-533EBEC161D5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F9FC-C8B2-4ECC-933E-37B0744525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64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C1A2F-3222-47AB-940A-533EBEC161D5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F9FC-C8B2-4ECC-933E-37B0744525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151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C1A2F-3222-47AB-940A-533EBEC161D5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F9FC-C8B2-4ECC-933E-37B0744525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773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C1A2F-3222-47AB-940A-533EBEC161D5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F9FC-C8B2-4ECC-933E-37B0744525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882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C1A2F-3222-47AB-940A-533EBEC161D5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F9FC-C8B2-4ECC-933E-37B0744525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140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C1A2F-3222-47AB-940A-533EBEC161D5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F9FC-C8B2-4ECC-933E-37B0744525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294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C1A2F-3222-47AB-940A-533EBEC161D5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F9FC-C8B2-4ECC-933E-37B0744525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9158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C1A2F-3222-47AB-940A-533EBEC161D5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F9FC-C8B2-4ECC-933E-37B0744525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571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C1A2F-3222-47AB-940A-533EBEC161D5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619F9FC-C8B2-4ECC-933E-37B0744525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837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C1A2F-3222-47AB-940A-533EBEC161D5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F9FC-C8B2-4ECC-933E-37B0744525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613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C1A2F-3222-47AB-940A-533EBEC161D5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F9FC-C8B2-4ECC-933E-37B0744525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2932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C1A2F-3222-47AB-940A-533EBEC161D5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F9FC-C8B2-4ECC-933E-37B0744525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050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C1A2F-3222-47AB-940A-533EBEC161D5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F9FC-C8B2-4ECC-933E-37B0744525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73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C1A2F-3222-47AB-940A-533EBEC161D5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F9FC-C8B2-4ECC-933E-37B0744525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083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C1A2F-3222-47AB-940A-533EBEC161D5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F9FC-C8B2-4ECC-933E-37B0744525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8055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C1A2F-3222-47AB-940A-533EBEC161D5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F9FC-C8B2-4ECC-933E-37B0744525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514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BFC1A2F-3222-47AB-940A-533EBEC161D5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619F9FC-C8B2-4ECC-933E-37B0744525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687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  <p:sldLayoutId id="2147483976" r:id="rId12"/>
    <p:sldLayoutId id="2147483977" r:id="rId13"/>
    <p:sldLayoutId id="2147483978" r:id="rId14"/>
    <p:sldLayoutId id="2147483979" r:id="rId15"/>
    <p:sldLayoutId id="2147483980" r:id="rId16"/>
    <p:sldLayoutId id="214748398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ya-dobrovolec.ru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noyamolod.ru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ligainternet.r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ya-dobrovolec.ru/" TargetMode="External"/><Relationship Id="rId2" Type="http://schemas.openxmlformats.org/officeDocument/2006/relationships/hyperlink" Target="https://noyamolod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verie-noyabrsk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0737" y="1380068"/>
            <a:ext cx="10362286" cy="2616199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Муниципальный проект</a:t>
            </a:r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874882"/>
            <a:ext cx="9144000" cy="1382917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КиберЩИТ</a:t>
            </a:r>
            <a:endParaRPr lang="ru-RU" sz="6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07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316871"/>
            <a:ext cx="10018713" cy="851026"/>
          </a:xfrm>
        </p:spPr>
        <p:txBody>
          <a:bodyPr>
            <a:noAutofit/>
          </a:bodyPr>
          <a:lstStyle/>
          <a:p>
            <a:r>
              <a:rPr lang="ru-RU" sz="2000" b="1" dirty="0"/>
              <a:t>План реализации муниципального проекта «</a:t>
            </a:r>
            <a:r>
              <a:rPr lang="ru-RU" sz="2000" b="1" dirty="0" err="1"/>
              <a:t>КиберЩИТ</a:t>
            </a:r>
            <a:r>
              <a:rPr lang="ru-RU" sz="2000" b="1" dirty="0"/>
              <a:t>»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на 2018 – 2019 годы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733945"/>
              </p:ext>
            </p:extLst>
          </p:nvPr>
        </p:nvGraphicFramePr>
        <p:xfrm>
          <a:off x="1050201" y="945847"/>
          <a:ext cx="10619716" cy="56684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6522"/>
                <a:gridCol w="5469224"/>
                <a:gridCol w="3443451"/>
                <a:gridCol w="90519"/>
              </a:tblGrid>
              <a:tr h="168300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Организационные мероприятия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8" marR="4960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4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Ежегодно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(январь)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8" marR="49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Разработка графика проведения информационно-разъяснительной работы.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8" marR="49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УДСМ, ДО, УФКиС, УК, МБУ «ЦППСиМ «Доверие»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8" marR="49608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 anchor="ctr"/>
                </a:tc>
              </a:tr>
              <a:tr h="4707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Ежегодно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(январь)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8" marR="49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Направление графика проведения информационно-разъяснительной работы для согласования в адрес учредителя.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8" marR="49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УДСМ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8" marR="49608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 anchor="ctr"/>
                </a:tc>
              </a:tr>
              <a:tr h="344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Ежегодно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(февраль)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8" marR="49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Составление реестра общественных мест с доступом в Интернет.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8" marR="49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Управление общей политики Администрации города Ноябрьска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8" marR="49608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 anchor="ctr"/>
                </a:tc>
              </a:tr>
              <a:tr h="4605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Ежеквартально, до 15 числа, следующего за отчетным периодом.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8" marR="49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Направление информации о ходе реализации Проекта в адрес учредителя.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8" marR="49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УДСМ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8" marR="49608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 anchor="ctr"/>
                </a:tc>
              </a:tr>
              <a:tr h="5251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Ежеквартально, до 10 числа, следующего за отчетным периодом.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8" marR="49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Мониторинг выявленных ссылок на ресурсы с опасным контентом, мониторинг отправки сообщений об опасных сайтах в компетентные органы, мониторинг закрытия Интернет-ресурсов с противоправной информацией, направление данной информации в УДСМ.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8" marR="49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МБУ «ЦППСиМ «Доверие»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8" marR="49608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 anchor="ctr"/>
                </a:tc>
              </a:tr>
              <a:tr h="4436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Ежеквартально, до 5 числа, следующего за отчетным периодом.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8" marR="49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Мониторинг информационно-разъяснительной работы, рейдов общественных мест со свободным доступом несовершеннолетних в Интернет, результатов поиска Интернет-ресурсов, содержащих противоправную информацию, направление информации в адрес УДСМ.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8" marR="49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МБУ «ЦППСиМ «Доверие»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8" marR="49608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 anchor="ctr"/>
                </a:tc>
              </a:tr>
              <a:tr h="47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Ежегодно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8" marR="49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Обучающее занятие для специалистов учреждений социальной сферы, представители коммерческих и общественных организаций, СМИ, физически лиц, проживающих в городе Ноябрьске на тему «Безопасность ребенка в сети Интернет»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8" marR="49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Отдел по вопросам общественной безопасности Администрации города Ноябрьска,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УДСМ,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МБУ «ЦППСиМ «Доверие»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8" marR="49608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 anchor="ctr"/>
                </a:tc>
              </a:tr>
              <a:tr h="344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Ежегодно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8" marR="49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Обучающий семинар для киберволонтеров города Ноябрьска.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8" marR="49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УДСМ,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МБУ «ЦППСиМ «Доверие»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8" marR="49608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 anchor="ctr"/>
                </a:tc>
              </a:tr>
              <a:tr h="4602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Ежегодно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(по необходимости)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8" marR="49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Проведение совещаний.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8" marR="49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Администрация города Ноябрьска,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УДСМ,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МБУ «ЦППСиМ «Доверие»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8" marR="49608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 anchor="ctr"/>
                </a:tc>
              </a:tr>
              <a:tr h="344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Февраль 2018 г.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8" marR="49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Совещание заинтересованных лиц. Презентация Проекта «КиберЩИТ».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8" marR="49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УДСМ,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МБУ «ЦППСиМ «Доверие»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8" marR="49608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002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0777360"/>
              </p:ext>
            </p:extLst>
          </p:nvPr>
        </p:nvGraphicFramePr>
        <p:xfrm>
          <a:off x="878188" y="425503"/>
          <a:ext cx="10963745" cy="60115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3393"/>
                <a:gridCol w="1669538"/>
                <a:gridCol w="4310429"/>
                <a:gridCol w="1904880"/>
                <a:gridCol w="2508447"/>
                <a:gridCol w="117058"/>
              </a:tblGrid>
              <a:tr h="203794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Реализация мероприятий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69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п/п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Срок проведения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Мероприятие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Место проведения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Ответственный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</a:tr>
              <a:tr h="8434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 течение всего периода реализации Проекта, согласно графику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Организация и проведение информационно-разъяснительных мероприятий по теме: «Безопасный Интернет».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согласно графику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УДСМ,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МБУ «ЦППСиМ «Доверие»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</a:tr>
              <a:tr h="8434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 течение всего периода реализации Проекта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Поиск и актуализация рекомендованных фильтров с указанием их характеристик и различий для размещения на сайте Я доброволец! </a:t>
                      </a:r>
                      <a:r>
                        <a:rPr lang="ru-RU" sz="1200" u="sng" dirty="0">
                          <a:effectLst/>
                          <a:hlinkClick r:id="rId2"/>
                        </a:rPr>
                        <a:t>http://ya-dobrovolec.ru/</a:t>
                      </a:r>
                      <a:r>
                        <a:rPr lang="ru-RU" sz="1200" dirty="0">
                          <a:effectLst/>
                        </a:rPr>
                        <a:t> , с возможностью бесплатного скачивания.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МБУ «ЦППСиМ «Доверие»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</a:tr>
              <a:tr h="5003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Не реже 1 раза в месяц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Проведение киберволонтерами рейдов по общественным точкам доступа к Интернету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Места с общим доступом к сети Интернет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УДСМ,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МБУ «ЦППСиМ «Доверие»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</a:tr>
              <a:tr h="4467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 течение года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Беседы с родителями «О безопасности детей в сети Интернет и ответственности за нарушение законодательства в сети»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 согласованию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УДСМ, ДО, УФКиС, УК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</a:tr>
              <a:tr h="630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 реже 1 раза в месяц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Поиск киберволонтерами противоправного контента в сети Интернет (не менее 1 сайта на 1 киберволонтера).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УДСМ, ДО, УФКиС, УК,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МБУ «ЦППСиМ «Доверие»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</a:tr>
              <a:tr h="5533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Июнь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(ежегодно)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Организация волонтерской акции «Безопасный интернет»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Праздничные площадки г. Ноябрьска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УДСМ,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МБУ «ЦППСиМ «Доверие»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</a:tr>
              <a:tr h="7298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Ноябрь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(ежегодно)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Представление наиболее активных киберволонтеров на награждение благодарственными письмами учредителя Проекта.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 согласованию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УДСМ,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МБУ «ЦППСиМ «Доверие»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</a:tr>
              <a:tr h="8434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 течение года, согласно графика проведения форумной кампании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Поездки наиболее активных киберволонтеров на международные, всероссийские и региональные обучающие и иные мероприятия.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УДСМ,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МБУ «ЦППСиМ «Доверие»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29" marR="4582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0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927844"/>
              </p:ext>
            </p:extLst>
          </p:nvPr>
        </p:nvGraphicFramePr>
        <p:xfrm>
          <a:off x="1140738" y="416461"/>
          <a:ext cx="10719303" cy="5420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3285"/>
                <a:gridCol w="1632315"/>
                <a:gridCol w="4214326"/>
                <a:gridCol w="103600"/>
                <a:gridCol w="1628245"/>
                <a:gridCol w="162560"/>
                <a:gridCol w="2534972"/>
              </a:tblGrid>
              <a:tr h="234600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Информационное сопровождение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00" marR="3910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95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п/п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00" marR="39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Срок проведения</a:t>
                      </a:r>
                      <a:endParaRPr lang="ru-RU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00" marR="39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Мероприятие</a:t>
                      </a:r>
                      <a:endParaRPr lang="ru-RU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00" marR="39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00" marR="39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Ответственный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Примечание</a:t>
                      </a:r>
                      <a:endParaRPr lang="ru-RU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00" marR="39100" marT="0" marB="0"/>
                </a:tc>
              </a:tr>
              <a:tr h="12037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00" marR="39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 реже 1 раза в неделю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00" marR="39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Информационное наполнение группы в </a:t>
                      </a:r>
                      <a:r>
                        <a:rPr lang="ru-RU" sz="1200" dirty="0" err="1">
                          <a:effectLst/>
                        </a:rPr>
                        <a:t>соцсетях</a:t>
                      </a:r>
                      <a:r>
                        <a:rPr lang="ru-RU" sz="1200" dirty="0">
                          <a:effectLst/>
                        </a:rPr>
                        <a:t> «</a:t>
                      </a:r>
                      <a:r>
                        <a:rPr lang="ru-RU" sz="1200" dirty="0" err="1">
                          <a:effectLst/>
                        </a:rPr>
                        <a:t>КиберЩИТ</a:t>
                      </a:r>
                      <a:r>
                        <a:rPr lang="ru-RU" sz="1200" dirty="0">
                          <a:effectLst/>
                        </a:rPr>
                        <a:t>», продвижение в сети интернет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00" marR="39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00" marR="39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УДСМ,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МБУ «ЦППСиМ «Доверие»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Освещение деятельности киберволонтеров;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организация опросов, голосований и т.д.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00" marR="39100" marT="0" marB="0"/>
                </a:tc>
              </a:tr>
              <a:tr h="9076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00" marR="39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 течение всего периода реализации проекта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00" marR="39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Информационное сопровождение Проекта «</a:t>
                      </a:r>
                      <a:r>
                        <a:rPr lang="ru-RU" sz="1200" dirty="0" err="1">
                          <a:effectLst/>
                        </a:rPr>
                        <a:t>КиберЩИТ</a:t>
                      </a:r>
                      <a:r>
                        <a:rPr lang="ru-RU" sz="1200" dirty="0">
                          <a:effectLst/>
                        </a:rPr>
                        <a:t>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00" marR="39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00" marR="39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УДСМ,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МБУ «ЦППСиМ «Доверие»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Группы в соцсетях под названием «КиберЩИТ», сайт «Я доброволец!», сайт УДСМ </a:t>
                      </a:r>
                      <a:r>
                        <a:rPr lang="ru-RU" sz="1200" u="sng">
                          <a:effectLst/>
                          <a:hlinkClick r:id="rId2"/>
                        </a:rPr>
                        <a:t>https://noyamolod.ru/</a:t>
                      </a:r>
                      <a:r>
                        <a:rPr lang="ru-RU" sz="12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00" marR="39100" marT="0" marB="0"/>
                </a:tc>
              </a:tr>
              <a:tr h="234600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Методическое обеспечение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00" marR="3910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806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00" marR="39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2018 г.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00" marR="39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Создание инструкций по пользованию сервисов на страничке «Безопасный интернет» и размещение их в социальных сетях.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00" marR="39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00" marR="3910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отдел по вопросам общественной безопасности Администрации города Ноябрьска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00" marR="3910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00" marR="39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Инструкция как установить фильтр, как отправить ссылку с опасным контентом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00" marR="39100" marT="0" marB="0"/>
                </a:tc>
              </a:tr>
              <a:tr h="11897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00" marR="39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2018 - 2019 </a:t>
                      </a:r>
                      <a:r>
                        <a:rPr lang="ru-RU" sz="1200" dirty="0" err="1">
                          <a:effectLst/>
                        </a:rPr>
                        <a:t>г.г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00" marR="39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Изготовление буклетов: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«О компьютерной зависимости»;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«О безопасном использовании сети Интернет».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Листовки: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«Инструкция «</a:t>
                      </a:r>
                      <a:r>
                        <a:rPr lang="ru-RU" sz="1200" dirty="0" err="1">
                          <a:effectLst/>
                        </a:rPr>
                        <a:t>КиберЩИТ</a:t>
                      </a:r>
                      <a:r>
                        <a:rPr lang="ru-RU" sz="1200" dirty="0">
                          <a:effectLst/>
                        </a:rPr>
                        <a:t>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00" marR="39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00" marR="3910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МБУ «ЦППСиМ «Доверие»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00" marR="3910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00" marR="39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Изготовление полиграфической продукции с логотипом Проекта «</a:t>
                      </a:r>
                      <a:r>
                        <a:rPr lang="ru-RU" sz="1200" dirty="0" err="1">
                          <a:effectLst/>
                        </a:rPr>
                        <a:t>КиберЩИТ</a:t>
                      </a:r>
                      <a:r>
                        <a:rPr lang="ru-RU" sz="1200" dirty="0">
                          <a:effectLst/>
                        </a:rPr>
                        <a:t>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00" marR="391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292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706169"/>
            <a:ext cx="10018713" cy="787653"/>
          </a:xfrm>
        </p:spPr>
        <p:txBody>
          <a:bodyPr>
            <a:noAutofit/>
          </a:bodyPr>
          <a:lstStyle/>
          <a:p>
            <a:r>
              <a:rPr lang="ru-RU" sz="2000" b="1" dirty="0"/>
              <a:t>Форма отчета по итогам реализации муниципального проекта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«</a:t>
            </a:r>
            <a:r>
              <a:rPr lang="ru-RU" sz="2000" b="1" dirty="0" err="1"/>
              <a:t>КиберЩИТ</a:t>
            </a:r>
            <a:r>
              <a:rPr lang="ru-RU" sz="2000" b="1" dirty="0"/>
              <a:t>»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1883" y="-1656784"/>
            <a:ext cx="10018713" cy="10037277"/>
          </a:xfrm>
        </p:spPr>
        <p:txBody>
          <a:bodyPr/>
          <a:lstStyle/>
          <a:p>
            <a:pPr marL="0" indent="0">
              <a:buNone/>
            </a:pPr>
            <a:r>
              <a:rPr lang="ru-RU" sz="1200" dirty="0" smtClean="0"/>
              <a:t>Учреждение</a:t>
            </a:r>
            <a:endParaRPr lang="ru-RU" sz="1200" dirty="0"/>
          </a:p>
          <a:p>
            <a:pPr marL="0" indent="0">
              <a:buNone/>
            </a:pPr>
            <a:r>
              <a:rPr lang="ru-RU" sz="1200" dirty="0"/>
              <a:t>Координатор </a:t>
            </a:r>
            <a:r>
              <a:rPr lang="ru-RU" sz="1200" dirty="0" smtClean="0"/>
              <a:t>Проекта</a:t>
            </a:r>
            <a:r>
              <a:rPr lang="ru-RU" sz="1200" dirty="0"/>
              <a:t> </a:t>
            </a:r>
            <a:r>
              <a:rPr lang="ru-RU" sz="1200" dirty="0" smtClean="0"/>
              <a:t>(Ф.И.О</a:t>
            </a:r>
            <a:r>
              <a:rPr lang="ru-RU" sz="1200" dirty="0"/>
              <a:t>. должность, контактный телефон)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110695"/>
              </p:ext>
            </p:extLst>
          </p:nvPr>
        </p:nvGraphicFramePr>
        <p:xfrm>
          <a:off x="1013988" y="1394232"/>
          <a:ext cx="10489034" cy="5293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049"/>
                <a:gridCol w="3398676"/>
                <a:gridCol w="997850"/>
                <a:gridCol w="1125482"/>
                <a:gridCol w="1160292"/>
                <a:gridCol w="1253115"/>
                <a:gridCol w="1473570"/>
              </a:tblGrid>
              <a:tr h="26828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п/п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Показатель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Отчетный период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2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II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III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IV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ГОД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</a:tr>
              <a:tr h="10234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Количество обнаруженных ссылок, содержащих противоправный контент (всего):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</a:tr>
              <a:tr h="268289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Из них: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</a:tr>
              <a:tr h="6104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1.1.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 количество ссылок, содержащих детскую порнографию: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04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1.2.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 количество ссылок, содержащих пропаганду наркотиков: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</a:tr>
              <a:tr h="8169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1.3.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 количество ссылок, содержащих фишинговый ресурс (мошенничество):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</a:tr>
              <a:tr h="8169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1.4.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 количество ссылок, содержащих экстремистский характер: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</a:tr>
              <a:tr h="6104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1.5.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 количество ссылок, содержащих суицидальный контент: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75" marR="4777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48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1885826"/>
              </p:ext>
            </p:extLst>
          </p:nvPr>
        </p:nvGraphicFramePr>
        <p:xfrm>
          <a:off x="1149790" y="479834"/>
          <a:ext cx="10353235" cy="564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6381"/>
                <a:gridCol w="2864661"/>
                <a:gridCol w="1343448"/>
                <a:gridCol w="1347534"/>
                <a:gridCol w="1352643"/>
                <a:gridCol w="1353666"/>
                <a:gridCol w="1364902"/>
              </a:tblGrid>
              <a:tr h="3711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Количество несовершеннолетних, на страницах которых содержится противоправный контент (всего):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</a:tr>
              <a:tr h="218289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Из них: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</a:tr>
              <a:tr h="1800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2.1.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жители города Ноябрьска: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289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Из них: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</a:tr>
              <a:tr h="352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2.1.1.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количество несовершеннолетних, на страницах которых содержится суицидальный контент: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4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2.1.2.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- количество несовершеннолетних, на страницах которых содержится пропаганда наркотиков: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</a:tr>
              <a:tr h="3711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2.1.3.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- количество несовершеннолетних, на страницах которых содержится информация экстремистского характера: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</a:tr>
              <a:tr h="2182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2.2.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- иногородние жители: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36" marR="4423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606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5676119"/>
              </p:ext>
            </p:extLst>
          </p:nvPr>
        </p:nvGraphicFramePr>
        <p:xfrm>
          <a:off x="1403285" y="1810694"/>
          <a:ext cx="9868280" cy="24820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2357"/>
                <a:gridCol w="2730477"/>
                <a:gridCol w="1280520"/>
                <a:gridCol w="1284415"/>
                <a:gridCol w="1289284"/>
                <a:gridCol w="1290258"/>
                <a:gridCol w="1300969"/>
              </a:tblGrid>
              <a:tr h="5945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Количество киберволонтеров, принявших участие в реализации мероприятий Проекта (всего):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339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Из них: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2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3.1.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совершеннолетних: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36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3.2.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- несовершеннолетних: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721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0340007"/>
              </p:ext>
            </p:extLst>
          </p:nvPr>
        </p:nvGraphicFramePr>
        <p:xfrm>
          <a:off x="977775" y="552262"/>
          <a:ext cx="10728357" cy="53234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2699"/>
                <a:gridCol w="2968455"/>
                <a:gridCol w="1392125"/>
                <a:gridCol w="1396360"/>
                <a:gridCol w="1401652"/>
                <a:gridCol w="1402711"/>
                <a:gridCol w="1414355"/>
              </a:tblGrid>
              <a:tr h="8850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0" marR="54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Количество мероприятий, проведенных в рамках Проекта (всего):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0" marR="542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0" marR="542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0" marR="542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0" marR="542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0" marR="542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0" marR="54290" marT="0" marB="0"/>
                </a:tc>
              </a:tr>
              <a:tr h="28611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Из них: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0" marR="5429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0" marR="5429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0" marR="5429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0" marR="5429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0" marR="5429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0" marR="54290" marT="0" marB="0"/>
                </a:tc>
              </a:tr>
              <a:tr h="14839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4.1.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0" marR="542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количество образовательных, просветительских мероприятий по вопросам информационной безопасности в сети Интернет, проведенных в рамках Проекта: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0" marR="5429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83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4.2.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0" marR="542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- количество проведенных рейдов по выявлению общественных мест, доступных несовершеннолетним, с незащищенным выходом в сеть интернет: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0" marR="542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0" marR="542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0" marR="542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0" marR="542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0" marR="542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0" marR="54290" marT="0" marB="0"/>
                </a:tc>
              </a:tr>
              <a:tr h="8850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0" marR="54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Охват участников мероприятий, проведенных в рамках Проекта (всего):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0" marR="542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0" marR="542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0" marR="542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0" marR="542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0" marR="542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0" marR="5429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535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36439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+mn-lt"/>
              </a:rPr>
              <a:t>Цель </a:t>
            </a:r>
            <a:r>
              <a:rPr lang="ru-RU" sz="3200" b="1" dirty="0" smtClean="0">
                <a:latin typeface="+mn-lt"/>
              </a:rPr>
              <a:t>муниципального проекта </a:t>
            </a:r>
            <a:r>
              <a:rPr lang="ru-RU" sz="3200" b="1" dirty="0">
                <a:latin typeface="+mn-lt"/>
              </a:rPr>
              <a:t>«</a:t>
            </a:r>
            <a:r>
              <a:rPr lang="ru-RU" sz="3200" b="1" dirty="0" err="1" smtClean="0">
                <a:latin typeface="+mn-lt"/>
              </a:rPr>
              <a:t>КиберЩИТ</a:t>
            </a:r>
            <a:r>
              <a:rPr lang="ru-RU" sz="3200" b="1" dirty="0" smtClean="0">
                <a:latin typeface="+mn-lt"/>
              </a:rPr>
              <a:t>»:</a:t>
            </a:r>
            <a:endParaRPr lang="ru-RU" sz="32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113576"/>
            <a:ext cx="10058400" cy="4755518"/>
          </a:xfrm>
        </p:spPr>
        <p:txBody>
          <a:bodyPr>
            <a:normAutofit fontScale="70000" lnSpcReduction="20000"/>
          </a:bodyPr>
          <a:lstStyle/>
          <a:p>
            <a:r>
              <a:rPr lang="ru-RU" sz="2900" dirty="0" smtClean="0"/>
              <a:t>создание </a:t>
            </a:r>
            <a:r>
              <a:rPr lang="ru-RU" sz="2900" dirty="0"/>
              <a:t>в городе Ноябрьске, Ямало-Ненецкого автономного округа безопасного интернет-пространства</a:t>
            </a:r>
            <a:r>
              <a:rPr lang="ru-RU" sz="2900" dirty="0" smtClean="0"/>
              <a:t>.</a:t>
            </a:r>
          </a:p>
          <a:p>
            <a:pPr marL="0" indent="0">
              <a:buNone/>
            </a:pPr>
            <a:r>
              <a:rPr lang="ru-RU" sz="3800" b="1" dirty="0" smtClean="0"/>
              <a:t>Задачи проекта:</a:t>
            </a:r>
          </a:p>
          <a:p>
            <a:r>
              <a:rPr lang="ru-RU" dirty="0" smtClean="0"/>
              <a:t>организация </a:t>
            </a:r>
            <a:r>
              <a:rPr lang="ru-RU" dirty="0"/>
              <a:t>деятельности движения киберволонтеров (18+);</a:t>
            </a:r>
          </a:p>
          <a:p>
            <a:r>
              <a:rPr lang="ru-RU" dirty="0" smtClean="0"/>
              <a:t>взаимодействие </a:t>
            </a:r>
            <a:r>
              <a:rPr lang="ru-RU" dirty="0"/>
              <a:t>с общественными (НКО, волонтерские объединения), организациями и учреждениями социальной сферы по вопросам создания безопасного интернет-пространства;</a:t>
            </a:r>
          </a:p>
          <a:p>
            <a:r>
              <a:rPr lang="ru-RU" dirty="0" smtClean="0"/>
              <a:t> </a:t>
            </a:r>
            <a:r>
              <a:rPr lang="ru-RU" dirty="0"/>
              <a:t>осуществления специальной подготовки (обучения) участников Проекта;</a:t>
            </a:r>
          </a:p>
          <a:p>
            <a:r>
              <a:rPr lang="ru-RU" dirty="0" smtClean="0"/>
              <a:t>просвещение </a:t>
            </a:r>
            <a:r>
              <a:rPr lang="ru-RU" dirty="0"/>
              <a:t>населения по вопросам безопасного поведения в сети Интернет, о действиях в случае обнаружения запрещенной информации в сети Интернет, а также информации, способной нанести вред здоровью и развитию несовершеннолетних (далее – противоправная информация), о возможностях блокировки противоправной информации с помощью веб-фильтров;</a:t>
            </a:r>
          </a:p>
          <a:p>
            <a:r>
              <a:rPr lang="ru-RU" dirty="0" smtClean="0"/>
              <a:t>оказание </a:t>
            </a:r>
            <a:r>
              <a:rPr lang="ru-RU" dirty="0"/>
              <a:t>содействия государственным структурам в части отслеживания размещения в сети Интернет противоправной информации, а также выявления общественных мест с незащищенным доступом в сеть Интернет;</a:t>
            </a:r>
          </a:p>
          <a:p>
            <a:r>
              <a:rPr lang="ru-RU" dirty="0" smtClean="0"/>
              <a:t>участие </a:t>
            </a:r>
            <a:r>
              <a:rPr lang="ru-RU" dirty="0"/>
              <a:t>в разработке законодательных инициатив, направленных на ликвидацию противоправного контента в сети Интернет.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017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54545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>
                <a:latin typeface="+mn-lt"/>
              </a:rPr>
              <a:t>Учредитель проекта:</a:t>
            </a:r>
            <a:endParaRPr lang="ru-RU" sz="32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157671"/>
            <a:ext cx="10058400" cy="471802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 </a:t>
            </a:r>
            <a:r>
              <a:rPr lang="ru-RU" dirty="0"/>
              <a:t>Администрация города Ноябрьска, отдел по вопросам общественной безопасности Администрации города Ноябрьска.</a:t>
            </a:r>
          </a:p>
          <a:p>
            <a:pPr marL="0" indent="0">
              <a:buNone/>
            </a:pPr>
            <a:r>
              <a:rPr lang="ru-RU" sz="3800" b="1" dirty="0" smtClean="0"/>
              <a:t>Организаторы проекта</a:t>
            </a:r>
            <a:r>
              <a:rPr lang="ru-RU" sz="3800" b="1" dirty="0"/>
              <a:t>:</a:t>
            </a:r>
          </a:p>
          <a:p>
            <a:r>
              <a:rPr lang="ru-RU" dirty="0" smtClean="0"/>
              <a:t>управление </a:t>
            </a:r>
            <a:r>
              <a:rPr lang="ru-RU" dirty="0"/>
              <a:t>по делам семьи и молодежи Администрации города </a:t>
            </a:r>
            <a:r>
              <a:rPr lang="ru-RU" dirty="0" smtClean="0"/>
              <a:t>Ноябрьска;</a:t>
            </a:r>
            <a:endParaRPr lang="ru-RU" dirty="0"/>
          </a:p>
          <a:p>
            <a:r>
              <a:rPr lang="ru-RU" dirty="0" smtClean="0"/>
              <a:t>МБУ </a:t>
            </a:r>
            <a:r>
              <a:rPr lang="ru-RU" dirty="0"/>
              <a:t>«Центр психологической поддержки семьи и молодежи «Доверие</a:t>
            </a:r>
            <a:r>
              <a:rPr lang="ru-RU" dirty="0" smtClean="0"/>
              <a:t>» (координационный штаб городского волонтерского движения «Территория добра»).</a:t>
            </a:r>
            <a:endParaRPr lang="ru-RU" dirty="0"/>
          </a:p>
          <a:p>
            <a:pPr marL="0" indent="0">
              <a:buNone/>
            </a:pPr>
            <a:r>
              <a:rPr lang="ru-RU" sz="3800" b="1" dirty="0" smtClean="0"/>
              <a:t>Участники проекта</a:t>
            </a:r>
            <a:r>
              <a:rPr lang="ru-RU" sz="3800" b="1" dirty="0"/>
              <a:t>:</a:t>
            </a:r>
          </a:p>
          <a:p>
            <a:r>
              <a:rPr lang="ru-RU" dirty="0" smtClean="0"/>
              <a:t>волонтерские </a:t>
            </a:r>
            <a:r>
              <a:rPr lang="ru-RU" dirty="0"/>
              <a:t>объединения, действующие на базе учреждений, подведомственных управлению по делам семьи и молодежи, департаменту образования;</a:t>
            </a:r>
          </a:p>
          <a:p>
            <a:r>
              <a:rPr lang="ru-RU" dirty="0" smtClean="0"/>
              <a:t>волонтеры </a:t>
            </a:r>
            <a:r>
              <a:rPr lang="ru-RU" dirty="0"/>
              <a:t>и/или координаторы </a:t>
            </a:r>
            <a:r>
              <a:rPr lang="ru-RU" dirty="0" smtClean="0"/>
              <a:t>проекта</a:t>
            </a:r>
            <a:r>
              <a:rPr lang="ru-RU" dirty="0"/>
              <a:t>, из числа сотрудников учреждений социальной сферы, подведомственные управлению по делам семьи и молодежи Администрации города Ноябрьска, управлению культуры Администрации города Ноябрьска, департаменту образования Администрации города Ноябрьска.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925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89936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latin typeface="+mn-lt"/>
              </a:rPr>
              <a:t>Функциональные обязанности участников п</a:t>
            </a:r>
            <a:r>
              <a:rPr lang="ru-RU" sz="3200" b="1" dirty="0" smtClean="0">
                <a:latin typeface="+mn-lt"/>
              </a:rPr>
              <a:t>роекта:</a:t>
            </a:r>
            <a:r>
              <a:rPr lang="ru-RU" sz="3200" b="1" dirty="0">
                <a:latin typeface="+mn-lt"/>
              </a:rPr>
              <a:t/>
            </a:r>
            <a:br>
              <a:rPr lang="ru-RU" sz="3200" b="1" dirty="0">
                <a:latin typeface="+mn-lt"/>
              </a:rPr>
            </a:br>
            <a:endParaRPr lang="ru-RU" sz="32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013989"/>
            <a:ext cx="10018713" cy="47772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i="1" dirty="0" smtClean="0"/>
              <a:t>Отдел </a:t>
            </a:r>
            <a:r>
              <a:rPr lang="ru-RU" b="1" i="1" dirty="0"/>
              <a:t>по вопросам общественной безопасности Администрации города Ноябрьска</a:t>
            </a:r>
            <a:r>
              <a:rPr lang="ru-RU" dirty="0"/>
              <a:t> </a:t>
            </a:r>
            <a:r>
              <a:rPr lang="ru-RU" dirty="0" smtClean="0"/>
              <a:t>осуществляют </a:t>
            </a:r>
            <a:r>
              <a:rPr lang="ru-RU" dirty="0"/>
              <a:t>общее руководство </a:t>
            </a:r>
            <a:r>
              <a:rPr lang="ru-RU" dirty="0" smtClean="0"/>
              <a:t>проектом</a:t>
            </a:r>
            <a:r>
              <a:rPr lang="ru-RU" dirty="0"/>
              <a:t>: </a:t>
            </a:r>
          </a:p>
          <a:p>
            <a:r>
              <a:rPr lang="ru-RU" dirty="0" smtClean="0"/>
              <a:t>организует </a:t>
            </a:r>
            <a:r>
              <a:rPr lang="ru-RU" dirty="0"/>
              <a:t>просветительские и обучающие мероприятия по вопросам информационной безопасности в сети интернет;</a:t>
            </a:r>
          </a:p>
          <a:p>
            <a:r>
              <a:rPr lang="ru-RU" dirty="0" smtClean="0"/>
              <a:t>оказывает </a:t>
            </a:r>
            <a:r>
              <a:rPr lang="ru-RU" dirty="0"/>
              <a:t>содействие в организации движения киберволонтеров в рамках </a:t>
            </a:r>
            <a:r>
              <a:rPr lang="ru-RU" dirty="0" smtClean="0"/>
              <a:t>проекта</a:t>
            </a:r>
            <a:r>
              <a:rPr lang="ru-RU" dirty="0"/>
              <a:t>;</a:t>
            </a:r>
          </a:p>
          <a:p>
            <a:r>
              <a:rPr lang="ru-RU" dirty="0" smtClean="0"/>
              <a:t>оказывает </a:t>
            </a:r>
            <a:r>
              <a:rPr lang="ru-RU" dirty="0"/>
              <a:t>содействие в проведении киберволонтерами рейдов по выявлению общественных мест, доступных несовершеннолетним, с незащищенным выходом в сеть Интернет;</a:t>
            </a:r>
          </a:p>
          <a:p>
            <a:r>
              <a:rPr lang="ru-RU" dirty="0" smtClean="0"/>
              <a:t>ведет </a:t>
            </a:r>
            <a:r>
              <a:rPr lang="ru-RU" dirty="0"/>
              <a:t>мониторинг результатов </a:t>
            </a:r>
            <a:r>
              <a:rPr lang="ru-RU" dirty="0" smtClean="0"/>
              <a:t>проекта</a:t>
            </a:r>
            <a:r>
              <a:rPr lang="ru-RU" dirty="0"/>
              <a:t>;</a:t>
            </a:r>
          </a:p>
          <a:p>
            <a:r>
              <a:rPr lang="ru-RU" dirty="0" smtClean="0"/>
              <a:t>участвует </a:t>
            </a:r>
            <a:r>
              <a:rPr lang="ru-RU" dirty="0"/>
              <a:t>в реализации мероприятий проекта в соответствии с утвержденным планом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063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452673"/>
            <a:ext cx="10018713" cy="887239"/>
          </a:xfrm>
        </p:spPr>
        <p:txBody>
          <a:bodyPr>
            <a:normAutofit/>
          </a:bodyPr>
          <a:lstStyle/>
          <a:p>
            <a:r>
              <a:rPr lang="ru-RU" sz="2400" b="1" i="1" dirty="0"/>
              <a:t>Управление</a:t>
            </a:r>
            <a:r>
              <a:rPr lang="ru-RU" sz="2200" b="1" i="1" dirty="0"/>
              <a:t> по делам семьи и молодежи Администрации города Ноябрьска:</a:t>
            </a:r>
            <a:r>
              <a:rPr lang="ru-RU" sz="2200" dirty="0"/>
              <a:t/>
            </a:r>
            <a:br>
              <a:rPr lang="ru-RU" sz="2200" dirty="0"/>
            </a:b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249377"/>
            <a:ext cx="10018713" cy="529627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осуществляет </a:t>
            </a:r>
            <a:r>
              <a:rPr lang="ru-RU" dirty="0"/>
              <a:t>взаимодействие с НП «Лига безопасного Интернета</a:t>
            </a:r>
            <a:r>
              <a:rPr lang="ru-RU" dirty="0" smtClean="0"/>
              <a:t>», </a:t>
            </a:r>
            <a:r>
              <a:rPr lang="ru-RU" dirty="0"/>
              <a:t>в том числе по вопросам совместного проведения мероприятий;</a:t>
            </a:r>
          </a:p>
          <a:p>
            <a:r>
              <a:rPr lang="ru-RU" dirty="0" smtClean="0"/>
              <a:t>участвует </a:t>
            </a:r>
            <a:r>
              <a:rPr lang="ru-RU" dirty="0"/>
              <a:t>в организации просветительских и обучающих мероприятий по вопросам информационной безопасности в сети интернет;</a:t>
            </a:r>
          </a:p>
          <a:p>
            <a:r>
              <a:rPr lang="ru-RU" dirty="0" smtClean="0"/>
              <a:t>оказывает </a:t>
            </a:r>
            <a:r>
              <a:rPr lang="ru-RU" dirty="0"/>
              <a:t>содействие в организации движения киберволонтеров в рамках </a:t>
            </a:r>
            <a:r>
              <a:rPr lang="ru-RU" dirty="0" smtClean="0"/>
              <a:t>проекта</a:t>
            </a:r>
            <a:r>
              <a:rPr lang="ru-RU" dirty="0"/>
              <a:t>;</a:t>
            </a:r>
          </a:p>
          <a:p>
            <a:r>
              <a:rPr lang="ru-RU" dirty="0" smtClean="0"/>
              <a:t>принимает </a:t>
            </a:r>
            <a:r>
              <a:rPr lang="ru-RU" dirty="0"/>
              <a:t>участие в организации обучения волонтеров </a:t>
            </a:r>
            <a:r>
              <a:rPr lang="ru-RU" dirty="0" smtClean="0"/>
              <a:t>проекта</a:t>
            </a:r>
            <a:r>
              <a:rPr lang="ru-RU" dirty="0"/>
              <a:t>;</a:t>
            </a:r>
          </a:p>
          <a:p>
            <a:r>
              <a:rPr lang="ru-RU" dirty="0" smtClean="0"/>
              <a:t>участвует </a:t>
            </a:r>
            <a:r>
              <a:rPr lang="ru-RU" dirty="0"/>
              <a:t>в привлечении волонтеров </a:t>
            </a:r>
            <a:r>
              <a:rPr lang="ru-RU" dirty="0" smtClean="0"/>
              <a:t>проекта </a:t>
            </a:r>
            <a:r>
              <a:rPr lang="ru-RU" dirty="0"/>
              <a:t>к поиску Интернет-ресурсов, содержащих противоправную информацию;</a:t>
            </a:r>
          </a:p>
          <a:p>
            <a:r>
              <a:rPr lang="ru-RU" dirty="0" smtClean="0"/>
              <a:t>оказывает </a:t>
            </a:r>
            <a:r>
              <a:rPr lang="ru-RU" dirty="0"/>
              <a:t>содействие в проведении киберволонтерами рейдов по выявлению общественных мест, доступных несовершеннолетним, с незащищенным выходом в сеть Интернет;</a:t>
            </a:r>
          </a:p>
          <a:p>
            <a:r>
              <a:rPr lang="ru-RU" dirty="0" smtClean="0"/>
              <a:t>осуществляет </a:t>
            </a:r>
            <a:r>
              <a:rPr lang="ru-RU" dirty="0"/>
              <a:t>информационное сопровождение реализации </a:t>
            </a:r>
            <a:r>
              <a:rPr lang="ru-RU" dirty="0" smtClean="0"/>
              <a:t>проекта</a:t>
            </a:r>
            <a:r>
              <a:rPr lang="ru-RU" dirty="0"/>
              <a:t>;</a:t>
            </a:r>
          </a:p>
          <a:p>
            <a:r>
              <a:rPr lang="ru-RU" dirty="0" smtClean="0"/>
              <a:t>участвует </a:t>
            </a:r>
            <a:r>
              <a:rPr lang="ru-RU" dirty="0"/>
              <a:t>в реализации мероприятий проекта в соответствии с утвержденным </a:t>
            </a:r>
            <a:r>
              <a:rPr lang="ru-RU" dirty="0" smtClean="0"/>
              <a:t>планом;</a:t>
            </a:r>
            <a:endParaRPr lang="ru-RU" dirty="0"/>
          </a:p>
          <a:p>
            <a:r>
              <a:rPr lang="ru-RU" dirty="0" smtClean="0"/>
              <a:t>направляет </a:t>
            </a:r>
            <a:r>
              <a:rPr lang="ru-RU" dirty="0"/>
              <a:t>информацию о ходе реализации </a:t>
            </a:r>
            <a:r>
              <a:rPr lang="ru-RU" dirty="0" smtClean="0"/>
              <a:t>проекта </a:t>
            </a:r>
            <a:r>
              <a:rPr lang="ru-RU" dirty="0"/>
              <a:t>в адрес учредителя (ежеквартально до 15 числа, следующего за отчетным периодом</a:t>
            </a:r>
            <a:r>
              <a:rPr lang="ru-RU" dirty="0" smtClean="0"/>
              <a:t>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703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310081"/>
          </a:xfrm>
        </p:spPr>
        <p:txBody>
          <a:bodyPr>
            <a:normAutofit fontScale="90000"/>
          </a:bodyPr>
          <a:lstStyle/>
          <a:p>
            <a:r>
              <a:rPr lang="ru-RU" sz="2200" b="1" i="1" dirty="0" smtClean="0"/>
              <a:t>МБУ </a:t>
            </a:r>
            <a:r>
              <a:rPr lang="ru-RU" sz="2200" b="1" i="1" dirty="0"/>
              <a:t>«Центр психологической поддержки семьи и молодежи «Доверие»: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905347"/>
            <a:ext cx="10018713" cy="6074875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координирует </a:t>
            </a:r>
            <a:r>
              <a:rPr lang="ru-RU" dirty="0"/>
              <a:t>движение киберволонтеров в городе Ноябрьске;</a:t>
            </a:r>
          </a:p>
          <a:p>
            <a:r>
              <a:rPr lang="ru-RU" dirty="0" smtClean="0"/>
              <a:t>осуществляет </a:t>
            </a:r>
            <a:r>
              <a:rPr lang="ru-RU" dirty="0"/>
              <a:t>взаимодействие с общественными (НКО, волонтерские объединения</a:t>
            </a:r>
            <a:r>
              <a:rPr lang="ru-RU" dirty="0" smtClean="0"/>
              <a:t>) </a:t>
            </a:r>
            <a:r>
              <a:rPr lang="ru-RU" dirty="0"/>
              <a:t>организациями и учреждениями социальной сферы:</a:t>
            </a:r>
          </a:p>
          <a:p>
            <a:r>
              <a:rPr lang="ru-RU" dirty="0" smtClean="0"/>
              <a:t>участвует </a:t>
            </a:r>
            <a:r>
              <a:rPr lang="ru-RU" dirty="0"/>
              <a:t>в проведении обучающих мероприятий для киберволонтеров </a:t>
            </a:r>
            <a:r>
              <a:rPr lang="ru-RU" dirty="0" smtClean="0"/>
              <a:t>проекта</a:t>
            </a:r>
            <a:r>
              <a:rPr lang="ru-RU" dirty="0"/>
              <a:t>;</a:t>
            </a:r>
          </a:p>
          <a:p>
            <a:r>
              <a:rPr lang="ru-RU" dirty="0" smtClean="0"/>
              <a:t>участвует </a:t>
            </a:r>
            <a:r>
              <a:rPr lang="ru-RU" dirty="0"/>
              <a:t>в проведении просветительских и обучающих мероприятий по вопросам информационной безопасности в сети Интернет;</a:t>
            </a:r>
          </a:p>
          <a:p>
            <a:r>
              <a:rPr lang="ru-RU" dirty="0" smtClean="0"/>
              <a:t>организует </a:t>
            </a:r>
            <a:r>
              <a:rPr lang="ru-RU" dirty="0"/>
              <a:t>поиск Интернет-ресурсов, содержащих противоправную информацию в сети Интернет;</a:t>
            </a:r>
          </a:p>
          <a:p>
            <a:r>
              <a:rPr lang="ru-RU" dirty="0" smtClean="0"/>
              <a:t>привлекает </a:t>
            </a:r>
            <a:r>
              <a:rPr lang="ru-RU" dirty="0"/>
              <a:t>волонтеров </a:t>
            </a:r>
            <a:r>
              <a:rPr lang="ru-RU" dirty="0" smtClean="0"/>
              <a:t>проекта </a:t>
            </a:r>
            <a:r>
              <a:rPr lang="ru-RU" dirty="0"/>
              <a:t>к поиску Интернет-ресурсов, содержащих противоправную информацию в сети Интернет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ведет протоколы результатов поиска Интернет-ресурсов, содержащих противоправную информацию;</a:t>
            </a:r>
          </a:p>
          <a:p>
            <a:r>
              <a:rPr lang="ru-RU" dirty="0" smtClean="0"/>
              <a:t>осуществляет </a:t>
            </a:r>
            <a:r>
              <a:rPr lang="ru-RU" dirty="0"/>
              <a:t>отправку сообщений об опасных сайтах, протоколов результатов поиска Интернет-ресурсов, содержащих противоправную информацию на сайт НП «Лига безопасного Интернета» </a:t>
            </a:r>
            <a:r>
              <a:rPr lang="ru-RU" u="sng" dirty="0">
                <a:hlinkClick r:id="rId2"/>
              </a:rPr>
              <a:t>http://ligainternet.ru</a:t>
            </a:r>
            <a:r>
              <a:rPr lang="ru-RU" u="sng" dirty="0" smtClean="0">
                <a:hlinkClick r:id="rId2"/>
              </a:rPr>
              <a:t>/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/>
              <a:t>организует </a:t>
            </a:r>
            <a:r>
              <a:rPr lang="ru-RU" dirty="0"/>
              <a:t>проведение киберволонтерами рейдов по выявлению общественных мест, доступных несовершеннолетним, с незащищенным выходом в сеть интернет;</a:t>
            </a:r>
          </a:p>
          <a:p>
            <a:r>
              <a:rPr lang="ru-RU" dirty="0" smtClean="0"/>
              <a:t>участвует </a:t>
            </a:r>
            <a:r>
              <a:rPr lang="ru-RU" dirty="0"/>
              <a:t>в реализации мероприятий </a:t>
            </a:r>
            <a:r>
              <a:rPr lang="ru-RU" dirty="0" smtClean="0"/>
              <a:t>проекта </a:t>
            </a:r>
            <a:r>
              <a:rPr lang="ru-RU" dirty="0"/>
              <a:t>в соответствии с утвержденным планом работы по реализации </a:t>
            </a:r>
            <a:r>
              <a:rPr lang="ru-RU" dirty="0" smtClean="0"/>
              <a:t>проекта;</a:t>
            </a:r>
            <a:endParaRPr lang="ru-RU" dirty="0"/>
          </a:p>
          <a:p>
            <a:r>
              <a:rPr lang="ru-RU" dirty="0" smtClean="0"/>
              <a:t>осуществляет </a:t>
            </a:r>
            <a:r>
              <a:rPr lang="ru-RU" dirty="0"/>
              <a:t>информационное сопровождение своей деятельности по реализации </a:t>
            </a:r>
            <a:r>
              <a:rPr lang="ru-RU" dirty="0" smtClean="0"/>
              <a:t>проекта</a:t>
            </a:r>
            <a:r>
              <a:rPr lang="ru-RU" dirty="0"/>
              <a:t>;</a:t>
            </a:r>
          </a:p>
          <a:p>
            <a:r>
              <a:rPr lang="ru-RU" dirty="0" smtClean="0"/>
              <a:t>направляет </a:t>
            </a:r>
            <a:r>
              <a:rPr lang="ru-RU" dirty="0"/>
              <a:t>отчет по итогам своей деятельности в рамках </a:t>
            </a:r>
            <a:r>
              <a:rPr lang="ru-RU" dirty="0" smtClean="0"/>
              <a:t>проекта </a:t>
            </a:r>
            <a:r>
              <a:rPr lang="ru-RU" dirty="0"/>
              <a:t>в УДСМ (ежеквартально до 10 числа, следующего за отчетным периодом</a:t>
            </a:r>
            <a:r>
              <a:rPr lang="ru-RU" dirty="0" smtClean="0"/>
              <a:t>);</a:t>
            </a:r>
            <a:endParaRPr lang="ru-RU" dirty="0"/>
          </a:p>
          <a:p>
            <a:r>
              <a:rPr lang="ru-RU" dirty="0"/>
              <a:t>- проводит обучающие мероприятия для киберволонтеров </a:t>
            </a:r>
            <a:r>
              <a:rPr lang="ru-RU" dirty="0" smtClean="0"/>
              <a:t>проекта</a:t>
            </a:r>
            <a:r>
              <a:rPr lang="ru-RU" dirty="0"/>
              <a:t>;</a:t>
            </a:r>
          </a:p>
          <a:p>
            <a:r>
              <a:rPr lang="ru-RU" dirty="0"/>
              <a:t>- осуществляет информационное сопровождение реализации </a:t>
            </a:r>
            <a:r>
              <a:rPr lang="ru-RU" dirty="0" smtClean="0"/>
              <a:t>проекта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466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717487"/>
          </a:xfrm>
        </p:spPr>
        <p:txBody>
          <a:bodyPr>
            <a:normAutofit fontScale="90000"/>
          </a:bodyPr>
          <a:lstStyle/>
          <a:p>
            <a:r>
              <a:rPr lang="ru-RU" sz="2000" b="1" i="1" dirty="0"/>
              <a:t>Координаторы, реализующие Проект на базе учреждений, подведомственных управлению по делам семьи и молодежи Администрации города Ноябрьска, управлению культуры Администрации города Ноябрьска, департаменту образования Администрации города Ноябрьска: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692997"/>
            <a:ext cx="10018713" cy="5015621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участвуют </a:t>
            </a:r>
            <a:r>
              <a:rPr lang="ru-RU" dirty="0"/>
              <a:t>в проведении обучающих мероприятий для киберволонтеров </a:t>
            </a:r>
            <a:r>
              <a:rPr lang="ru-RU" dirty="0" smtClean="0"/>
              <a:t>проекта</a:t>
            </a:r>
            <a:r>
              <a:rPr lang="ru-RU" dirty="0"/>
              <a:t>;</a:t>
            </a:r>
          </a:p>
          <a:p>
            <a:r>
              <a:rPr lang="ru-RU" dirty="0" smtClean="0"/>
              <a:t>участвуют </a:t>
            </a:r>
            <a:r>
              <a:rPr lang="ru-RU" dirty="0"/>
              <a:t>в проведении просветительских и обучающих мероприятий по вопросам информационной безопасности в сети Интернет;</a:t>
            </a:r>
          </a:p>
          <a:p>
            <a:r>
              <a:rPr lang="ru-RU" dirty="0" smtClean="0"/>
              <a:t>осуществляют </a:t>
            </a:r>
            <a:r>
              <a:rPr lang="ru-RU" dirty="0"/>
              <a:t>поиск Интернет-ресурсов, содержащих противоправную информацию в сети Интернет на базе подведомственных учреждений (кроме учреждений, подведомственных департаменту образования администрации города </a:t>
            </a:r>
            <a:r>
              <a:rPr lang="ru-RU" dirty="0"/>
              <a:t>Н</a:t>
            </a:r>
            <a:r>
              <a:rPr lang="ru-RU" dirty="0" smtClean="0"/>
              <a:t>оябрьска</a:t>
            </a:r>
            <a:r>
              <a:rPr lang="ru-RU" dirty="0"/>
              <a:t>);</a:t>
            </a:r>
          </a:p>
          <a:p>
            <a:r>
              <a:rPr lang="ru-RU" dirty="0" smtClean="0"/>
              <a:t>в </a:t>
            </a:r>
            <a:r>
              <a:rPr lang="ru-RU" dirty="0"/>
              <a:t>случае нахождения осуществляют отправку сообщений об опасных сайтах, Интернет-ресурсов, содержащих противоправную информацию в адрес </a:t>
            </a:r>
            <a:r>
              <a:rPr lang="ru-RU" dirty="0" smtClean="0"/>
              <a:t>МБУ </a:t>
            </a:r>
            <a:r>
              <a:rPr lang="ru-RU" dirty="0"/>
              <a:t>«Центр психологической поддержки семьи и молодежи «Доверие»;</a:t>
            </a:r>
          </a:p>
          <a:p>
            <a:r>
              <a:rPr lang="ru-RU" dirty="0" smtClean="0"/>
              <a:t>участвуют </a:t>
            </a:r>
            <a:r>
              <a:rPr lang="ru-RU" dirty="0"/>
              <a:t>в рейдах по выявлению общественных мест, доступных несовершеннолетним, с незащищенным выходом в сеть интернет;</a:t>
            </a:r>
          </a:p>
          <a:p>
            <a:r>
              <a:rPr lang="ru-RU" dirty="0" smtClean="0"/>
              <a:t>участвуют </a:t>
            </a:r>
            <a:r>
              <a:rPr lang="ru-RU" dirty="0"/>
              <a:t>в реализации мероприятий </a:t>
            </a:r>
            <a:r>
              <a:rPr lang="ru-RU" dirty="0" smtClean="0"/>
              <a:t>проекта </a:t>
            </a:r>
            <a:r>
              <a:rPr lang="ru-RU" dirty="0"/>
              <a:t>в соответствии с утвержденным планом работы по реализации </a:t>
            </a:r>
            <a:r>
              <a:rPr lang="ru-RU" dirty="0"/>
              <a:t>п</a:t>
            </a:r>
            <a:r>
              <a:rPr lang="ru-RU" dirty="0" smtClean="0"/>
              <a:t>роекта;</a:t>
            </a:r>
            <a:endParaRPr lang="ru-RU" dirty="0"/>
          </a:p>
          <a:p>
            <a:r>
              <a:rPr lang="ru-RU" dirty="0" smtClean="0"/>
              <a:t>направляют </a:t>
            </a:r>
            <a:r>
              <a:rPr lang="ru-RU" dirty="0"/>
              <a:t>отчет по итогам своей деятельности в рамках </a:t>
            </a:r>
            <a:r>
              <a:rPr lang="ru-RU" dirty="0" smtClean="0"/>
              <a:t>проекта </a:t>
            </a:r>
            <a:r>
              <a:rPr lang="ru-RU" dirty="0"/>
              <a:t>в МБУ «ЦППСиМ «Доверие» (ежеквартально до 05 числа, следующего за отчетным периодом</a:t>
            </a:r>
            <a:r>
              <a:rPr lang="ru-RU" dirty="0" smtClean="0"/>
              <a:t>);</a:t>
            </a:r>
            <a:endParaRPr lang="ru-RU" dirty="0"/>
          </a:p>
          <a:p>
            <a:r>
              <a:rPr lang="ru-RU" dirty="0" smtClean="0"/>
              <a:t>участвуют </a:t>
            </a:r>
            <a:r>
              <a:rPr lang="ru-RU" dirty="0"/>
              <a:t>в обучающих мероприятиях для киберволонтеров </a:t>
            </a:r>
            <a:r>
              <a:rPr lang="ru-RU" dirty="0" smtClean="0"/>
              <a:t>проекта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504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69938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Требования к участникам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385181"/>
            <a:ext cx="10018713" cy="4406019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Участниками </a:t>
            </a:r>
            <a:r>
              <a:rPr lang="ru-RU" b="1" dirty="0"/>
              <a:t>(киберволонтерами), координаторами </a:t>
            </a:r>
            <a:r>
              <a:rPr lang="ru-RU" b="1" dirty="0" smtClean="0"/>
              <a:t>проекта </a:t>
            </a:r>
            <a:r>
              <a:rPr lang="ru-RU" b="1" dirty="0"/>
              <a:t>могут быть лица старше 18 лет: </a:t>
            </a:r>
            <a:r>
              <a:rPr lang="ru-RU" dirty="0"/>
              <a:t>представители коммерческих, общественных объединений, НКО, волонтерских объединений, организаций и учреждений социальной сферы, учащиеся и сотрудники образовательных учреждений, представители СМИ, физические лица, добровольно принимающие идеи Проекта и согласные реализовывать их в своей жизнедеятельности;</a:t>
            </a:r>
          </a:p>
          <a:p>
            <a:r>
              <a:rPr lang="ru-RU" dirty="0" smtClean="0"/>
              <a:t>К </a:t>
            </a:r>
            <a:r>
              <a:rPr lang="ru-RU" dirty="0"/>
              <a:t>участию в просветительских и обучающих мероприятий по вопросам информационной безопасности в сети Интернет, а также в рейдах по выявлению общественных мест, доступных несовершеннолетним, с незащищенным выходом в сеть интернет </a:t>
            </a:r>
            <a:r>
              <a:rPr lang="ru-RU" b="1" dirty="0"/>
              <a:t>допускаются несовершеннолетние волонтеры от 14 до 17 лет в сопровождении руководителей волонтерских объединений, ответственных лиц.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639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26129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Контакты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421395"/>
            <a:ext cx="10018713" cy="4369806"/>
          </a:xfrm>
        </p:spPr>
        <p:txBody>
          <a:bodyPr>
            <a:normAutofit/>
          </a:bodyPr>
          <a:lstStyle/>
          <a:p>
            <a:r>
              <a:rPr lang="ru-RU" dirty="0" smtClean="0"/>
              <a:t>Управление </a:t>
            </a:r>
            <a:r>
              <a:rPr lang="ru-RU" dirty="0"/>
              <a:t>по делам семьи и молодежи Администрации города Ноябрьска, ЯНАО, г. Ноябрьск, ул. Изыскателей 38А, телефон+7 3496 32</a:t>
            </a:r>
            <a:r>
              <a:rPr lang="en-US" dirty="0"/>
              <a:t>‑</a:t>
            </a:r>
            <a:r>
              <a:rPr lang="ru-RU" dirty="0"/>
              <a:t>46-28, +7 3496 35</a:t>
            </a:r>
            <a:r>
              <a:rPr lang="en-US" dirty="0"/>
              <a:t>‑</a:t>
            </a:r>
            <a:r>
              <a:rPr lang="ru-RU" dirty="0"/>
              <a:t>37-49, сайт: </a:t>
            </a:r>
            <a:r>
              <a:rPr lang="ru-RU" u="sng" dirty="0">
                <a:hlinkClick r:id="rId2"/>
              </a:rPr>
              <a:t>https://noyamolod.ru/</a:t>
            </a:r>
            <a:r>
              <a:rPr lang="ru-RU" dirty="0"/>
              <a:t> , </a:t>
            </a:r>
            <a:r>
              <a:rPr lang="ru-RU" dirty="0" smtClean="0"/>
              <a:t>ведущий специалист отдела реализации программ и молодежных инициатив, </a:t>
            </a:r>
            <a:r>
              <a:rPr lang="ru-RU" b="1" dirty="0" smtClean="0"/>
              <a:t>Зуева Евгения Вячеславовна.</a:t>
            </a:r>
            <a:endParaRPr lang="ru-RU" b="1" dirty="0"/>
          </a:p>
          <a:p>
            <a:r>
              <a:rPr lang="ru-RU" dirty="0" smtClean="0"/>
              <a:t>МБУ </a:t>
            </a:r>
            <a:r>
              <a:rPr lang="ru-RU" dirty="0"/>
              <a:t>«ЦППСиМ «Доверие», ЯНАО, г. Ноябрьск, ул. Мира 83А, телефон +7 3496 32-40-42, сайты: </a:t>
            </a:r>
            <a:r>
              <a:rPr lang="ru-RU" u="sng" dirty="0">
                <a:hlinkClick r:id="rId3"/>
              </a:rPr>
              <a:t>http://ya-dobrovolec.ru/</a:t>
            </a:r>
            <a:r>
              <a:rPr lang="ru-RU" dirty="0"/>
              <a:t>, </a:t>
            </a:r>
            <a:r>
              <a:rPr lang="ru-RU" u="sng" dirty="0">
                <a:hlinkClick r:id="rId4"/>
              </a:rPr>
              <a:t>http://doverie-noyabrsk.ru/</a:t>
            </a:r>
            <a:r>
              <a:rPr lang="ru-RU" dirty="0"/>
              <a:t>, координатор городского волонтерского движения «Территория добра», начальник отдела психологической поддержки - </a:t>
            </a:r>
            <a:r>
              <a:rPr lang="ru-RU" b="1" dirty="0"/>
              <a:t>Олейко Наталия Михайловна.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460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67</TotalTime>
  <Words>2061</Words>
  <Application>Microsoft Office PowerPoint</Application>
  <PresentationFormat>Широкоэкранный</PresentationFormat>
  <Paragraphs>348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Calibri</vt:lpstr>
      <vt:lpstr>Corbel</vt:lpstr>
      <vt:lpstr>Times New Roman</vt:lpstr>
      <vt:lpstr>Параллакс</vt:lpstr>
      <vt:lpstr>Муниципальный проект </vt:lpstr>
      <vt:lpstr>Цель муниципального проекта «КиберЩИТ»:</vt:lpstr>
      <vt:lpstr>Учредитель проекта:</vt:lpstr>
      <vt:lpstr>Функциональные обязанности участников проекта: </vt:lpstr>
      <vt:lpstr>Управление по делам семьи и молодежи Администрации города Ноябрьска: </vt:lpstr>
      <vt:lpstr>МБУ «Центр психологической поддержки семьи и молодежи «Доверие»: </vt:lpstr>
      <vt:lpstr>Координаторы, реализующие Проект на базе учреждений, подведомственных управлению по делам семьи и молодежи Администрации города Ноябрьска, управлению культуры Администрации города Ноябрьска, департаменту образования Администрации города Ноябрьска: </vt:lpstr>
      <vt:lpstr>Требования к участникам </vt:lpstr>
      <vt:lpstr>Контакты </vt:lpstr>
      <vt:lpstr>План реализации муниципального проекта «КиберЩИТ» на 2018 – 2019 годы </vt:lpstr>
      <vt:lpstr>Презентация PowerPoint</vt:lpstr>
      <vt:lpstr>Презентация PowerPoint</vt:lpstr>
      <vt:lpstr>Форма отчета по итогам реализации муниципального проекта «КиберЩИТ»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Муниципальный проект </dc:title>
  <dc:creator>Наталья Олейко</dc:creator>
  <cp:lastModifiedBy>Наталья Олейко</cp:lastModifiedBy>
  <cp:revision>17</cp:revision>
  <dcterms:created xsi:type="dcterms:W3CDTF">2018-05-21T08:32:18Z</dcterms:created>
  <dcterms:modified xsi:type="dcterms:W3CDTF">2018-05-21T09:40:15Z</dcterms:modified>
</cp:coreProperties>
</file>