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61" r:id="rId4"/>
    <p:sldId id="278" r:id="rId5"/>
    <p:sldId id="279" r:id="rId6"/>
    <p:sldId id="29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80" r:id="rId18"/>
    <p:sldId id="260" r:id="rId19"/>
    <p:sldId id="275" r:id="rId20"/>
    <p:sldId id="277" r:id="rId21"/>
    <p:sldId id="268" r:id="rId22"/>
    <p:sldId id="272" r:id="rId23"/>
    <p:sldId id="267" r:id="rId24"/>
    <p:sldId id="26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0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5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9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87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07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1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7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6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94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07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80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77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4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4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6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2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9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8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D2355-AB8C-4C3A-BA74-CA8911AB99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A83D-AEEC-4058-B008-28DD40F62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3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userapi.com/c844216/v844216291/55194/1TXB3gBd2y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DEF"/>
              </a:clrFrom>
              <a:clrTo>
                <a:srgbClr val="ECED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57" y="0"/>
            <a:ext cx="3883768" cy="23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8477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Название проекта: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«Родной свой край люби и знай!»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6957" y="3264958"/>
            <a:ext cx="8993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Номинация: «Вдохновленные искусством»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7471" y="5075404"/>
            <a:ext cx="6342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Автор проекта: Рогозина Кристина Сергеевна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6757" y="6046007"/>
            <a:ext cx="634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п. Коноша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2018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44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388330"/>
            <a:ext cx="30725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Музейная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в</a:t>
            </a:r>
            <a:r>
              <a:rPr lang="ru-RU" b="1" dirty="0" smtClean="0">
                <a:latin typeface="Segoe Print" panose="02000600000000000000" pitchFamily="2" charset="0"/>
              </a:rPr>
              <a:t>икторина-экскурсия</a:t>
            </a:r>
            <a:r>
              <a:rPr lang="ru-RU" sz="2200" b="1" dirty="0" smtClean="0">
                <a:latin typeface="Segoe Print" panose="02000600000000000000" pitchFamily="2" charset="0"/>
              </a:rPr>
              <a:t> «На самокатах по Коноше»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445" y="0"/>
            <a:ext cx="11417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Всероссийская акция «культурный минимум»:</a:t>
            </a:r>
          </a:p>
          <a:p>
            <a:pPr algn="ctr">
              <a:lnSpc>
                <a:spcPct val="150000"/>
              </a:lnSpc>
            </a:pPr>
            <a:r>
              <a:rPr lang="ru-RU" sz="2200" b="1" dirty="0" smtClean="0">
                <a:latin typeface="Segoe Print" panose="02000600000000000000" pitchFamily="2" charset="0"/>
              </a:rPr>
              <a:t>«Приведи друзей в музей»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" y="1061125"/>
            <a:ext cx="5951993" cy="396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55" y="2707892"/>
            <a:ext cx="6140845" cy="409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187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445" y="0"/>
            <a:ext cx="11417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Всероссийская акция «культурный минимум»:</a:t>
            </a:r>
          </a:p>
          <a:p>
            <a:pPr algn="ctr">
              <a:lnSpc>
                <a:spcPct val="150000"/>
              </a:lnSpc>
            </a:pPr>
            <a:r>
              <a:rPr lang="ru-RU" sz="2200" b="1" dirty="0" smtClean="0">
                <a:latin typeface="Segoe Print" panose="02000600000000000000" pitchFamily="2" charset="0"/>
              </a:rPr>
              <a:t>«Приведи друзей в музей»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159"/>
            <a:ext cx="6295279" cy="472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79" y="2227011"/>
            <a:ext cx="5896722" cy="442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987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30409/v830409313/16a826/E6e4fN2Fn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1" y="835521"/>
            <a:ext cx="10695263" cy="6007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445" y="0"/>
            <a:ext cx="11417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>
                <a:latin typeface="Segoe Print" panose="02000600000000000000" pitchFamily="2" charset="0"/>
              </a:rPr>
              <a:t>Музейная рота «Память сердца»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(в рамках Всероссийской акции «Бессмертный полк»)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5520/v845520313/bea56/HXuADtQPSj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9" y="903493"/>
            <a:ext cx="10600515" cy="5954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445" y="0"/>
            <a:ext cx="11417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>
                <a:latin typeface="Segoe Print" panose="02000600000000000000" pitchFamily="2" charset="0"/>
              </a:rPr>
              <a:t>Музейная рота «Память сердца»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(в рамках Всероссийской акции «Бессмертный полк»)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982640"/>
            <a:ext cx="11477767" cy="42717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Основная идея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проекта: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расширить </a:t>
            </a:r>
            <a:r>
              <a:rPr lang="ru-RU" sz="3600" dirty="0">
                <a:latin typeface="Calibri" panose="020F0502020204030204" pitchFamily="34" charset="0"/>
              </a:rPr>
              <a:t>и углубить знания молодого поколения о истории Коноши и </a:t>
            </a:r>
            <a:r>
              <a:rPr lang="ru-RU" sz="3600" dirty="0" err="1">
                <a:latin typeface="Calibri" panose="020F0502020204030204" pitchFamily="34" charset="0"/>
              </a:rPr>
              <a:t>Коношского</a:t>
            </a:r>
            <a:r>
              <a:rPr lang="ru-RU" sz="3600" dirty="0">
                <a:latin typeface="Calibri" panose="020F0502020204030204" pitchFamily="34" charset="0"/>
              </a:rPr>
              <a:t> района, а также передача полученных знаний </a:t>
            </a:r>
            <a:r>
              <a:rPr lang="ru-RU" sz="3600" dirty="0" smtClean="0">
                <a:latin typeface="Calibri" panose="020F0502020204030204" pitchFamily="34" charset="0"/>
              </a:rPr>
              <a:t>молодёжью </a:t>
            </a:r>
            <a:r>
              <a:rPr lang="ru-RU" sz="3600" dirty="0">
                <a:latin typeface="Calibri" panose="020F0502020204030204" pitchFamily="34" charset="0"/>
              </a:rPr>
              <a:t>своим сверстникам</a:t>
            </a:r>
            <a:r>
              <a:rPr lang="ru-RU" dirty="0">
                <a:solidFill>
                  <a:srgbClr val="444444"/>
                </a:solidFill>
                <a:latin typeface="Calibri" panose="020F0502020204030204" pitchFamily="34" charset="0"/>
              </a:rPr>
              <a:t>.</a:t>
            </a:r>
            <a:endParaRPr lang="ru-RU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7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1" y="327546"/>
            <a:ext cx="11709779" cy="6414448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Актуальность проекта</a:t>
            </a:r>
            <a:endParaRPr lang="ru-RU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dirty="0" smtClean="0"/>
              <a:t>Таким образом данный проект, направленный </a:t>
            </a:r>
            <a:r>
              <a:rPr lang="ru-RU" dirty="0"/>
              <a:t>на патриотическое воспитание молодого </a:t>
            </a:r>
            <a:r>
              <a:rPr lang="ru-RU" dirty="0" smtClean="0"/>
              <a:t>поколения, является также актуальным в связи с реализацией национального проекта «Культура», одной из задач которого является </a:t>
            </a:r>
            <a:r>
              <a:rPr lang="ru-RU" b="1" i="1" dirty="0" smtClean="0"/>
              <a:t>поддержка </a:t>
            </a:r>
            <a:r>
              <a:rPr lang="ru-RU" b="1" i="1" dirty="0"/>
              <a:t>добровольческих </a:t>
            </a:r>
            <a:r>
              <a:rPr lang="ru-RU" b="1" i="1" dirty="0" smtClean="0"/>
              <a:t>движений </a:t>
            </a:r>
            <a:r>
              <a:rPr lang="ru-RU" dirty="0" smtClean="0"/>
              <a:t>(в </a:t>
            </a:r>
            <a:r>
              <a:rPr lang="ru-RU" dirty="0"/>
              <a:t>т. ч. </a:t>
            </a:r>
            <a:r>
              <a:rPr lang="ru-RU" dirty="0" smtClean="0"/>
              <a:t>в сфере </a:t>
            </a:r>
            <a:r>
              <a:rPr lang="ru-RU" dirty="0"/>
              <a:t>сохранения культурного наследия </a:t>
            </a:r>
            <a:r>
              <a:rPr lang="ru-RU" dirty="0" smtClean="0"/>
              <a:t>народов Российской Федерации).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21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23" y="840658"/>
            <a:ext cx="11695471" cy="533630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4800" b="1" dirty="0" smtClean="0"/>
              <a:t>	</a:t>
            </a:r>
            <a:r>
              <a:rPr lang="ru-RU" sz="4800" b="1" dirty="0" smtClean="0">
                <a:solidFill>
                  <a:srgbClr val="002060"/>
                </a:solidFill>
              </a:rPr>
              <a:t>Цель проекта:</a:t>
            </a:r>
            <a:endParaRPr lang="ru-RU" sz="4800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3600" dirty="0" smtClean="0"/>
              <a:t>способствовать </a:t>
            </a:r>
            <a:r>
              <a:rPr lang="ru-RU" sz="3600" dirty="0"/>
              <a:t>изучению, сохранению и публикации истории </a:t>
            </a:r>
            <a:r>
              <a:rPr lang="ru-RU" sz="3600" dirty="0" err="1"/>
              <a:t>Коношского</a:t>
            </a:r>
            <a:r>
              <a:rPr lang="ru-RU" sz="3600" dirty="0"/>
              <a:t> </a:t>
            </a:r>
            <a:r>
              <a:rPr lang="ru-RU" sz="3600" dirty="0" smtClean="0"/>
              <a:t>района </a:t>
            </a:r>
            <a:r>
              <a:rPr lang="ru-RU" sz="3600" dirty="0" smtClean="0"/>
              <a:t>с активным участием молодежи </a:t>
            </a:r>
            <a:r>
              <a:rPr lang="ru-RU" sz="3600" dirty="0" smtClean="0"/>
              <a:t>п. Коноша и </a:t>
            </a:r>
            <a:r>
              <a:rPr lang="ru-RU" sz="3600" dirty="0" err="1" smtClean="0"/>
              <a:t>Коношского</a:t>
            </a:r>
            <a:r>
              <a:rPr lang="ru-RU" sz="3600" dirty="0" smtClean="0"/>
              <a:t> района.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93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23" y="594993"/>
            <a:ext cx="11695471" cy="509611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4800" b="1" dirty="0" smtClean="0"/>
              <a:t>	</a:t>
            </a:r>
            <a:r>
              <a:rPr lang="ru-RU" sz="4800" b="1" dirty="0" smtClean="0">
                <a:solidFill>
                  <a:srgbClr val="002060"/>
                </a:solidFill>
              </a:rPr>
              <a:t>Задачи проекта:</a:t>
            </a:r>
            <a:endParaRPr lang="ru-RU" sz="48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3600" dirty="0" smtClean="0"/>
              <a:t>создание сообщества волонтёров музея;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3600" dirty="0" smtClean="0"/>
              <a:t>определение </a:t>
            </a:r>
            <a:r>
              <a:rPr lang="ru-RU" sz="3600" dirty="0" smtClean="0"/>
              <a:t>функций сообщества волонтёров музея и льгот для волонтёров музея;</a:t>
            </a:r>
            <a:endParaRPr lang="ru-RU" sz="3600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3600" dirty="0"/>
              <a:t>р</a:t>
            </a:r>
            <a:r>
              <a:rPr lang="ru-RU" sz="3600" dirty="0" smtClean="0"/>
              <a:t>еализация плана работы на 2018 – 2019 гг.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786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22" y="232012"/>
            <a:ext cx="11695471" cy="631583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План работы сообщества волонтёров музея </a:t>
            </a:r>
            <a:r>
              <a:rPr lang="ru-RU" sz="3200" b="1" dirty="0" smtClean="0">
                <a:solidFill>
                  <a:srgbClr val="002060"/>
                </a:solidFill>
              </a:rPr>
              <a:t>на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2018-2019 гг.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/>
          </a:p>
          <a:p>
            <a:pPr marL="0" indent="0" algn="just">
              <a:lnSpc>
                <a:spcPct val="150000"/>
              </a:lnSpc>
              <a:buNone/>
            </a:pPr>
            <a:endParaRPr lang="ru-RU" sz="4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14299"/>
              </p:ext>
            </p:extLst>
          </p:nvPr>
        </p:nvGraphicFramePr>
        <p:xfrm>
          <a:off x="250721" y="1310187"/>
          <a:ext cx="11695472" cy="5023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5051">
                  <a:extLst>
                    <a:ext uri="{9D8B030D-6E8A-4147-A177-3AD203B41FA5}">
                      <a16:colId xmlns:a16="http://schemas.microsoft.com/office/drawing/2014/main" xmlns="" val="921873189"/>
                    </a:ext>
                  </a:extLst>
                </a:gridCol>
                <a:gridCol w="7210421">
                  <a:extLst>
                    <a:ext uri="{9D8B030D-6E8A-4147-A177-3AD203B41FA5}">
                      <a16:colId xmlns:a16="http://schemas.microsoft.com/office/drawing/2014/main" xmlns="" val="1017210235"/>
                    </a:ext>
                  </a:extLst>
                </a:gridCol>
              </a:tblGrid>
              <a:tr h="423080">
                <a:tc>
                  <a:txBody>
                    <a:bodyPr/>
                    <a:lstStyle/>
                    <a:p>
                      <a:pPr algn="ctr"/>
                      <a:r>
                        <a:rPr lang="ru-RU" b="1" spc="300" dirty="0" smtClean="0"/>
                        <a:t>Направления музейной деятельности</a:t>
                      </a:r>
                      <a:endParaRPr lang="ru-RU" b="1" spc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300" dirty="0" smtClean="0"/>
                        <a:t>Форма работы в музее</a:t>
                      </a:r>
                      <a:endParaRPr lang="ru-RU" b="1" spc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7482262"/>
                  </a:ext>
                </a:extLst>
              </a:tr>
              <a:tr h="683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Научно-исследовательская</a:t>
                      </a:r>
                      <a:r>
                        <a:rPr lang="ru-RU" baseline="0" dirty="0" smtClean="0"/>
                        <a:t>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Примерные</a:t>
                      </a:r>
                      <a:r>
                        <a:rPr lang="ru-RU" baseline="0" dirty="0" smtClean="0"/>
                        <a:t> темы для исследования («Матери-героини </a:t>
                      </a:r>
                      <a:r>
                        <a:rPr lang="ru-RU" baseline="0" dirty="0" err="1" smtClean="0"/>
                        <a:t>Коношского</a:t>
                      </a:r>
                      <a:r>
                        <a:rPr lang="ru-RU" baseline="0" dirty="0" smtClean="0"/>
                        <a:t> района», «Поэты </a:t>
                      </a:r>
                      <a:r>
                        <a:rPr lang="ru-RU" baseline="0" dirty="0" err="1" smtClean="0"/>
                        <a:t>Коношского</a:t>
                      </a:r>
                      <a:r>
                        <a:rPr lang="ru-RU" baseline="0" dirty="0" smtClean="0"/>
                        <a:t> района», «Художники </a:t>
                      </a:r>
                      <a:r>
                        <a:rPr lang="ru-RU" baseline="0" dirty="0" err="1" smtClean="0"/>
                        <a:t>коношского</a:t>
                      </a:r>
                      <a:r>
                        <a:rPr lang="ru-RU" baseline="0" dirty="0" smtClean="0"/>
                        <a:t> района», «Предприятия </a:t>
                      </a:r>
                      <a:r>
                        <a:rPr lang="ru-RU" baseline="0" dirty="0" err="1" smtClean="0"/>
                        <a:t>Коношского</a:t>
                      </a:r>
                      <a:r>
                        <a:rPr lang="ru-RU" baseline="0" dirty="0" smtClean="0"/>
                        <a:t> района советской эпохи» и др.)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6535465"/>
                  </a:ext>
                </a:extLst>
              </a:tr>
              <a:tr h="683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Фондовая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Комплектование</a:t>
                      </a:r>
                      <a:r>
                        <a:rPr lang="ru-RU" baseline="0" dirty="0" smtClean="0"/>
                        <a:t> музейных предметов (экспедиции  в поселения </a:t>
                      </a:r>
                      <a:r>
                        <a:rPr lang="ru-RU" baseline="0" dirty="0" err="1" smtClean="0"/>
                        <a:t>Коношского</a:t>
                      </a:r>
                      <a:r>
                        <a:rPr lang="ru-RU" baseline="0" dirty="0" smtClean="0"/>
                        <a:t> района).</a:t>
                      </a:r>
                    </a:p>
                    <a:p>
                      <a:pPr algn="just"/>
                      <a:r>
                        <a:rPr lang="ru-RU" baseline="0" dirty="0" smtClean="0"/>
                        <a:t>Хранение музейных фондов (первичная обработка музейных предметов).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0202695"/>
                  </a:ext>
                </a:extLst>
              </a:tr>
              <a:tr h="683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Культурно-образовательная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Организация и проведение музейных мероприятий (экскурсии, лекции, </a:t>
                      </a:r>
                      <a:r>
                        <a:rPr lang="ru-RU" dirty="0" err="1" smtClean="0"/>
                        <a:t>квесты</a:t>
                      </a:r>
                      <a:r>
                        <a:rPr lang="ru-RU" dirty="0" smtClean="0"/>
                        <a:t> и др.)</a:t>
                      </a:r>
                    </a:p>
                    <a:p>
                      <a:pPr algn="just"/>
                      <a:r>
                        <a:rPr lang="ru-RU" dirty="0" smtClean="0"/>
                        <a:t>Участие в музейных мероприятиях.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2677849"/>
                  </a:ext>
                </a:extLst>
              </a:tr>
              <a:tr h="683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Публикация</a:t>
                      </a:r>
                      <a:r>
                        <a:rPr lang="ru-RU" baseline="0" dirty="0" smtClean="0"/>
                        <a:t> истории и культуры </a:t>
                      </a:r>
                      <a:r>
                        <a:rPr lang="ru-RU" baseline="0" dirty="0" err="1" smtClean="0"/>
                        <a:t>Коношского</a:t>
                      </a:r>
                      <a:r>
                        <a:rPr lang="ru-RU" baseline="0" dirty="0" smtClean="0"/>
                        <a:t>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Ведение</a:t>
                      </a:r>
                      <a:r>
                        <a:rPr lang="ru-RU" baseline="0" dirty="0" smtClean="0"/>
                        <a:t> волонтёрами на сайте МБУК «</a:t>
                      </a:r>
                      <a:r>
                        <a:rPr lang="ru-RU" baseline="0" dirty="0" err="1" smtClean="0"/>
                        <a:t>Коношский</a:t>
                      </a:r>
                      <a:r>
                        <a:rPr lang="ru-RU" baseline="0" dirty="0" smtClean="0"/>
                        <a:t> районный краеведческий музей» страницы «Из истории </a:t>
                      </a:r>
                      <a:r>
                        <a:rPr lang="ru-RU" baseline="0" dirty="0" err="1" smtClean="0"/>
                        <a:t>Коношского</a:t>
                      </a:r>
                      <a:r>
                        <a:rPr lang="ru-RU" baseline="0" dirty="0" smtClean="0"/>
                        <a:t> района … 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1790212"/>
                  </a:ext>
                </a:extLst>
              </a:tr>
              <a:tr h="683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Продвижение истории и культуры </a:t>
                      </a:r>
                      <a:r>
                        <a:rPr lang="ru-RU" dirty="0" err="1" smtClean="0"/>
                        <a:t>Коношского</a:t>
                      </a:r>
                      <a:r>
                        <a:rPr lang="ru-RU" dirty="0" smtClean="0"/>
                        <a:t> района в молодежной среде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и проведение исторической игры по истории и культуре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Коношского</a:t>
                      </a:r>
                      <a:r>
                        <a:rPr lang="ru-RU" baseline="0" dirty="0" smtClean="0"/>
                        <a:t> района.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60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60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293" y="3534771"/>
            <a:ext cx="6149454" cy="50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Тип проекта: «Культура и искусство»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6136" r="4001"/>
          <a:stretch/>
        </p:blipFill>
        <p:spPr>
          <a:xfrm>
            <a:off x="555580" y="1023583"/>
            <a:ext cx="4012440" cy="2027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330658" y="447204"/>
            <a:ext cx="2462283" cy="4671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Фото проекта: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12058" y="4517631"/>
            <a:ext cx="442300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#</a:t>
            </a:r>
            <a:r>
              <a:rPr lang="ru-RU" sz="2800" dirty="0" smtClean="0"/>
              <a:t>история</a:t>
            </a:r>
            <a:r>
              <a:rPr lang="ru-RU" sz="2800" dirty="0"/>
              <a:t>;</a:t>
            </a:r>
            <a:r>
              <a:rPr lang="ru-RU" sz="2800" dirty="0" smtClean="0"/>
              <a:t> </a:t>
            </a:r>
            <a:r>
              <a:rPr lang="en-US" sz="2800" dirty="0" smtClean="0"/>
              <a:t>#</a:t>
            </a:r>
            <a:r>
              <a:rPr lang="ru-RU" sz="2800" dirty="0" smtClean="0"/>
              <a:t>Коноша; </a:t>
            </a:r>
            <a:r>
              <a:rPr lang="en-US" sz="2800" dirty="0" smtClean="0"/>
              <a:t>#</a:t>
            </a:r>
            <a:r>
              <a:rPr lang="ru-RU" sz="2800" dirty="0" smtClean="0"/>
              <a:t>музей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61799" y="5518744"/>
            <a:ext cx="9188923" cy="4862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География проекта: Архангельская область (п. Коноша)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31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-68243"/>
            <a:ext cx="10515600" cy="599954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Смета </a:t>
            </a:r>
            <a:r>
              <a:rPr lang="ru-RU" sz="4400" b="1" dirty="0" smtClean="0">
                <a:solidFill>
                  <a:srgbClr val="002060"/>
                </a:solidFill>
              </a:rPr>
              <a:t>проекта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11429"/>
              </p:ext>
            </p:extLst>
          </p:nvPr>
        </p:nvGraphicFramePr>
        <p:xfrm>
          <a:off x="309347" y="610485"/>
          <a:ext cx="11573305" cy="4574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661"/>
                <a:gridCol w="2314661"/>
                <a:gridCol w="2314661"/>
                <a:gridCol w="2314661"/>
                <a:gridCol w="2314661"/>
              </a:tblGrid>
              <a:tr h="67240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Вид расходов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Расчёт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Итого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Бюджет:                                  </a:t>
                      </a:r>
                    </a:p>
                    <a:p>
                      <a:pPr algn="ctr"/>
                      <a:r>
                        <a:rPr lang="ru-RU" sz="1600" b="1" dirty="0" smtClean="0"/>
                        <a:t>Средства гранта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Бюджет:</a:t>
                      </a:r>
                    </a:p>
                    <a:p>
                      <a:pPr algn="ctr"/>
                      <a:r>
                        <a:rPr lang="ru-RU" sz="1600" b="1" dirty="0" smtClean="0"/>
                        <a:t>Собственные средства</a:t>
                      </a:r>
                      <a:endParaRPr lang="ru-RU" sz="1600" b="1" dirty="0"/>
                    </a:p>
                  </a:txBody>
                  <a:tcPr/>
                </a:tc>
              </a:tr>
              <a:tr h="331212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Экспедиции в поселения </a:t>
                      </a:r>
                      <a:r>
                        <a:rPr lang="ru-RU" b="1" dirty="0" err="1" smtClean="0"/>
                        <a:t>Коношского</a:t>
                      </a:r>
                      <a:r>
                        <a:rPr lang="ru-RU" b="1" dirty="0" smtClean="0"/>
                        <a:t> района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35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Аренда автобуса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автобус х 10 000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r>
                        <a:rPr lang="ru-RU" baseline="0" dirty="0" smtClean="0"/>
                        <a:t> 000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r>
                        <a:rPr lang="ru-RU" baseline="0" dirty="0" smtClean="0"/>
                        <a:t> 000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62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Ведение</a:t>
                      </a:r>
                      <a:r>
                        <a:rPr lang="ru-RU" b="1" baseline="0" dirty="0" smtClean="0"/>
                        <a:t> волонтёрами на сайте МБУК «</a:t>
                      </a:r>
                      <a:r>
                        <a:rPr lang="ru-RU" b="1" baseline="0" dirty="0" err="1" smtClean="0"/>
                        <a:t>Коношский</a:t>
                      </a:r>
                      <a:r>
                        <a:rPr lang="ru-RU" b="1" baseline="0" dirty="0" smtClean="0"/>
                        <a:t> районный краеведческий музей»</a:t>
                      </a:r>
                    </a:p>
                    <a:p>
                      <a:pPr algn="ctr"/>
                      <a:r>
                        <a:rPr lang="ru-RU" b="1" baseline="0" dirty="0" smtClean="0"/>
                        <a:t>страницы «Из истории </a:t>
                      </a:r>
                      <a:r>
                        <a:rPr lang="ru-RU" b="1" baseline="0" dirty="0" err="1" smtClean="0"/>
                        <a:t>Коношского</a:t>
                      </a:r>
                      <a:r>
                        <a:rPr lang="ru-RU" b="1" baseline="0" dirty="0" smtClean="0"/>
                        <a:t> района … »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35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Ноутбук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шт. х 35 000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r>
                        <a:rPr lang="ru-RU" baseline="0" dirty="0" smtClean="0"/>
                        <a:t>  000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r>
                        <a:rPr lang="ru-RU" baseline="0" dirty="0" smtClean="0"/>
                        <a:t> 000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139">
                <a:tc gridSpan="5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Организация и проведение исторической игры по истории и культуре </a:t>
                      </a:r>
                      <a:r>
                        <a:rPr lang="ru-RU" b="1" dirty="0" err="1" smtClean="0"/>
                        <a:t>Коношского</a:t>
                      </a:r>
                      <a:r>
                        <a:rPr lang="ru-RU" b="1" dirty="0" smtClean="0"/>
                        <a:t> района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35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Спилс</a:t>
                      </a:r>
                      <a:r>
                        <a:rPr lang="ru-RU" dirty="0" smtClean="0"/>
                        <a:t>-карта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Коношского</a:t>
                      </a:r>
                      <a:r>
                        <a:rPr lang="ru-RU" baseline="0" dirty="0" smtClean="0"/>
                        <a:t>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шт. х 4 000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8 000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8 000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06570"/>
              </p:ext>
            </p:extLst>
          </p:nvPr>
        </p:nvGraphicFramePr>
        <p:xfrm>
          <a:off x="309348" y="5194462"/>
          <a:ext cx="11573305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661"/>
                <a:gridCol w="2314661"/>
                <a:gridCol w="2314661"/>
                <a:gridCol w="2314661"/>
                <a:gridCol w="231466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Удостоверение, нагрудный знак</a:t>
                      </a:r>
                    </a:p>
                    <a:p>
                      <a:pPr algn="ctr"/>
                      <a:r>
                        <a:rPr lang="ru-RU" dirty="0" smtClean="0"/>
                        <a:t>«Я знаю </a:t>
                      </a:r>
                      <a:r>
                        <a:rPr lang="ru-RU" dirty="0" err="1" smtClean="0"/>
                        <a:t>Коношский</a:t>
                      </a:r>
                      <a:r>
                        <a:rPr lang="ru-RU" dirty="0" smtClean="0"/>
                        <a:t> район»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шт.</a:t>
                      </a:r>
                      <a:r>
                        <a:rPr lang="ru-RU" baseline="0" dirty="0" smtClean="0"/>
                        <a:t> х 90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4 500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4 500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53 000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4 500 рублей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658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220" y="313899"/>
            <a:ext cx="10515600" cy="624913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Команда </a:t>
            </a:r>
            <a:r>
              <a:rPr lang="ru-RU" sz="4800" b="1" dirty="0" smtClean="0">
                <a:solidFill>
                  <a:srgbClr val="002060"/>
                </a:solidFill>
              </a:rPr>
              <a:t>проекта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/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/>
              <a:t>	</a:t>
            </a:r>
            <a:r>
              <a:rPr lang="ru-RU" b="1" i="1" dirty="0" smtClean="0"/>
              <a:t>- </a:t>
            </a:r>
            <a:r>
              <a:rPr lang="ru-RU" b="1" i="1" dirty="0" smtClean="0"/>
              <a:t>Сотрудники МБУК «</a:t>
            </a:r>
            <a:r>
              <a:rPr lang="ru-RU" b="1" i="1" dirty="0" err="1" smtClean="0"/>
              <a:t>Коношский</a:t>
            </a:r>
            <a:r>
              <a:rPr lang="ru-RU" b="1" i="1" dirty="0" smtClean="0"/>
              <a:t> районный краеведческий музей</a:t>
            </a:r>
            <a:r>
              <a:rPr lang="ru-RU" b="1" i="1" dirty="0" smtClean="0"/>
              <a:t>»: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100" b="1" i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/>
              <a:t>Хорошинина</a:t>
            </a:r>
            <a:r>
              <a:rPr lang="ru-RU" b="1" dirty="0" smtClean="0"/>
              <a:t> Ольга Владимировна </a:t>
            </a:r>
            <a:r>
              <a:rPr lang="ru-RU" dirty="0" smtClean="0"/>
              <a:t>– директор МБУК «</a:t>
            </a:r>
            <a:r>
              <a:rPr lang="ru-RU" dirty="0" err="1" smtClean="0"/>
              <a:t>Коношский</a:t>
            </a:r>
            <a:r>
              <a:rPr lang="ru-RU" dirty="0" smtClean="0"/>
              <a:t> районный краеведческий музей»;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Рогозина Кристина Сергеевна </a:t>
            </a:r>
            <a:r>
              <a:rPr lang="ru-RU" dirty="0" smtClean="0"/>
              <a:t>– заместитель директора по основной деятельности;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Тропина Надежда Викторовна </a:t>
            </a:r>
            <a:r>
              <a:rPr lang="ru-RU" dirty="0" smtClean="0"/>
              <a:t>– заведующий отделом информации и коммуникаций;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/>
              <a:t>Сироватко</a:t>
            </a:r>
            <a:r>
              <a:rPr lang="ru-RU" b="1" dirty="0" smtClean="0"/>
              <a:t> Мария Валерьевна </a:t>
            </a:r>
            <a:r>
              <a:rPr lang="ru-RU" dirty="0" smtClean="0"/>
              <a:t>– главный хранитель музейных предметов;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Ковалёва Ирина Леонидовна </a:t>
            </a:r>
            <a:r>
              <a:rPr lang="ru-RU" dirty="0" smtClean="0"/>
              <a:t>– организатор экскурсий</a:t>
            </a:r>
            <a:r>
              <a:rPr lang="ru-RU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Орехова Татьяна Витальевна – </a:t>
            </a:r>
            <a:r>
              <a:rPr lang="ru-RU" dirty="0" smtClean="0"/>
              <a:t>главный бухгалтер.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/>
              <a:t>	- Волонтёры музея (10 человек)</a:t>
            </a:r>
            <a:endParaRPr lang="ru-RU" b="1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621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105469"/>
            <a:ext cx="11546006" cy="4585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Социальный эффект от реализации </a:t>
            </a:r>
            <a:r>
              <a:rPr lang="ru-RU" sz="4000" b="1" dirty="0" smtClean="0">
                <a:solidFill>
                  <a:srgbClr val="002060"/>
                </a:solidFill>
              </a:rPr>
              <a:t>проекта: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3600" dirty="0" smtClean="0"/>
              <a:t>	- вовлечение молодёжи в </a:t>
            </a:r>
            <a:r>
              <a:rPr lang="ru-RU" sz="3600" dirty="0" smtClean="0">
                <a:solidFill>
                  <a:prstClr val="black"/>
                </a:solidFill>
              </a:rPr>
              <a:t>изучение, сохранение </a:t>
            </a:r>
            <a:r>
              <a:rPr lang="ru-RU" sz="3600" dirty="0">
                <a:solidFill>
                  <a:prstClr val="black"/>
                </a:solidFill>
              </a:rPr>
              <a:t>и </a:t>
            </a:r>
            <a:r>
              <a:rPr lang="ru-RU" sz="3600" dirty="0" smtClean="0">
                <a:solidFill>
                  <a:prstClr val="black"/>
                </a:solidFill>
              </a:rPr>
              <a:t>публикацию </a:t>
            </a:r>
            <a:r>
              <a:rPr lang="ru-RU" sz="3600" dirty="0">
                <a:solidFill>
                  <a:prstClr val="black"/>
                </a:solidFill>
              </a:rPr>
              <a:t>истории </a:t>
            </a:r>
            <a:r>
              <a:rPr lang="ru-RU" sz="3600" dirty="0" err="1">
                <a:solidFill>
                  <a:prstClr val="black"/>
                </a:solidFill>
              </a:rPr>
              <a:t>Коношского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solidFill>
                  <a:prstClr val="black"/>
                </a:solidFill>
              </a:rPr>
              <a:t>района.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3600" dirty="0" smtClean="0"/>
              <a:t>	- организация познавательного досуга </a:t>
            </a:r>
            <a:r>
              <a:rPr lang="ru-RU" sz="3600" dirty="0"/>
              <a:t>детей, подростков, молодёжи и людей старшего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24515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525" y="225189"/>
            <a:ext cx="11586949" cy="6537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Количественные показатели к маю </a:t>
            </a:r>
            <a:r>
              <a:rPr lang="ru-RU" sz="4400" b="1" dirty="0" smtClean="0">
                <a:solidFill>
                  <a:srgbClr val="002060"/>
                </a:solidFill>
              </a:rPr>
              <a:t>2019 г</a:t>
            </a:r>
            <a:r>
              <a:rPr lang="ru-RU" sz="4400" b="1" dirty="0" smtClean="0">
                <a:solidFill>
                  <a:srgbClr val="002060"/>
                </a:solidFill>
              </a:rPr>
              <a:t>.: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600" b="1" dirty="0"/>
          </a:p>
          <a:p>
            <a:pPr marL="0" indent="0" algn="just">
              <a:buNone/>
            </a:pPr>
            <a:r>
              <a:rPr lang="ru-RU" sz="3600" dirty="0" smtClean="0"/>
              <a:t>	- п</a:t>
            </a:r>
            <a:r>
              <a:rPr lang="ru-RU" sz="3600" dirty="0" smtClean="0"/>
              <a:t>роведено 5 мероприятий;</a:t>
            </a:r>
          </a:p>
          <a:p>
            <a:pPr marL="0" indent="0" algn="just">
              <a:buNone/>
            </a:pPr>
            <a:r>
              <a:rPr lang="ru-RU" sz="3600" dirty="0"/>
              <a:t>	</a:t>
            </a:r>
            <a:r>
              <a:rPr lang="ru-RU" sz="3600" dirty="0" smtClean="0"/>
              <a:t>- количество участников сообщества волонтёров музея увеличится до 15 человек.</a:t>
            </a:r>
            <a:endParaRPr lang="ru-RU" sz="3200" dirty="0" smtClean="0"/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3732662"/>
            <a:ext cx="12192000" cy="2347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Качественные показатели к маю 2019 г.:</a:t>
            </a:r>
          </a:p>
          <a:p>
            <a:pPr marL="0" indent="0" algn="just">
              <a:buNone/>
            </a:pPr>
            <a:r>
              <a:rPr lang="ru-RU" sz="3600" dirty="0" smtClean="0"/>
              <a:t>- историческая игра </a:t>
            </a:r>
            <a:r>
              <a:rPr lang="ru-RU" sz="3600" dirty="0"/>
              <a:t>по истории и культуре </a:t>
            </a:r>
            <a:r>
              <a:rPr lang="ru-RU" sz="3600" dirty="0" err="1"/>
              <a:t>Коношского</a:t>
            </a:r>
            <a:r>
              <a:rPr lang="ru-RU" sz="3600" dirty="0"/>
              <a:t> </a:t>
            </a:r>
            <a:r>
              <a:rPr lang="ru-RU" sz="3600" dirty="0" smtClean="0"/>
              <a:t>района – «замер» знаний о </a:t>
            </a:r>
            <a:r>
              <a:rPr lang="ru-RU" sz="3600" dirty="0" err="1"/>
              <a:t>К</a:t>
            </a:r>
            <a:r>
              <a:rPr lang="ru-RU" sz="3600" dirty="0" err="1" smtClean="0"/>
              <a:t>оношском</a:t>
            </a:r>
            <a:r>
              <a:rPr lang="ru-RU" sz="3600" dirty="0" smtClean="0"/>
              <a:t> районе (до игры и после игры).</a:t>
            </a:r>
            <a:endParaRPr lang="ru-RU" sz="36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2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5" y="81886"/>
            <a:ext cx="11737074" cy="66191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300" b="1" spc="300" dirty="0" smtClean="0">
                <a:solidFill>
                  <a:srgbClr val="002060"/>
                </a:solidFill>
              </a:rPr>
              <a:t>Как возникла идея создания проекта?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	Одна из задач деятельности МБУК «</a:t>
            </a:r>
            <a:r>
              <a:rPr lang="ru-RU" dirty="0" err="1" smtClean="0"/>
              <a:t>Коношского</a:t>
            </a:r>
            <a:r>
              <a:rPr lang="ru-RU" dirty="0" smtClean="0"/>
              <a:t> районного краеведческого музея» - сохранение, изучение, публикация истории  и культуры </a:t>
            </a:r>
            <a:r>
              <a:rPr lang="ru-RU" dirty="0" err="1" smtClean="0"/>
              <a:t>Коношского</a:t>
            </a:r>
            <a:r>
              <a:rPr lang="ru-RU" dirty="0" smtClean="0"/>
              <a:t> района.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	К сожалению, на сегодняшний день молодежь </a:t>
            </a:r>
            <a:r>
              <a:rPr lang="ru-RU" dirty="0" err="1" smtClean="0"/>
              <a:t>Коношского</a:t>
            </a:r>
            <a:r>
              <a:rPr lang="ru-RU" dirty="0" smtClean="0"/>
              <a:t> района не является основным потребителем услуг районного музея. Поэтому в 2018 году сотрудниками </a:t>
            </a:r>
            <a:r>
              <a:rPr lang="ru-RU" dirty="0" err="1" smtClean="0"/>
              <a:t>Коношского</a:t>
            </a:r>
            <a:r>
              <a:rPr lang="ru-RU" dirty="0" smtClean="0"/>
              <a:t> районного краеведческого музея с участием специалиста отдела по вопросам молодежной политики, физкультуре и спорта была предпринята попытка вовлечения  активной молодёжи в организацию и проведение музейных мероприятий.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6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8" y="338020"/>
            <a:ext cx="11709779" cy="618561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100" dirty="0" smtClean="0"/>
              <a:t>	В 2018 году участники </a:t>
            </a:r>
            <a:r>
              <a:rPr lang="ru-RU" sz="5100" dirty="0" err="1" smtClean="0"/>
              <a:t>Коношского</a:t>
            </a:r>
            <a:r>
              <a:rPr lang="ru-RU" sz="5100" dirty="0" smtClean="0"/>
              <a:t> Совета молодёжи, волонтёры п. Коноша приняли участие в организации и проведении  следующих музейных мероприятий: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100" dirty="0" smtClean="0"/>
              <a:t>	- </a:t>
            </a:r>
            <a:r>
              <a:rPr lang="ru-RU" sz="5100" b="1" i="1" dirty="0"/>
              <a:t>молодёжный </a:t>
            </a:r>
            <a:r>
              <a:rPr lang="ru-RU" sz="5100" b="1" i="1" dirty="0" err="1"/>
              <a:t>квест</a:t>
            </a:r>
            <a:r>
              <a:rPr lang="ru-RU" sz="5100" b="1" i="1" dirty="0"/>
              <a:t> «Защитники Сталинграда», </a:t>
            </a:r>
            <a:r>
              <a:rPr lang="ru-RU" sz="5100" dirty="0"/>
              <a:t>посвящённый 75-летию со дня победы в Сталинградской битве (один из этапов </a:t>
            </a:r>
            <a:r>
              <a:rPr lang="ru-RU" sz="5100" dirty="0" err="1"/>
              <a:t>квеста</a:t>
            </a:r>
            <a:r>
              <a:rPr lang="ru-RU" sz="5100" dirty="0"/>
              <a:t> «Наши земляки – участники Сталинградской битвы»);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100" dirty="0" smtClean="0"/>
              <a:t>	- </a:t>
            </a:r>
            <a:r>
              <a:rPr lang="ru-RU" sz="5100" b="1" i="1" dirty="0"/>
              <a:t>участие во Всероссийской акции «Культурный минимум»: «Приведи друзей в музей» </a:t>
            </a:r>
            <a:r>
              <a:rPr lang="ru-RU" sz="5100" dirty="0"/>
              <a:t>(посещение выставок </a:t>
            </a:r>
            <a:r>
              <a:rPr lang="ru-RU" sz="5100" dirty="0" err="1"/>
              <a:t>Коношского</a:t>
            </a:r>
            <a:r>
              <a:rPr lang="ru-RU" sz="5100" dirty="0"/>
              <a:t> краеведческого музея («Железная дорога-узел жизни </a:t>
            </a:r>
            <a:r>
              <a:rPr lang="ru-RU" sz="5100" dirty="0" err="1"/>
              <a:t>Коношского</a:t>
            </a:r>
            <a:r>
              <a:rPr lang="ru-RU" sz="5100" dirty="0"/>
              <a:t> района», «Военная тайна» и др.),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100" dirty="0" smtClean="0"/>
              <a:t>	- </a:t>
            </a:r>
            <a:r>
              <a:rPr lang="ru-RU" sz="5100" b="1" i="1" dirty="0"/>
              <a:t>музейная викторина-экскурсия «По Коноше на самокатах»,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100" dirty="0" smtClean="0"/>
              <a:t>	- </a:t>
            </a:r>
            <a:r>
              <a:rPr lang="ru-RU" sz="5100" b="1" i="1" dirty="0" smtClean="0"/>
              <a:t>«</a:t>
            </a:r>
            <a:r>
              <a:rPr lang="ru-RU" sz="5100" b="1" i="1" dirty="0"/>
              <a:t>Музейная рота «Память сердца» </a:t>
            </a:r>
            <a:r>
              <a:rPr lang="ru-RU" sz="5100" dirty="0"/>
              <a:t>(в рамках всероссийской акции «Бессмертный полк»).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06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495" y="2535310"/>
            <a:ext cx="10515600" cy="99946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Segoe Print" panose="02000600000000000000" pitchFamily="2" charset="0"/>
              </a:rPr>
              <a:t>Фотоотчёт </a:t>
            </a:r>
            <a:r>
              <a:rPr lang="ru-RU" sz="54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мероприятий</a:t>
            </a:r>
            <a:endParaRPr lang="ru-RU" sz="5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10865210" y="2933658"/>
            <a:ext cx="1031770" cy="13933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7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2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388330"/>
            <a:ext cx="3072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Музейный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молодёжный </a:t>
            </a:r>
            <a:r>
              <a:rPr lang="ru-RU" b="1" dirty="0" err="1" smtClean="0">
                <a:latin typeface="Segoe Print" panose="02000600000000000000" pitchFamily="2" charset="0"/>
              </a:rPr>
              <a:t>квест</a:t>
            </a:r>
            <a:r>
              <a:rPr lang="ru-RU" b="1" dirty="0" smtClean="0">
                <a:latin typeface="Segoe Print" panose="02000600000000000000" pitchFamily="2" charset="0"/>
              </a:rPr>
              <a:t> </a:t>
            </a:r>
            <a:r>
              <a:rPr lang="ru-RU" sz="2200" b="1" dirty="0" smtClean="0">
                <a:latin typeface="Segoe Print" panose="02000600000000000000" pitchFamily="2" charset="0"/>
              </a:rPr>
              <a:t>«Защитники Сталинграда»</a:t>
            </a:r>
          </a:p>
        </p:txBody>
      </p:sp>
    </p:spTree>
    <p:extLst>
      <p:ext uri="{BB962C8B-B14F-4D97-AF65-F5344CB8AC3E}">
        <p14:creationId xmlns:p14="http://schemas.microsoft.com/office/powerpoint/2010/main" val="37412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81" y="16590"/>
            <a:ext cx="9121878" cy="6841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388330"/>
            <a:ext cx="3072581" cy="189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Музейный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молодёжный </a:t>
            </a:r>
            <a:r>
              <a:rPr lang="ru-RU" b="1" dirty="0" err="1" smtClean="0">
                <a:latin typeface="Segoe Print" panose="02000600000000000000" pitchFamily="2" charset="0"/>
              </a:rPr>
              <a:t>квест</a:t>
            </a:r>
            <a:r>
              <a:rPr lang="ru-RU" b="1" dirty="0" smtClean="0">
                <a:latin typeface="Segoe Print" panose="02000600000000000000" pitchFamily="2" charset="0"/>
              </a:rPr>
              <a:t> </a:t>
            </a:r>
            <a:r>
              <a:rPr lang="ru-RU" sz="2200" b="1" dirty="0" smtClean="0">
                <a:latin typeface="Segoe Print" panose="02000600000000000000" pitchFamily="2" charset="0"/>
              </a:rPr>
              <a:t>«Защитники Сталинграда»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81" y="18436"/>
            <a:ext cx="9119419" cy="683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388330"/>
            <a:ext cx="3072581" cy="189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Музейный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молодёжный </a:t>
            </a:r>
            <a:r>
              <a:rPr lang="ru-RU" b="1" dirty="0" err="1" smtClean="0">
                <a:latin typeface="Segoe Print" panose="02000600000000000000" pitchFamily="2" charset="0"/>
              </a:rPr>
              <a:t>квест</a:t>
            </a:r>
            <a:r>
              <a:rPr lang="ru-RU" b="1" dirty="0" smtClean="0">
                <a:latin typeface="Segoe Print" panose="02000600000000000000" pitchFamily="2" charset="0"/>
              </a:rPr>
              <a:t> </a:t>
            </a:r>
            <a:r>
              <a:rPr lang="ru-RU" sz="2200" b="1" dirty="0" smtClean="0">
                <a:latin typeface="Segoe Print" panose="02000600000000000000" pitchFamily="2" charset="0"/>
              </a:rPr>
              <a:t>«Защитники Сталинграда»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81" y="-56781"/>
            <a:ext cx="9219708" cy="691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388330"/>
            <a:ext cx="30725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Музейная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в</a:t>
            </a:r>
            <a:r>
              <a:rPr lang="ru-RU" b="1" dirty="0" smtClean="0">
                <a:latin typeface="Segoe Print" panose="02000600000000000000" pitchFamily="2" charset="0"/>
              </a:rPr>
              <a:t>икторина-экскурсия</a:t>
            </a:r>
            <a:r>
              <a:rPr lang="ru-RU" sz="2200" b="1" dirty="0" smtClean="0">
                <a:latin typeface="Segoe Print" panose="02000600000000000000" pitchFamily="2" charset="0"/>
              </a:rPr>
              <a:t> «На самокатах по Коноше»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488</Words>
  <Application>Microsoft Office PowerPoint</Application>
  <PresentationFormat>Широкоэкранный</PresentationFormat>
  <Paragraphs>115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Segoe Print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МБУК Коношский районный краеведческий музей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MuzeyKonosha</dc:creator>
  <cp:lastModifiedBy>PC</cp:lastModifiedBy>
  <cp:revision>35</cp:revision>
  <dcterms:created xsi:type="dcterms:W3CDTF">2018-09-26T08:52:44Z</dcterms:created>
  <dcterms:modified xsi:type="dcterms:W3CDTF">2018-09-27T20:47:47Z</dcterms:modified>
</cp:coreProperties>
</file>