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3" r:id="rId4"/>
    <p:sldId id="266" r:id="rId5"/>
    <p:sldId id="267" r:id="rId6"/>
    <p:sldId id="268" r:id="rId7"/>
    <p:sldId id="270" r:id="rId8"/>
    <p:sldId id="271" r:id="rId9"/>
    <p:sldId id="272" r:id="rId10"/>
    <p:sldId id="274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30B8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3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8FC6-E4BA-4CE8-8E51-1E261F3C33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E046D-F34A-4066-9DBD-57DEB4FBED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E046D-F34A-4066-9DBD-57DEB4FBED5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E046D-F34A-4066-9DBD-57DEB4FBED5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E046D-F34A-4066-9DBD-57DEB4FBED5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E046D-F34A-4066-9DBD-57DEB4FBED5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E046D-F34A-4066-9DBD-57DEB4FBED5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E046D-F34A-4066-9DBD-57DEB4FBED5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92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66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12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58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8091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18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32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1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746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3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44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05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75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430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40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197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1430-3E5B-4DD8-B755-69EFB087F64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86B48A-C4EB-4E02-A5CA-0B0D08FDA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91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2.gi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gi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0" y="3553097"/>
            <a:ext cx="7941591" cy="180364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30B836"/>
                </a:solidFill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lang="ru-RU" sz="4800" dirty="0">
                <a:solidFill>
                  <a:srgbClr val="30B836"/>
                </a:solidFill>
                <a:latin typeface="Times New Roman" pitchFamily="18" charset="0"/>
                <a:cs typeface="Times New Roman" pitchFamily="18" charset="0"/>
              </a:rPr>
              <a:t>тропа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по просторам родного края»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6256" y="239842"/>
            <a:ext cx="8167370" cy="143220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Уренская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№1»</a:t>
            </a:r>
          </a:p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Уренского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022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067" y="122832"/>
            <a:ext cx="9976514" cy="2247637"/>
          </a:xfrm>
        </p:spPr>
        <p:txBody>
          <a:bodyPr>
            <a:normAutofit/>
          </a:bodyPr>
          <a:lstStyle/>
          <a:p>
            <a:pPr lvl="0">
              <a:buSzPct val="88000"/>
              <a:buBlip>
                <a:blip r:embed="rId3"/>
              </a:buBlip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экскурсий для школьников, отдыхающих в школьном лагере с дневным пребыванием «Радуга»</a:t>
            </a:r>
          </a:p>
          <a:p>
            <a:pPr>
              <a:buSzPct val="88000"/>
              <a:buBlip>
                <a:blip r:embed="rId3"/>
              </a:buBlip>
            </a:pP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88000"/>
              <a:buBlip>
                <a:blip r:embed="rId3"/>
              </a:buBlip>
            </a:pP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88000"/>
              <a:buBlip>
                <a:blip r:embed="rId3"/>
              </a:buBlip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таня\фото тр бриг 2018 1 нед\12.07\DSC01509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3450" y="4217157"/>
            <a:ext cx="3720568" cy="245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таня\фото тр бриг 2018 1 нед\16.07\DSC01582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88370" y="2546885"/>
            <a:ext cx="3023617" cy="235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таня\фото тр бриг 2018 1 нед\12.07\DSC01483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86118" y="956090"/>
            <a:ext cx="3314228" cy="222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таня\фото тр бриг 2018 1 нед\16.07\DSC01565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0080"/>
          <a:stretch>
            <a:fillRect/>
          </a:stretch>
        </p:blipFill>
        <p:spPr bwMode="auto">
          <a:xfrm>
            <a:off x="8065828" y="4544704"/>
            <a:ext cx="3786826" cy="231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таня\фото тр бриг 2018 1 нед\16.07\DSC01564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6478" y="764276"/>
            <a:ext cx="2674757" cy="21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таня\фото тр бриг 2018 1 нед\12.07\DSC01478.JP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88457" y="1709780"/>
            <a:ext cx="2516308" cy="181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:\таня\фото тр бриг 2018 1 нед\11.07\DSC01411.JPG"/>
          <p:cNvPicPr/>
          <p:nvPr/>
        </p:nvPicPr>
        <p:blipFill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3082" y="3390322"/>
            <a:ext cx="3002506" cy="217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:\таня\фото тр бриг 2018 1 нед\11.07\DSC01403.JPG"/>
          <p:cNvPicPr/>
          <p:nvPr/>
        </p:nvPicPr>
        <p:blipFill>
          <a:blip r:embed="rId11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348" y="933549"/>
            <a:ext cx="2939762" cy="200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69" y="200168"/>
            <a:ext cx="8596668" cy="1096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 этап 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Подводим итоги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44" y="1478201"/>
            <a:ext cx="9976515" cy="5673226"/>
          </a:xfrm>
        </p:spPr>
        <p:txBody>
          <a:bodyPr>
            <a:normAutofit fontScale="92500" lnSpcReduction="10000"/>
          </a:bodyPr>
          <a:lstStyle/>
          <a:p>
            <a:pPr marL="0" indent="355600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волонтеров работа на экологической тропе стала увлекательной и интересной.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 многое узнали об истории родных мест. Попробовали себя в роли исследователей, экскурсоводов, оформителей, фотографов, совершенствовали свои трудовые навыки. </a:t>
            </a:r>
          </a:p>
          <a:p>
            <a:pPr marL="0" indent="355600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самое важное в проделанной волонтерами работе явилось то, что они смогли донести  свою любовь и заботу о природе родного края до сердец малышей, будущих взрослых  жителей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Урень-края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Частица родины моей-</a:t>
            </a:r>
          </a:p>
          <a:p>
            <a:pPr algn="ctr">
              <a:buNone/>
            </a:pP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Уренский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древний край.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Земля лесов, земля полей,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Живи и расцветай!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Хотим, чтобы счастливым был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ненаглядный край,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Хотим мы пожелать ему: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«Расти и процветай!»</a:t>
            </a:r>
          </a:p>
          <a:p>
            <a:pPr>
              <a:buSzPct val="88000"/>
              <a:buBlip>
                <a:blip r:embed="rId3"/>
              </a:buBlip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4508" y="0"/>
            <a:ext cx="4617492" cy="6622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Природа — дом, в котором живет человек. </a:t>
            </a:r>
            <a:br>
              <a:rPr lang="ru-RU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Дмитрий Лихачев</a:t>
            </a:r>
            <a:r>
              <a:rPr lang="ru-RU" sz="1800" dirty="0" smtClean="0">
                <a:solidFill>
                  <a:srgbClr val="003300"/>
                </a:solidFill>
              </a:rPr>
              <a:t/>
            </a:r>
            <a:br>
              <a:rPr lang="ru-RU" sz="1800" dirty="0" smtClean="0">
                <a:solidFill>
                  <a:srgbClr val="003300"/>
                </a:solidFill>
              </a:rPr>
            </a:br>
            <a:endParaRPr lang="ru-RU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96" y="457088"/>
            <a:ext cx="9556021" cy="4619879"/>
          </a:xfrm>
        </p:spPr>
        <p:txBody>
          <a:bodyPr>
            <a:noAutofit/>
          </a:bodyPr>
          <a:lstStyle/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настоящее время каждый человек должен быть экологически образован и экологически культурен. Только в этом случае он сможет реально оценивать последствия своей практической деятельности при взаимодействии с природой.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Именно поэтому одним из основных направлений деятельности школьного волонтерского объединения «Вместе» стало  экологическое просвещение школьников и воспитание у них экологической культуры через различные  формы  и виды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проложить экологическую тропу для проведения учебной и пропагандисткой работы по вопросам охраны природы, создания условий для воспитания экологически грамотной культуры поведения в окружающей среде.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Составить проект маршрута экологической тропы «Путешествие по просторам родного края».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Изучить и исследовать объекты на маршруте экологической тропы.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экологические проблемы маршрута и организовать экологические акции по благоустройству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территорий.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для организации познавательной и природоохранной деятельности на экологической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тропе.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экологические экскурсии для учащихся школы, отдыхающих в школьном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летнем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оздоровительном лагере «Радуга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09861" y="6088505"/>
            <a:ext cx="4659032" cy="769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B83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География проекта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0B83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57950" y="6237026"/>
            <a:ext cx="4704136" cy="620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 осуществлялся на территории Нижегородской области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г. Урень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F:\альбом тр бр 2018 - 2 ред\проект Эков.отряда Вместе\фото и вид для ролика  конкурс\DSC01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3856" y="4365123"/>
            <a:ext cx="3180269" cy="229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33234" y="5015553"/>
            <a:ext cx="8387685" cy="586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355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Актуальность социального проекта заключается в том, что экологическая тропа становится одной из форм организации экологического воспитания.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Каждый человек должен понять, что важно не только любить окружающий мир, но и учиться не навредить ему, активно участвовать в улучшении экологической обстановки!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0B83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273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D:\таня\фото тр бриг 2018 1 нед\6.07\DSC0130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20386" y="761582"/>
            <a:ext cx="2215637" cy="1817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43" y="200167"/>
            <a:ext cx="8596668" cy="7245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Маршрут экологической тропы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D:\таня\маршрут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844676">
            <a:off x="140939" y="933166"/>
            <a:ext cx="1724342" cy="148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754781" y="980530"/>
            <a:ext cx="1397852" cy="1039339"/>
            <a:chOff x="3954" y="3030"/>
            <a:chExt cx="3095" cy="2059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3954" y="3030"/>
              <a:ext cx="3095" cy="2059"/>
              <a:chOff x="7761" y="5760"/>
              <a:chExt cx="3095" cy="2059"/>
            </a:xfrm>
          </p:grpSpPr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7761" y="5760"/>
                <a:ext cx="3095" cy="2059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rgbClr val="4E6128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11</a:t>
                </a:r>
                <a:endPara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8404" y="6362"/>
                <a:ext cx="1697" cy="9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Березовая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аллея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6370" y="3761"/>
              <a:ext cx="380" cy="5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8175365" y="3108822"/>
            <a:ext cx="1473603" cy="1176574"/>
            <a:chOff x="5506" y="12572"/>
            <a:chExt cx="2751" cy="2209"/>
          </a:xfrm>
        </p:grpSpPr>
        <p:grpSp>
          <p:nvGrpSpPr>
            <p:cNvPr id="1042" name="Group 18"/>
            <p:cNvGrpSpPr>
              <a:grpSpLocks/>
            </p:cNvGrpSpPr>
            <p:nvPr/>
          </p:nvGrpSpPr>
          <p:grpSpPr bwMode="auto">
            <a:xfrm>
              <a:off x="5506" y="12572"/>
              <a:ext cx="2751" cy="2209"/>
              <a:chOff x="8274" y="13261"/>
              <a:chExt cx="2751" cy="2209"/>
            </a:xfrm>
          </p:grpSpPr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8274" y="13261"/>
                <a:ext cx="2751" cy="2209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8962" y="14055"/>
                <a:ext cx="1526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Канал</a:t>
                </a:r>
                <a:endPara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5720" y="13387"/>
              <a:ext cx="411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Рисунок 28" descr="Описание: DSCN87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9003" y="941277"/>
            <a:ext cx="2117828" cy="1460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D:\таня\фото тр бриг 2018 1 нед\DSC01152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72048" y="2913797"/>
            <a:ext cx="1746913" cy="1753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 descr="D:\таня\фото тр бриг 2018 1 нед\DSC01167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0174" y="2811439"/>
            <a:ext cx="2288424" cy="1698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31" name="Group 7"/>
          <p:cNvGrpSpPr>
            <a:grpSpLocks/>
          </p:cNvGrpSpPr>
          <p:nvPr/>
        </p:nvGrpSpPr>
        <p:grpSpPr bwMode="auto">
          <a:xfrm flipH="1">
            <a:off x="5326561" y="1008891"/>
            <a:ext cx="1470025" cy="1133807"/>
            <a:chOff x="5506" y="6168"/>
            <a:chExt cx="2795" cy="2135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5506" y="6168"/>
              <a:ext cx="2795" cy="2135"/>
              <a:chOff x="8209" y="4943"/>
              <a:chExt cx="2795" cy="2135"/>
            </a:xfrm>
          </p:grpSpPr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8209" y="4943"/>
                <a:ext cx="2795" cy="213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Text Box 10"/>
              <p:cNvSpPr txBox="1">
                <a:spLocks noChangeArrowheads="1"/>
              </p:cNvSpPr>
              <p:nvPr/>
            </p:nvSpPr>
            <p:spPr bwMode="auto">
              <a:xfrm>
                <a:off x="8984" y="5674"/>
                <a:ext cx="1332" cy="7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Пруд</a:t>
                </a:r>
                <a:endPara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783" y="6899"/>
              <a:ext cx="411" cy="6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6" name="Group 12"/>
          <p:cNvGrpSpPr>
            <a:grpSpLocks/>
          </p:cNvGrpSpPr>
          <p:nvPr/>
        </p:nvGrpSpPr>
        <p:grpSpPr bwMode="auto">
          <a:xfrm rot="2018896">
            <a:off x="9335068" y="1351130"/>
            <a:ext cx="2524836" cy="1132764"/>
            <a:chOff x="4142" y="8576"/>
            <a:chExt cx="4213" cy="2901"/>
          </a:xfrm>
        </p:grpSpPr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4142" y="8576"/>
              <a:ext cx="4213" cy="2901"/>
              <a:chOff x="7436" y="6276"/>
              <a:chExt cx="4213" cy="2901"/>
            </a:xfrm>
          </p:grpSpPr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7436" y="6276"/>
                <a:ext cx="4213" cy="290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>
                <a:off x="8210" y="7078"/>
                <a:ext cx="2622" cy="12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Памятник «Жертвам контрреволюционного мятежа»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7613" y="9660"/>
              <a:ext cx="400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 flipH="1">
            <a:off x="3521121" y="3033831"/>
            <a:ext cx="1815152" cy="1319805"/>
            <a:chOff x="1826" y="795"/>
            <a:chExt cx="3203" cy="2510"/>
          </a:xfrm>
        </p:grpSpPr>
        <p:grpSp>
          <p:nvGrpSpPr>
            <p:cNvPr id="1047" name="Group 23"/>
            <p:cNvGrpSpPr>
              <a:grpSpLocks/>
            </p:cNvGrpSpPr>
            <p:nvPr/>
          </p:nvGrpSpPr>
          <p:grpSpPr bwMode="auto">
            <a:xfrm>
              <a:off x="1826" y="795"/>
              <a:ext cx="3203" cy="2510"/>
              <a:chOff x="7995" y="5288"/>
              <a:chExt cx="3203" cy="2510"/>
            </a:xfrm>
          </p:grpSpPr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>
                <a:off x="7995" y="5288"/>
                <a:ext cx="3203" cy="2510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Text Box 25"/>
              <p:cNvSpPr txBox="1">
                <a:spLocks noChangeArrowheads="1"/>
              </p:cNvSpPr>
              <p:nvPr/>
            </p:nvSpPr>
            <p:spPr bwMode="auto">
              <a:xfrm>
                <a:off x="8790" y="6254"/>
                <a:ext cx="1569" cy="6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Пойма</a:t>
                </a:r>
              </a:p>
            </p:txBody>
          </p:sp>
        </p:grp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4279" y="1786"/>
              <a:ext cx="430" cy="5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2" name="Рисунок 51" descr="D:\таня\фото тр бриг 2018 1 нед\DSC01173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73456" y="2893325"/>
            <a:ext cx="2306472" cy="1665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Рисунок 57" descr="D:\таня\фото тр бриг 2018 1 нед\DSC01182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10689" y="4967785"/>
            <a:ext cx="2367221" cy="1617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51" name="Group 27"/>
          <p:cNvGrpSpPr>
            <a:grpSpLocks/>
          </p:cNvGrpSpPr>
          <p:nvPr/>
        </p:nvGrpSpPr>
        <p:grpSpPr bwMode="auto">
          <a:xfrm rot="2240252" flipH="1">
            <a:off x="-18115" y="4547173"/>
            <a:ext cx="2532597" cy="1424797"/>
            <a:chOff x="5518" y="3993"/>
            <a:chExt cx="4127" cy="2512"/>
          </a:xfrm>
        </p:grpSpPr>
        <p:grpSp>
          <p:nvGrpSpPr>
            <p:cNvPr id="1052" name="Group 28"/>
            <p:cNvGrpSpPr>
              <a:grpSpLocks/>
            </p:cNvGrpSpPr>
            <p:nvPr/>
          </p:nvGrpSpPr>
          <p:grpSpPr bwMode="auto">
            <a:xfrm>
              <a:off x="5518" y="3993"/>
              <a:ext cx="4127" cy="2512"/>
              <a:chOff x="7329" y="5526"/>
              <a:chExt cx="4127" cy="2512"/>
            </a:xfrm>
          </p:grpSpPr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7329" y="5526"/>
                <a:ext cx="4127" cy="251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Text Box 30"/>
              <p:cNvSpPr txBox="1">
                <a:spLocks noChangeArrowheads="1"/>
              </p:cNvSpPr>
              <p:nvPr/>
            </p:nvSpPr>
            <p:spPr bwMode="auto">
              <a:xfrm>
                <a:off x="8082" y="6255"/>
                <a:ext cx="2707" cy="10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Бывшая гидроэлектростанция</a:t>
                </a: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5799" y="4901"/>
              <a:ext cx="421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6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Рисунок 58" descr="D:\таня\фото тр бриг 2018 1 нед\05.07 эколог акция\DSC01207.JP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05014" y="5076170"/>
            <a:ext cx="2294235" cy="1481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56" name="Group 32"/>
          <p:cNvGrpSpPr>
            <a:grpSpLocks/>
          </p:cNvGrpSpPr>
          <p:nvPr/>
        </p:nvGrpSpPr>
        <p:grpSpPr bwMode="auto">
          <a:xfrm>
            <a:off x="4283691" y="5445457"/>
            <a:ext cx="1871449" cy="1412543"/>
            <a:chOff x="3632" y="8074"/>
            <a:chExt cx="3116" cy="2622"/>
          </a:xfrm>
        </p:grpSpPr>
        <p:grpSp>
          <p:nvGrpSpPr>
            <p:cNvPr id="1057" name="Group 33"/>
            <p:cNvGrpSpPr>
              <a:grpSpLocks/>
            </p:cNvGrpSpPr>
            <p:nvPr/>
          </p:nvGrpSpPr>
          <p:grpSpPr bwMode="auto">
            <a:xfrm>
              <a:off x="3632" y="8074"/>
              <a:ext cx="3116" cy="2622"/>
              <a:chOff x="3632" y="8074"/>
              <a:chExt cx="3116" cy="2622"/>
            </a:xfrm>
          </p:grpSpPr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>
                <a:off x="3632" y="8074"/>
                <a:ext cx="3116" cy="262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Text Box 35"/>
              <p:cNvSpPr txBox="1">
                <a:spLocks noChangeArrowheads="1"/>
              </p:cNvSpPr>
              <p:nvPr/>
            </p:nvSpPr>
            <p:spPr bwMode="auto">
              <a:xfrm>
                <a:off x="4190" y="9048"/>
                <a:ext cx="1719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Васин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Криуль</a:t>
                </a: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6039" y="9153"/>
              <a:ext cx="430" cy="6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7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1" name="Group 37"/>
          <p:cNvGrpSpPr>
            <a:grpSpLocks/>
          </p:cNvGrpSpPr>
          <p:nvPr/>
        </p:nvGrpSpPr>
        <p:grpSpPr bwMode="auto">
          <a:xfrm flipH="1">
            <a:off x="8065827" y="5445457"/>
            <a:ext cx="1748382" cy="1412543"/>
            <a:chOff x="5475" y="11992"/>
            <a:chExt cx="3503" cy="2687"/>
          </a:xfrm>
        </p:grpSpPr>
        <p:grpSp>
          <p:nvGrpSpPr>
            <p:cNvPr id="1062" name="Group 38"/>
            <p:cNvGrpSpPr>
              <a:grpSpLocks/>
            </p:cNvGrpSpPr>
            <p:nvPr/>
          </p:nvGrpSpPr>
          <p:grpSpPr bwMode="auto">
            <a:xfrm>
              <a:off x="5475" y="11992"/>
              <a:ext cx="3503" cy="2687"/>
              <a:chOff x="5475" y="11992"/>
              <a:chExt cx="3503" cy="268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5475" y="11992"/>
                <a:ext cx="3503" cy="268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/>
            </p:nvSpPr>
            <p:spPr bwMode="auto">
              <a:xfrm>
                <a:off x="6469" y="12939"/>
                <a:ext cx="1763" cy="7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Старица</a:t>
                </a: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65" name="Text Box 41"/>
            <p:cNvSpPr txBox="1">
              <a:spLocks noChangeArrowheads="1"/>
            </p:cNvSpPr>
            <p:nvPr/>
          </p:nvSpPr>
          <p:spPr bwMode="auto">
            <a:xfrm>
              <a:off x="5862" y="13004"/>
              <a:ext cx="421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0" name="Рисунок 59" descr="старица реки уста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17457" y="5172502"/>
            <a:ext cx="1869742" cy="136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УВР\Desktop\2018-2019\работы учащихся\альбом тр бр 2018 - 2 ред\Рисунок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0264" y="1218299"/>
            <a:ext cx="6350219" cy="50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8924" y="2688613"/>
            <a:ext cx="36439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по просторам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родного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края»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Выноска со стрелкой вниз 1"/>
          <p:cNvSpPr>
            <a:spLocks noChangeArrowheads="1"/>
          </p:cNvSpPr>
          <p:nvPr/>
        </p:nvSpPr>
        <p:spPr bwMode="auto">
          <a:xfrm rot="1867550">
            <a:off x="7688804" y="2572413"/>
            <a:ext cx="1895475" cy="993775"/>
          </a:xfrm>
          <a:prstGeom prst="downArrowCallout">
            <a:avLst>
              <a:gd name="adj1" fmla="val 38571"/>
              <a:gd name="adj2" fmla="val 38580"/>
              <a:gd name="adj3" fmla="val 25000"/>
              <a:gd name="adj4" fmla="val 6497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Проведение экскурсий для учащихся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Выноска со стрелкой вниз 2"/>
          <p:cNvSpPr>
            <a:spLocks noChangeArrowheads="1"/>
          </p:cNvSpPr>
          <p:nvPr/>
        </p:nvSpPr>
        <p:spPr bwMode="auto">
          <a:xfrm rot="20492853">
            <a:off x="2417929" y="620785"/>
            <a:ext cx="1914525" cy="1047750"/>
          </a:xfrm>
          <a:prstGeom prst="downArrowCallout">
            <a:avLst>
              <a:gd name="adj1" fmla="val 35683"/>
              <a:gd name="adj2" fmla="val 35683"/>
              <a:gd name="adj3" fmla="val 25000"/>
              <a:gd name="adj4" fmla="val 6497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Разработка маршрута экологической тропы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569345" y="593489"/>
            <a:ext cx="1962150" cy="1047750"/>
          </a:xfrm>
          <a:prstGeom prst="downArrowCallout">
            <a:avLst>
              <a:gd name="adj1" fmla="val 36362"/>
              <a:gd name="adj2" fmla="val 36362"/>
              <a:gd name="adj3" fmla="val 25000"/>
              <a:gd name="adj4" fmla="val 6497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Проведение экологических исследований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33015" y="1"/>
            <a:ext cx="8270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делаем?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20569861">
            <a:off x="877294" y="2140471"/>
            <a:ext cx="1914525" cy="1350963"/>
          </a:xfrm>
          <a:prstGeom prst="downArrowCallout">
            <a:avLst>
              <a:gd name="adj1" fmla="val 27674"/>
              <a:gd name="adj2" fmla="val 27674"/>
              <a:gd name="adj3" fmla="val 25000"/>
              <a:gd name="adj4" fmla="val 6497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cs typeface="Arial" pitchFamily="34" charset="0"/>
              </a:rPr>
              <a:t>Краеведческое  исследование исторического прошлого Урень-края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Выноска со стрелкой вниз 3"/>
          <p:cNvSpPr>
            <a:spLocks noChangeArrowheads="1"/>
          </p:cNvSpPr>
          <p:nvPr/>
        </p:nvSpPr>
        <p:spPr bwMode="auto">
          <a:xfrm rot="1554750">
            <a:off x="6822827" y="644205"/>
            <a:ext cx="1962150" cy="1472760"/>
          </a:xfrm>
          <a:prstGeom prst="downArrowCallout">
            <a:avLst>
              <a:gd name="adj1" fmla="val 30036"/>
              <a:gd name="adj2" fmla="val 30036"/>
              <a:gd name="adj3" fmla="val 25000"/>
              <a:gd name="adj4" fmla="val 6497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cs typeface="Arial" pitchFamily="34" charset="0"/>
              </a:rPr>
              <a:t>Проведение экологических акций: «Чистая территория», «Чистый берег, «Чистая вода»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60" name="Выноска со стрелкой вверх 7"/>
          <p:cNvSpPr>
            <a:spLocks noChangeArrowheads="1"/>
          </p:cNvSpPr>
          <p:nvPr/>
        </p:nvSpPr>
        <p:spPr bwMode="auto">
          <a:xfrm rot="1525420">
            <a:off x="1738217" y="4500823"/>
            <a:ext cx="1419226" cy="1355725"/>
          </a:xfrm>
          <a:prstGeom prst="upArrowCallout">
            <a:avLst>
              <a:gd name="adj1" fmla="val 23534"/>
              <a:gd name="adj2" fmla="val 23534"/>
              <a:gd name="adj3" fmla="val 25000"/>
              <a:gd name="adj4" fmla="val 6497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Музейно-выставочный комплекс им. В.Ф. Мамонтова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г. Урень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Выноска со стрелкой вверх 11"/>
          <p:cNvSpPr>
            <a:spLocks noChangeArrowheads="1"/>
          </p:cNvSpPr>
          <p:nvPr/>
        </p:nvSpPr>
        <p:spPr bwMode="auto">
          <a:xfrm>
            <a:off x="5064504" y="5923126"/>
            <a:ext cx="1704786" cy="798394"/>
          </a:xfrm>
          <a:prstGeom prst="upArrowCallout">
            <a:avLst>
              <a:gd name="adj1" fmla="val 25003"/>
              <a:gd name="adj2" fmla="val 24998"/>
              <a:gd name="adj3" fmla="val 25000"/>
              <a:gd name="adj4" fmla="val 6497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МАОУ «Уренская СОШ №1»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882184">
            <a:off x="3203825" y="5605536"/>
            <a:ext cx="1514475" cy="829744"/>
          </a:xfrm>
          <a:prstGeom prst="upArrowCallout">
            <a:avLst>
              <a:gd name="adj1" fmla="val 23110"/>
              <a:gd name="adj2" fmla="val 23104"/>
              <a:gd name="adj3" fmla="val 25000"/>
              <a:gd name="adj4" fmla="val 6497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Школьный музей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370988" y="5097434"/>
            <a:ext cx="5104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кем взаимодействуем?</a:t>
            </a:r>
          </a:p>
        </p:txBody>
      </p:sp>
      <p:sp>
        <p:nvSpPr>
          <p:cNvPr id="2067" name="Выноска со стрелкой вверх 8"/>
          <p:cNvSpPr>
            <a:spLocks noChangeArrowheads="1"/>
          </p:cNvSpPr>
          <p:nvPr/>
        </p:nvSpPr>
        <p:spPr bwMode="auto">
          <a:xfrm rot="18753302">
            <a:off x="8060993" y="4193418"/>
            <a:ext cx="1514475" cy="1143000"/>
          </a:xfrm>
          <a:prstGeom prst="upArrowCallout">
            <a:avLst>
              <a:gd name="adj1" fmla="val 25003"/>
              <a:gd name="adj2" fmla="val 24997"/>
              <a:gd name="adj3" fmla="val 25000"/>
              <a:gd name="adj4" fmla="val 6497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Центральная библиотека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Выноска со стрелкой вверх 9"/>
          <p:cNvSpPr>
            <a:spLocks noChangeArrowheads="1"/>
          </p:cNvSpPr>
          <p:nvPr/>
        </p:nvSpPr>
        <p:spPr bwMode="auto">
          <a:xfrm rot="20612125">
            <a:off x="7101063" y="5737368"/>
            <a:ext cx="1419225" cy="79942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Местные жители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69" y="200168"/>
            <a:ext cx="8596668" cy="10963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«Думаем! Размышляем! Планируем!»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603" y="1450906"/>
            <a:ext cx="9444251" cy="2247637"/>
          </a:xfrm>
        </p:spPr>
        <p:txBody>
          <a:bodyPr>
            <a:normAutofit/>
          </a:bodyPr>
          <a:lstStyle/>
          <a:p>
            <a:pPr>
              <a:buSzPct val="88000"/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инициативной группы по разработке и реализации мероприятий проекта.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SzPct val="88000"/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социологического опроса и проведение анкетирования.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SzPct val="88000"/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проекта.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88000"/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цели и задач проекта.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4.infourok.ru/uploads/ex/0a9f/0002dd46-3a458b5f/hello_html_685f16c8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477" y="2582016"/>
            <a:ext cx="5408435" cy="42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6039" t="25789" r="11822"/>
          <a:stretch>
            <a:fillRect/>
          </a:stretch>
        </p:blipFill>
        <p:spPr bwMode="auto">
          <a:xfrm>
            <a:off x="5973951" y="3107918"/>
            <a:ext cx="3183697" cy="319734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282890" y="4230807"/>
            <a:ext cx="3272951" cy="14734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pitchFamily="34" charset="0"/>
              </a:rPr>
              <a:t>Волонтерское объединение «Вместе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69" y="200168"/>
            <a:ext cx="8596668" cy="10963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этап 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Изучаем! Исследуем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603" y="1450906"/>
            <a:ext cx="9444251" cy="2247637"/>
          </a:xfrm>
        </p:spPr>
        <p:txBody>
          <a:bodyPr>
            <a:normAutofit/>
          </a:bodyPr>
          <a:lstStyle/>
          <a:p>
            <a:pPr>
              <a:buSzPct val="88000"/>
              <a:buBlip>
                <a:blip r:embed="rId2"/>
              </a:buBlip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теоретического материала по теме «Экологическая тропа». </a:t>
            </a: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88000"/>
              <a:buBlip>
                <a:blip r:embed="rId2"/>
              </a:buBlip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маршрута экологической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тропы.</a:t>
            </a:r>
          </a:p>
          <a:p>
            <a:pPr>
              <a:buSzPct val="88000"/>
              <a:buBlip>
                <a:blip r:embed="rId2"/>
              </a:buBlip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экологических исследований. </a:t>
            </a: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88000"/>
              <a:buBlip>
                <a:blip r:embed="rId2"/>
              </a:buBlip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Краеведческое 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исторического прошлого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Урень-края</a:t>
            </a: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88000"/>
              <a:buBlip>
                <a:blip r:embed="rId2"/>
              </a:buBlip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таня\фото тр бриг 2018 1 нед\6.07\DSC01229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86148" y="3398292"/>
            <a:ext cx="4026090" cy="30025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таня\фото тр бриг 2018 1 нед\6.07\DSC01233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7004" y="3376582"/>
            <a:ext cx="3733110" cy="2996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69" y="200168"/>
            <a:ext cx="8596668" cy="10963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«Переживаем!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Действуем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785" y="1300781"/>
            <a:ext cx="9444251" cy="2247637"/>
          </a:xfrm>
        </p:spPr>
        <p:txBody>
          <a:bodyPr>
            <a:normAutofit/>
          </a:bodyPr>
          <a:lstStyle/>
          <a:p>
            <a:pPr>
              <a:buSzPct val="88000"/>
              <a:buBlip>
                <a:blip r:embed="rId3"/>
              </a:buBlip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экологических акций «Чистый берег - Чистая вода»</a:t>
            </a:r>
          </a:p>
          <a:p>
            <a:pPr>
              <a:buSzPct val="88000"/>
              <a:buBlip>
                <a:blip r:embed="rId3"/>
              </a:buBlip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66329" y="4421875"/>
            <a:ext cx="3023716" cy="2202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7041" y="1966746"/>
            <a:ext cx="2885539" cy="2122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22126" y="1890863"/>
            <a:ext cx="2993036" cy="2294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6561" y="4521653"/>
            <a:ext cx="2950227" cy="2036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0172" y="1877969"/>
            <a:ext cx="2891710" cy="2197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9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42428" y="4380931"/>
            <a:ext cx="3327363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898" y="181664"/>
            <a:ext cx="9444251" cy="6676335"/>
          </a:xfrm>
        </p:spPr>
        <p:txBody>
          <a:bodyPr>
            <a:normAutofit/>
          </a:bodyPr>
          <a:lstStyle/>
          <a:p>
            <a:pPr>
              <a:buSzPct val="88000"/>
              <a:buBlip>
                <a:blip r:embed="rId3"/>
              </a:buBlip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экологических акций «Чистая территория»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1.Уборка территории у памятника «Жертвам контрреволюционного  мятежа»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2.Уборка мусора на всей территории  маршрута по движению от точки до точки экологической тропы</a:t>
            </a:r>
          </a:p>
          <a:p>
            <a:pPr>
              <a:buSzPct val="88000"/>
              <a:buBlip>
                <a:blip r:embed="rId3"/>
              </a:buBlip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5415" y="1241100"/>
            <a:ext cx="2961618" cy="2182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D:\таня\фото тр бриг 2018 1 нед\DSC01093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4555" y="1216078"/>
            <a:ext cx="2853800" cy="2176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0103" y="4353635"/>
            <a:ext cx="3222906" cy="2115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/>
          <p:nvPr/>
        </p:nvPicPr>
        <p:blipFill>
          <a:blip r:embed="rId7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795642" y="4708477"/>
            <a:ext cx="3177993" cy="1970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/>
          <p:nvPr/>
        </p:nvPicPr>
        <p:blipFill>
          <a:blip r:embed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17781" y="4857227"/>
            <a:ext cx="2799841" cy="17687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/>
          <p:nvPr/>
        </p:nvPicPr>
        <p:blipFill>
          <a:blip r:embed="rId9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27919" y="4139621"/>
            <a:ext cx="2956774" cy="1947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69" y="200168"/>
            <a:ext cx="8596668" cy="1096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IV этап 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Обучаем, рассказывая и показывая!»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45" y="1478201"/>
            <a:ext cx="9976514" cy="2247637"/>
          </a:xfrm>
        </p:spPr>
        <p:txBody>
          <a:bodyPr>
            <a:normAutofit/>
          </a:bodyPr>
          <a:lstStyle/>
          <a:p>
            <a:pPr>
              <a:buSzPct val="88000"/>
              <a:buBlip>
                <a:blip r:embed="rId3"/>
              </a:buBlip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необходимого наглядного материала для проведения экскурсии</a:t>
            </a:r>
          </a:p>
          <a:p>
            <a:pPr>
              <a:buSzPct val="88000"/>
              <a:buBlip>
                <a:blip r:embed="rId3"/>
              </a:buBlip>
            </a:pP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88000"/>
              <a:buBlip>
                <a:blip r:embed="rId3"/>
              </a:buBlip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:\таня\фото тр бриг 2018 1 нед\9.07\DSC01355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8868" y="1947854"/>
            <a:ext cx="3476078" cy="2679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:\таня\фото тр бриг 2018 1 нед\DSC01187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68804" y="1909186"/>
            <a:ext cx="3820160" cy="2856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D:\таня\фото тр бриг 2018 1 нед\10.07\DSC01360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28380" y="4095101"/>
            <a:ext cx="3410673" cy="2522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D:\таня\фото тр бриг 2018 1 нед\6.07\DSC01234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03155" y="3998068"/>
            <a:ext cx="3585385" cy="2614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417</Words>
  <Application>Microsoft Office PowerPoint</Application>
  <PresentationFormat>Произвольный</PresentationFormat>
  <Paragraphs>128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Социальный проект Экологическая тропа «Путешествие по просторам родного края»</vt:lpstr>
      <vt:lpstr>Природа — дом, в котором живет человек.                                                Дмитрий Лихачев </vt:lpstr>
      <vt:lpstr> Маршрут экологической тропы </vt:lpstr>
      <vt:lpstr>Слайд 4</vt:lpstr>
      <vt:lpstr> I этап   «Думаем! Размышляем! Планируем!» </vt:lpstr>
      <vt:lpstr> II этап  «Изучаем! Исследуем!»</vt:lpstr>
      <vt:lpstr> III этап  «Переживаем! Действуем!»</vt:lpstr>
      <vt:lpstr>Слайд 8</vt:lpstr>
      <vt:lpstr>IV этап   «Обучаем, рассказывая и показывая!» </vt:lpstr>
      <vt:lpstr>Слайд 10</vt:lpstr>
      <vt:lpstr> V этап   «Подводим итоги!»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тропа «Путешествие по просторам родного края»</dc:title>
  <dc:creator>1</dc:creator>
  <cp:lastModifiedBy>16-2</cp:lastModifiedBy>
  <cp:revision>27</cp:revision>
  <dcterms:created xsi:type="dcterms:W3CDTF">2019-01-17T17:10:55Z</dcterms:created>
  <dcterms:modified xsi:type="dcterms:W3CDTF">2019-01-29T10:37:40Z</dcterms:modified>
</cp:coreProperties>
</file>