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61" r:id="rId4"/>
    <p:sldId id="257" r:id="rId5"/>
    <p:sldId id="268" r:id="rId6"/>
    <p:sldId id="260" r:id="rId7"/>
    <p:sldId id="264" r:id="rId8"/>
    <p:sldId id="262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A83"/>
    <a:srgbClr val="123B67"/>
    <a:srgbClr val="FFFFCC"/>
    <a:srgbClr val="FF3300"/>
    <a:srgbClr val="E0EDF5"/>
    <a:srgbClr val="7088E3"/>
    <a:srgbClr val="7C8197"/>
    <a:srgbClr val="A7C9E4"/>
    <a:srgbClr val="C8D8F6"/>
    <a:srgbClr val="F3F3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82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61898" y="3801035"/>
            <a:ext cx="2429302" cy="2480797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4465" y="4146698"/>
            <a:ext cx="3250852" cy="134866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BancoDi" panose="04000405000000000000" pitchFamily="82" charset="0"/>
              </a:rPr>
              <a:t>«С нами </a:t>
            </a:r>
            <a:br>
              <a:rPr lang="ru-RU" sz="4400" dirty="0" smtClean="0">
                <a:solidFill>
                  <a:schemeClr val="bg1"/>
                </a:solidFill>
                <a:latin typeface="BancoDi" panose="04000405000000000000" pitchFamily="82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BancoDi" panose="04000405000000000000" pitchFamily="82" charset="0"/>
              </a:rPr>
              <a:t>    в будущее»  </a:t>
            </a:r>
            <a:endParaRPr lang="ru-RU" sz="4400" dirty="0">
              <a:solidFill>
                <a:schemeClr val="bg1"/>
              </a:solidFill>
              <a:latin typeface="BancoDi" panose="04000405000000000000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386" y="283808"/>
            <a:ext cx="8497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МБУДО «Центр дополнительного образования»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endParaRPr lang="ru-RU" sz="2400" dirty="0">
              <a:ln>
                <a:solidFill>
                  <a:schemeClr val="tx1"/>
                </a:solidFill>
              </a:ln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978781">
            <a:off x="1176191" y="1693931"/>
            <a:ext cx="6342185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Волонтёрский центр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2590" y="932347"/>
            <a:ext cx="4166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Добровольческий проект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6850" y="5348177"/>
            <a:ext cx="3084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Брянская  область</a:t>
            </a:r>
          </a:p>
          <a:p>
            <a:r>
              <a:rPr lang="ru-RU" sz="2800" dirty="0" smtClean="0"/>
              <a:t>Климовский район</a:t>
            </a:r>
            <a:endParaRPr lang="ru-RU" sz="2800" dirty="0"/>
          </a:p>
        </p:txBody>
      </p:sp>
      <p:pic>
        <p:nvPicPr>
          <p:cNvPr id="1026" name="Picture 2" descr="D:\волонтёрство\фото волонтёров\DSC_0210.JPG"/>
          <p:cNvPicPr>
            <a:picLocks noChangeAspect="1" noChangeArrowheads="1"/>
          </p:cNvPicPr>
          <p:nvPr/>
        </p:nvPicPr>
        <p:blipFill>
          <a:blip r:embed="rId3" cstate="print"/>
          <a:srcRect t="19860"/>
          <a:stretch>
            <a:fillRect/>
          </a:stretch>
        </p:blipFill>
        <p:spPr bwMode="auto">
          <a:xfrm>
            <a:off x="0" y="5053571"/>
            <a:ext cx="3377388" cy="1804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-конечная звезда 10"/>
          <p:cNvSpPr/>
          <p:nvPr/>
        </p:nvSpPr>
        <p:spPr>
          <a:xfrm rot="21118640">
            <a:off x="279991" y="3831265"/>
            <a:ext cx="3530009" cy="2264735"/>
          </a:xfrm>
          <a:prstGeom prst="star10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0-конечная звезда 9"/>
          <p:cNvSpPr/>
          <p:nvPr/>
        </p:nvSpPr>
        <p:spPr>
          <a:xfrm>
            <a:off x="6039293" y="0"/>
            <a:ext cx="2640419" cy="1881963"/>
          </a:xfrm>
          <a:prstGeom prst="star10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0-конечная звезда 8"/>
          <p:cNvSpPr/>
          <p:nvPr/>
        </p:nvSpPr>
        <p:spPr>
          <a:xfrm>
            <a:off x="0" y="0"/>
            <a:ext cx="3530009" cy="2264735"/>
          </a:xfrm>
          <a:prstGeom prst="star10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689206">
            <a:off x="106588" y="358553"/>
            <a:ext cx="2898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Беседа  помощи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(создание беседы в ВК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для душевных разговоров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сверстников) 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554" name="Picture 2" descr="https://sun1-4.userapi.com/c840721/v840721171/6f37d/5nWrIqCCyss.jpg"/>
          <p:cNvPicPr>
            <a:picLocks noChangeAspect="1" noChangeArrowheads="1"/>
          </p:cNvPicPr>
          <p:nvPr/>
        </p:nvPicPr>
        <p:blipFill>
          <a:blip r:embed="rId2" cstate="print"/>
          <a:srcRect l="18959"/>
          <a:stretch>
            <a:fillRect/>
          </a:stretch>
        </p:blipFill>
        <p:spPr bwMode="auto">
          <a:xfrm>
            <a:off x="2856683" y="4859079"/>
            <a:ext cx="2430872" cy="199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223361">
            <a:off x="711216" y="4306188"/>
            <a:ext cx="2668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Анкетирование и опрос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жителей района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волонтёрской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842" y="659218"/>
            <a:ext cx="22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Мастер-классы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3555" name="Picture 3" descr="D:\волонтёрство\к видеоролику о деятельности отряда\папка 5\I6rtLtpOe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656" y="4949611"/>
            <a:ext cx="2863702" cy="190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http://timonnovich.ru/wp-content/uploads/2016/07/vvk.jpg"/>
          <p:cNvPicPr>
            <a:picLocks noChangeAspect="1" noChangeArrowheads="1"/>
          </p:cNvPicPr>
          <p:nvPr/>
        </p:nvPicPr>
        <p:blipFill>
          <a:blip r:embed="rId4" cstate="print"/>
          <a:srcRect t="25116"/>
          <a:stretch>
            <a:fillRect/>
          </a:stretch>
        </p:blipFill>
        <p:spPr bwMode="auto">
          <a:xfrm>
            <a:off x="223284" y="1754372"/>
            <a:ext cx="3152127" cy="15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D:\волонтёрство\к видеоролику о деятельности отряда\папка 1\2 а мастер-клас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988" y="0"/>
            <a:ext cx="2524203" cy="168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D:\волонтёрство\фото волонтёров\DSC_0102.JPG"/>
          <p:cNvPicPr>
            <a:picLocks noChangeAspect="1" noChangeArrowheads="1"/>
          </p:cNvPicPr>
          <p:nvPr/>
        </p:nvPicPr>
        <p:blipFill>
          <a:blip r:embed="rId6" cstate="print"/>
          <a:srcRect l="5590" t="6955" r="6352"/>
          <a:stretch>
            <a:fillRect/>
          </a:stretch>
        </p:blipFill>
        <p:spPr bwMode="auto">
          <a:xfrm>
            <a:off x="3147237" y="1573619"/>
            <a:ext cx="3242930" cy="227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D:\волонтёрство\фото волонтёров\DSC_0480.JPG"/>
          <p:cNvPicPr>
            <a:picLocks noChangeAspect="1" noChangeArrowheads="1"/>
          </p:cNvPicPr>
          <p:nvPr/>
        </p:nvPicPr>
        <p:blipFill>
          <a:blip r:embed="rId7" cstate="print"/>
          <a:srcRect l="6342" r="6116"/>
          <a:stretch>
            <a:fillRect/>
          </a:stretch>
        </p:blipFill>
        <p:spPr bwMode="auto">
          <a:xfrm>
            <a:off x="5007936" y="3267383"/>
            <a:ext cx="2275367" cy="1732775"/>
          </a:xfrm>
          <a:prstGeom prst="rect">
            <a:avLst/>
          </a:prstGeom>
          <a:noFill/>
        </p:spPr>
      </p:pic>
      <p:pic>
        <p:nvPicPr>
          <p:cNvPr id="23561" name="Picture 9" descr="D:\волонтёрство\фото волонтёров\мастер-класс.JPG"/>
          <p:cNvPicPr>
            <a:picLocks noChangeAspect="1" noChangeArrowheads="1"/>
          </p:cNvPicPr>
          <p:nvPr/>
        </p:nvPicPr>
        <p:blipFill>
          <a:blip r:embed="rId8" cstate="print"/>
          <a:srcRect r="8712"/>
          <a:stretch>
            <a:fillRect/>
          </a:stretch>
        </p:blipFill>
        <p:spPr bwMode="auto">
          <a:xfrm>
            <a:off x="6193424" y="1265274"/>
            <a:ext cx="2216930" cy="161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D:\волонтёрство\фото волонтёров\DSC_0018.JPG"/>
          <p:cNvPicPr>
            <a:picLocks noChangeAspect="1" noChangeArrowheads="1"/>
          </p:cNvPicPr>
          <p:nvPr/>
        </p:nvPicPr>
        <p:blipFill>
          <a:blip r:embed="rId9" cstate="print"/>
          <a:srcRect t="11478" b="6023"/>
          <a:stretch>
            <a:fillRect/>
          </a:stretch>
        </p:blipFill>
        <p:spPr bwMode="auto">
          <a:xfrm>
            <a:off x="6886686" y="2486340"/>
            <a:ext cx="2097826" cy="259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064" y="365126"/>
            <a:ext cx="66652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Организация и проведение добровольческих акций, трудовых десантов, операций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4046" y="1740565"/>
            <a:ext cx="6920466" cy="38202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 Акция «День пожилого человека» (оказание помощи ветеранам ВОВ, пожилым одиноким);</a:t>
            </a:r>
          </a:p>
          <a:p>
            <a:pPr algn="ctr">
              <a:buNone/>
            </a:pPr>
            <a:r>
              <a:rPr lang="ru-RU" dirty="0" smtClean="0"/>
              <a:t>Акция «Письмо солдату», «Георгиевская брошь»;</a:t>
            </a:r>
          </a:p>
          <a:p>
            <a:pPr algn="ctr">
              <a:buNone/>
            </a:pPr>
            <a:r>
              <a:rPr lang="ru-RU" dirty="0" smtClean="0"/>
              <a:t>Акция «Голубь Памяти»;</a:t>
            </a:r>
          </a:p>
          <a:p>
            <a:pPr algn="ctr">
              <a:buNone/>
            </a:pPr>
            <a:r>
              <a:rPr lang="ru-RU" dirty="0" smtClean="0"/>
              <a:t>Акция «Милосердие»;</a:t>
            </a:r>
          </a:p>
          <a:p>
            <a:pPr algn="ctr">
              <a:buNone/>
            </a:pPr>
            <a:r>
              <a:rPr lang="ru-RU" dirty="0" smtClean="0"/>
              <a:t>Акция «Желанный подарок» (для детей инвалидов) </a:t>
            </a:r>
          </a:p>
          <a:p>
            <a:pPr algn="ctr">
              <a:buNone/>
            </a:pPr>
            <a:r>
              <a:rPr lang="ru-RU" dirty="0" smtClean="0"/>
              <a:t>Операция «Мы помним!» (работа по благоустройству памятников);</a:t>
            </a:r>
          </a:p>
          <a:p>
            <a:pPr algn="ctr">
              <a:buNone/>
            </a:pPr>
            <a:r>
              <a:rPr lang="ru-RU" dirty="0" smtClean="0"/>
              <a:t>Акция «Материнские сердца», «Моя семья»</a:t>
            </a:r>
          </a:p>
          <a:p>
            <a:pPr algn="ctr">
              <a:buNone/>
            </a:pPr>
            <a:r>
              <a:rPr lang="ru-RU" dirty="0" smtClean="0"/>
              <a:t>Акция «Сладости для детской радости» (для детей сирот);</a:t>
            </a:r>
          </a:p>
          <a:p>
            <a:pPr algn="ctr">
              <a:buNone/>
            </a:pPr>
            <a:r>
              <a:rPr lang="ru-RU" dirty="0" smtClean="0"/>
              <a:t>Акция «Книга в подарок»; </a:t>
            </a:r>
          </a:p>
          <a:p>
            <a:pPr algn="ctr">
              <a:buNone/>
            </a:pPr>
            <a:r>
              <a:rPr lang="ru-RU" dirty="0" smtClean="0"/>
              <a:t>Акция «Добрые уроки»; </a:t>
            </a:r>
          </a:p>
          <a:p>
            <a:pPr algn="ctr">
              <a:buNone/>
            </a:pPr>
            <a:r>
              <a:rPr lang="ru-RU" dirty="0" smtClean="0"/>
              <a:t>Акция «Мусор знает своё место»; </a:t>
            </a:r>
          </a:p>
          <a:p>
            <a:pPr algn="ctr">
              <a:buNone/>
            </a:pPr>
            <a:r>
              <a:rPr lang="ru-RU" dirty="0" smtClean="0"/>
              <a:t>Мастер-классы (изготовление поздравительных открыток, подарков и др.);</a:t>
            </a:r>
          </a:p>
          <a:p>
            <a:pPr algn="ctr">
              <a:buNone/>
            </a:pPr>
            <a:r>
              <a:rPr lang="ru-RU" dirty="0" smtClean="0"/>
              <a:t>Акция «От сердца к сердцу» (поздравление ветеранов ВОВ на дому);</a:t>
            </a:r>
          </a:p>
          <a:p>
            <a:pPr algn="ctr">
              <a:buNone/>
            </a:pPr>
            <a:r>
              <a:rPr lang="ru-RU" dirty="0" smtClean="0"/>
              <a:t>Акция «Вперёд за  ЗОЖ!» (участие в соревнованиях, чемпионатах, спартакиадах  в качестве помощников судей и секретарей).</a:t>
            </a:r>
          </a:p>
          <a:p>
            <a:pPr algn="ctr"/>
            <a:endParaRPr lang="ru-RU" dirty="0"/>
          </a:p>
        </p:txBody>
      </p:sp>
      <p:pic>
        <p:nvPicPr>
          <p:cNvPr id="27649" name="Picture 1" descr="D:\волонтёрство\фото волонтёров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08" y="2052083"/>
            <a:ext cx="2727629" cy="191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D:\волонтёрство\фото волонтёров\DSC_0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3691" cy="1622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D:\волонтёрство\фото волонтёров\DSC_0372.JPG"/>
          <p:cNvPicPr>
            <a:picLocks noChangeAspect="1" noChangeArrowheads="1"/>
          </p:cNvPicPr>
          <p:nvPr/>
        </p:nvPicPr>
        <p:blipFill>
          <a:blip r:embed="rId4" cstate="print"/>
          <a:srcRect l="13540" r="11510" b="14046"/>
          <a:stretch>
            <a:fillRect/>
          </a:stretch>
        </p:blipFill>
        <p:spPr bwMode="auto">
          <a:xfrm>
            <a:off x="0" y="3827721"/>
            <a:ext cx="2296632" cy="175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Володина Елена\Desktop\добрые уро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4244" y="5200486"/>
            <a:ext cx="2486271" cy="165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s://pp.userapi.com/c847122/v847122546/430d4/41W7mXtvBq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5059" y="5284381"/>
            <a:ext cx="3171521" cy="157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s://pp.userapi.com/c845321/v845321843/38519/EHd5wNr0lw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3579" y="5325036"/>
            <a:ext cx="2300345" cy="153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902689" y="170122"/>
            <a:ext cx="5114260" cy="522058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92861">
            <a:off x="0" y="173740"/>
            <a:ext cx="2307265" cy="95331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Ожидаемые </a:t>
            </a:r>
            <a:b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</a:br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результаты</a:t>
            </a:r>
            <a:endParaRPr lang="ru-RU" sz="2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30277" y="400860"/>
            <a:ext cx="4710225" cy="5170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* Активизация интереса к  добровольчеству.</a:t>
            </a:r>
          </a:p>
          <a:p>
            <a:pPr algn="ctr">
              <a:buNone/>
            </a:pPr>
            <a:r>
              <a:rPr lang="ru-RU" sz="3600" smtClean="0"/>
              <a:t>* Создание </a:t>
            </a:r>
            <a:r>
              <a:rPr lang="ru-RU" sz="3600" dirty="0" smtClean="0"/>
              <a:t>на базе Центра дополнительного образования волонтерского центра для координации волонтёрского движения в районе.</a:t>
            </a:r>
          </a:p>
          <a:p>
            <a:pPr algn="ctr">
              <a:buNone/>
            </a:pPr>
            <a:r>
              <a:rPr lang="ru-RU" sz="3600" dirty="0" smtClean="0"/>
              <a:t>* Активизация жизненной позиции всех  участников по реализации проекта.</a:t>
            </a:r>
          </a:p>
          <a:p>
            <a:pPr algn="ctr">
              <a:buNone/>
            </a:pPr>
            <a:r>
              <a:rPr lang="ru-RU" sz="3600" dirty="0" smtClean="0"/>
              <a:t>* Деятельная помощь людям, нуждающимся в ней.</a:t>
            </a:r>
          </a:p>
          <a:p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243470" y="5486400"/>
            <a:ext cx="6113721" cy="925033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27" y="5519149"/>
            <a:ext cx="4511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F4A8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Вперёд за дело!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4A8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350932" y="872182"/>
            <a:ext cx="4538425" cy="123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Брянская область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/>
              <a:t>Климовский район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320652" y="278420"/>
            <a:ext cx="3803163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География проекта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124" name="Picture 4" descr="http://www.vexillographia.ru/russia/subjects/towns/images/klimo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786271" cy="1190847"/>
          </a:xfrm>
          <a:prstGeom prst="rect">
            <a:avLst/>
          </a:prstGeom>
          <a:noFill/>
        </p:spPr>
      </p:pic>
      <p:pic>
        <p:nvPicPr>
          <p:cNvPr id="5126" name="Picture 6" descr="http://klimovo-rmuk.3dn.ru/_si/1/66139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552" y="2020187"/>
            <a:ext cx="6124355" cy="4593266"/>
          </a:xfrm>
          <a:prstGeom prst="rect">
            <a:avLst/>
          </a:prstGeom>
          <a:noFill/>
        </p:spPr>
      </p:pic>
      <p:pic>
        <p:nvPicPr>
          <p:cNvPr id="5128" name="Picture 8" descr="http://klimovschool3.ucoz.net/logotip/DSC00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6159" y="3710761"/>
            <a:ext cx="2682989" cy="164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http://shkola1klimovo.3dn.ru/_nw/2/02416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977" y="5320818"/>
            <a:ext cx="2190307" cy="132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15855" y="5380926"/>
            <a:ext cx="10163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КСОШ № 1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9675" y="3861022"/>
            <a:ext cx="125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КСОШ № 3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32" name="Picture 12" descr="http://klimovo-avangard.ru/old/wp-content/uploads/2016/08/DSC_06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889" y="5794996"/>
            <a:ext cx="1604928" cy="106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406613" y="6488668"/>
            <a:ext cx="130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КСОШ № 2 </a:t>
            </a:r>
            <a:endParaRPr lang="ru-RU" dirty="0"/>
          </a:p>
        </p:txBody>
      </p:sp>
      <p:pic>
        <p:nvPicPr>
          <p:cNvPr id="5133" name="Picture 13" descr="C:\Users\Володина Елена\Desktop\цдо.jpg"/>
          <p:cNvPicPr>
            <a:picLocks noChangeAspect="1" noChangeArrowheads="1"/>
          </p:cNvPicPr>
          <p:nvPr/>
        </p:nvPicPr>
        <p:blipFill>
          <a:blip r:embed="rId7" cstate="print"/>
          <a:srcRect l="12476" r="16858" b="8387"/>
          <a:stretch>
            <a:fillRect/>
          </a:stretch>
        </p:blipFill>
        <p:spPr bwMode="auto">
          <a:xfrm>
            <a:off x="1754371" y="5305647"/>
            <a:ext cx="1192981" cy="1552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57256" y="6338408"/>
            <a:ext cx="643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ЦДО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35" name="Picture 15" descr="ÐÑÐ¾ÑÐ¼Ð¾ÑÑ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6158" y="2020186"/>
            <a:ext cx="2140689" cy="1743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305186" y="2127916"/>
            <a:ext cx="215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Школа-  интернат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37" name="Picture 17" descr="http://spo-katt.sch.b-edu.ru/files/cropped-%D0%91%D0%90%D0%A2-%D0%B8%D0%BC.%D0%93%D0%B5%D1%80%D0%BE%D1%8F-%D0%A0%D0%BE%D1%81%D1%81%D0%B8%D0%B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1191" y="2026934"/>
            <a:ext cx="2205850" cy="875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141853" y="2085386"/>
            <a:ext cx="2140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Филиал техникума</a:t>
            </a:r>
            <a:endParaRPr lang="ru-RU" sz="1600" dirty="0"/>
          </a:p>
        </p:txBody>
      </p:sp>
      <p:pic>
        <p:nvPicPr>
          <p:cNvPr id="5141" name="Picture 21" descr="http://duma.bryansk.in/images/news/b_D67B95BC-3C10-4579-8819-9232722F0950.jpg"/>
          <p:cNvPicPr>
            <a:picLocks noChangeAspect="1" noChangeArrowheads="1"/>
          </p:cNvPicPr>
          <p:nvPr/>
        </p:nvPicPr>
        <p:blipFill>
          <a:blip r:embed="rId10" cstate="print"/>
          <a:srcRect l="11547"/>
          <a:stretch>
            <a:fillRect/>
          </a:stretch>
        </p:blipFill>
        <p:spPr bwMode="auto">
          <a:xfrm>
            <a:off x="6624084" y="2881354"/>
            <a:ext cx="1509823" cy="113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 rot="20238343">
            <a:off x="5894536" y="3193424"/>
            <a:ext cx="1158971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библиотека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796902" cy="608733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Аннотация 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144" y="0"/>
            <a:ext cx="67835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Актуальность волонтёрского движения для воспитания подрастающего поколения  очевидна и неоспорима. Появление новых форм вовлечения подростков в социальную активность призвано способствовать формированию и совершенствованию политической и социальной компетентности подрастающего поколения. Волонтерское движение может стать одной из таких форм работы.</a:t>
            </a:r>
          </a:p>
          <a:p>
            <a:pPr algn="just"/>
            <a:r>
              <a:rPr lang="ru-RU" dirty="0" smtClean="0"/>
              <a:t> На наш взгляд необходимо в добровольческую деятельность вовлекать и взрослое население, на которое должны равняться дети. В районе необходимо сформировать единый реестр волонтёров. Наше видение проекта – это привлечение в волонтёрскую деятельность большего количества  населения района. В своём районе каждый должен помочь друг другу, а кто это может сделать, если не мы сами.  Наш центр окажет помощь всем кто захочет вступить в ряды волонтёров -  обучит, научит, поможет . </a:t>
            </a:r>
          </a:p>
          <a:p>
            <a:pPr algn="just"/>
            <a:r>
              <a:rPr lang="ru-RU" dirty="0" smtClean="0"/>
              <a:t>Именно сейчас каждый гражданин своей Родины должен особо взглянуть на жизнь, объединиться и совершать ежедневные открытия в самых простых делах. </a:t>
            </a:r>
            <a:endParaRPr lang="ru-RU" dirty="0"/>
          </a:p>
        </p:txBody>
      </p:sp>
      <p:pic>
        <p:nvPicPr>
          <p:cNvPr id="2052" name="Picture 4" descr="http://www.afonder.com/PO_Afonder/Image/War/project_green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734" y="5381625"/>
            <a:ext cx="4867275" cy="1476375"/>
          </a:xfrm>
          <a:prstGeom prst="rect">
            <a:avLst/>
          </a:prstGeom>
          <a:noFill/>
        </p:spPr>
      </p:pic>
      <p:pic>
        <p:nvPicPr>
          <p:cNvPr id="2053" name="Picture 5" descr="D:\волонтёрство\фото волонтёров\17.jpg"/>
          <p:cNvPicPr>
            <a:picLocks noChangeAspect="1" noChangeArrowheads="1"/>
          </p:cNvPicPr>
          <p:nvPr/>
        </p:nvPicPr>
        <p:blipFill>
          <a:blip r:embed="rId3" cstate="print"/>
          <a:srcRect r="25311"/>
          <a:stretch>
            <a:fillRect/>
          </a:stretch>
        </p:blipFill>
        <p:spPr bwMode="auto">
          <a:xfrm>
            <a:off x="0" y="1105786"/>
            <a:ext cx="1851667" cy="165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волонтёрство\к видеоролику о деятельности отряда\папка 2\15.jpg"/>
          <p:cNvPicPr>
            <a:picLocks noChangeAspect="1" noChangeArrowheads="1"/>
          </p:cNvPicPr>
          <p:nvPr/>
        </p:nvPicPr>
        <p:blipFill>
          <a:blip r:embed="rId4" cstate="print"/>
          <a:srcRect t="435" r="16935"/>
          <a:stretch>
            <a:fillRect/>
          </a:stretch>
        </p:blipFill>
        <p:spPr bwMode="auto">
          <a:xfrm>
            <a:off x="0" y="5465135"/>
            <a:ext cx="1743740" cy="1392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D:\волонтёрство\к видеоролику о деятельности отряда\папка 4\wulb99t9K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36066"/>
            <a:ext cx="1867149" cy="124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D:\волонтёрство\к видеоролику о деятельности отряда\папка 4\стена стресса.jpg"/>
          <p:cNvPicPr>
            <a:picLocks noChangeAspect="1" noChangeArrowheads="1"/>
          </p:cNvPicPr>
          <p:nvPr/>
        </p:nvPicPr>
        <p:blipFill>
          <a:blip r:embed="rId6" cstate="print"/>
          <a:srcRect l="5856" r="8733"/>
          <a:stretch>
            <a:fillRect/>
          </a:stretch>
        </p:blipFill>
        <p:spPr bwMode="auto">
          <a:xfrm>
            <a:off x="0" y="2903168"/>
            <a:ext cx="1839433" cy="143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923" y="387030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Организация волонтёрского движения в Климовском районе</a:t>
            </a:r>
            <a:endParaRPr lang="ru-RU" sz="36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gray">
          <a:xfrm rot="3419336">
            <a:off x="2438163" y="1647024"/>
            <a:ext cx="429628" cy="468946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gray">
          <a:xfrm>
            <a:off x="2499519" y="1641564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1716084" y="2185959"/>
            <a:ext cx="19667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u="sng" dirty="0" smtClean="0"/>
              <a:t>Отряд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1600" dirty="0" smtClean="0"/>
              <a:t>( от 3 до 30 человек)</a:t>
            </a:r>
            <a:endParaRPr lang="en-US" sz="16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gray">
          <a:xfrm rot="3690010">
            <a:off x="4863465" y="2085422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gray">
          <a:xfrm rot="219925">
            <a:off x="4966690" y="2091995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gray">
          <a:xfrm>
            <a:off x="3685621" y="2883741"/>
            <a:ext cx="30211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u="sng" dirty="0" smtClean="0"/>
              <a:t>Агентство </a:t>
            </a:r>
          </a:p>
          <a:p>
            <a:pPr algn="ctr"/>
            <a:r>
              <a:rPr lang="ru-RU" u="sng" dirty="0" smtClean="0"/>
              <a:t>Инициативная группа</a:t>
            </a:r>
          </a:p>
          <a:p>
            <a:pPr algn="ctr"/>
            <a:r>
              <a:rPr lang="ru-RU" sz="1400" dirty="0" smtClean="0"/>
              <a:t>(независимые друг от друга люди, </a:t>
            </a:r>
          </a:p>
          <a:p>
            <a:pPr algn="ctr"/>
            <a:r>
              <a:rPr lang="ru-RU" sz="1400" dirty="0" smtClean="0"/>
              <a:t>объединённые общей идей</a:t>
            </a:r>
          </a:p>
          <a:p>
            <a:pPr algn="ctr"/>
            <a:r>
              <a:rPr lang="ru-RU" sz="1400" dirty="0" smtClean="0"/>
              <a:t> и привлекаемые по необходимости)</a:t>
            </a:r>
            <a:endParaRPr lang="en-US" sz="2400" dirty="0"/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gray">
          <a:xfrm rot="3760467">
            <a:off x="7487783" y="1503884"/>
            <a:ext cx="479425" cy="5207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gray">
          <a:xfrm rot="219925">
            <a:off x="7649640" y="1489485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/>
              <a:t>3</a:t>
            </a:r>
            <a:endParaRPr lang="en-US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723053" y="2178562"/>
            <a:ext cx="23737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u="sng" dirty="0" smtClean="0"/>
              <a:t>Центр</a:t>
            </a:r>
            <a:r>
              <a:rPr lang="ru-RU" sz="2800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объединение отрядов</a:t>
            </a:r>
            <a:endParaRPr lang="ru-RU" dirty="0"/>
          </a:p>
        </p:txBody>
      </p:sp>
      <p:pic>
        <p:nvPicPr>
          <p:cNvPr id="7170" name="Picture 2" descr="https://pp.userapi.com/c846020/v846020333/8af53/GgQw68xr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298" y="4465673"/>
            <a:ext cx="3680502" cy="239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pp.userapi.com/c846520/v846520287/743a1/OTN7xE1q_hI.jpg"/>
          <p:cNvPicPr>
            <a:picLocks noChangeAspect="1" noChangeArrowheads="1"/>
          </p:cNvPicPr>
          <p:nvPr/>
        </p:nvPicPr>
        <p:blipFill>
          <a:blip r:embed="rId3" cstate="print"/>
          <a:srcRect t="22281"/>
          <a:stretch>
            <a:fillRect/>
          </a:stretch>
        </p:blipFill>
        <p:spPr bwMode="auto">
          <a:xfrm>
            <a:off x="0" y="2838893"/>
            <a:ext cx="3940075" cy="229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D:\волонтёрство\фото волонтёров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967" y="3136604"/>
            <a:ext cx="2473442" cy="164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Блок-схема: перфолента 42"/>
          <p:cNvSpPr/>
          <p:nvPr/>
        </p:nvSpPr>
        <p:spPr>
          <a:xfrm rot="20650989">
            <a:off x="584791" y="5432024"/>
            <a:ext cx="2020186" cy="999461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Позитивные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Энергичные </a:t>
            </a:r>
          </a:p>
        </p:txBody>
      </p:sp>
      <p:sp>
        <p:nvSpPr>
          <p:cNvPr id="44" name="Блок-схема: перфолента 43"/>
          <p:cNvSpPr/>
          <p:nvPr/>
        </p:nvSpPr>
        <p:spPr>
          <a:xfrm rot="1403134">
            <a:off x="7025850" y="5382405"/>
            <a:ext cx="2020186" cy="999461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Активные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неравнодушные </a:t>
            </a: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594883" y="0"/>
            <a:ext cx="7006855" cy="1095153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856" y="365127"/>
            <a:ext cx="6080494" cy="815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Механизм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4614" y="5943599"/>
            <a:ext cx="6028660" cy="55289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998381" y="839972"/>
            <a:ext cx="5667154" cy="11376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 этап- </a:t>
            </a:r>
            <a:r>
              <a:rPr lang="ru-RU" b="1" dirty="0" smtClean="0">
                <a:solidFill>
                  <a:srgbClr val="123B67"/>
                </a:solidFill>
              </a:rPr>
              <a:t>создание  волонтерского центра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001925" y="2034363"/>
            <a:ext cx="5667154" cy="11376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II этап </a:t>
            </a:r>
            <a:r>
              <a:rPr lang="ru-RU" b="1" dirty="0" smtClean="0">
                <a:solidFill>
                  <a:srgbClr val="123B67"/>
                </a:solidFill>
              </a:rPr>
              <a:t>-  обучение волонтеров навыкам организации   и проведения мероприятий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001925" y="3214577"/>
            <a:ext cx="5667154" cy="11376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III этап </a:t>
            </a:r>
            <a:r>
              <a:rPr lang="ru-RU" b="1" dirty="0" smtClean="0">
                <a:solidFill>
                  <a:srgbClr val="123B67"/>
                </a:solidFill>
              </a:rPr>
              <a:t>-  планирование мероприятий по </a:t>
            </a:r>
          </a:p>
          <a:p>
            <a:pPr>
              <a:buNone/>
            </a:pPr>
            <a:r>
              <a:rPr lang="ru-RU" b="1" dirty="0" smtClean="0">
                <a:solidFill>
                  <a:srgbClr val="123B67"/>
                </a:solidFill>
              </a:rPr>
              <a:t>                 пропаганде  добровольческого движения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91292" y="4384158"/>
            <a:ext cx="5667154" cy="11376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IV этап </a:t>
            </a:r>
            <a:r>
              <a:rPr lang="ru-RU" b="1" dirty="0" smtClean="0">
                <a:solidFill>
                  <a:srgbClr val="123B67"/>
                </a:solidFill>
              </a:rPr>
              <a:t>-  реализация проекта, организация мероприятий добровольческой направленности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984204" y="5497033"/>
            <a:ext cx="5667154" cy="11376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V этап </a:t>
            </a:r>
            <a:r>
              <a:rPr lang="ru-RU" b="1" dirty="0" smtClean="0">
                <a:solidFill>
                  <a:srgbClr val="123B67"/>
                </a:solidFill>
              </a:rPr>
              <a:t> – диагностика и мониторинг результативности работы центра</a:t>
            </a:r>
          </a:p>
        </p:txBody>
      </p:sp>
      <p:pic>
        <p:nvPicPr>
          <p:cNvPr id="26626" name="Picture 2" descr="https://pp.userapi.com/c840626/v840626589/7d966/vk8A5VkzNmU.jpg"/>
          <p:cNvPicPr>
            <a:picLocks noChangeAspect="1" noChangeArrowheads="1"/>
          </p:cNvPicPr>
          <p:nvPr/>
        </p:nvPicPr>
        <p:blipFill>
          <a:blip r:embed="rId2" cstate="print"/>
          <a:srcRect l="14293"/>
          <a:stretch>
            <a:fillRect/>
          </a:stretch>
        </p:blipFill>
        <p:spPr bwMode="auto">
          <a:xfrm>
            <a:off x="-1" y="1610938"/>
            <a:ext cx="2987750" cy="232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D:\волонтёрство\фото волонтёров\DSC_1149.JPG"/>
          <p:cNvPicPr>
            <a:picLocks noChangeAspect="1" noChangeArrowheads="1"/>
          </p:cNvPicPr>
          <p:nvPr/>
        </p:nvPicPr>
        <p:blipFill>
          <a:blip r:embed="rId3" cstate="print"/>
          <a:srcRect r="23826"/>
          <a:stretch>
            <a:fillRect/>
          </a:stretch>
        </p:blipFill>
        <p:spPr bwMode="auto">
          <a:xfrm>
            <a:off x="-1" y="3185990"/>
            <a:ext cx="2664931" cy="233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D:\волонтёрство\к видеоролику о деятельности отряда\папка 4\Qm_YWv6OBT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488" y="5124893"/>
            <a:ext cx="2646325" cy="148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786270" cy="6589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 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25365" y="754912"/>
            <a:ext cx="70933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системного вовлечения граждан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разных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возрастных категорий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социальную практику и развития навыков добровольческой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участие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волонтёрском  движении района,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важнейшего фактора развития в современном обществе.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s://pp.userapi.com/c840325/v840325101/8277a/fGaWqdq968s.jpg"/>
          <p:cNvPicPr>
            <a:picLocks noChangeAspect="1" noChangeArrowheads="1"/>
          </p:cNvPicPr>
          <p:nvPr/>
        </p:nvPicPr>
        <p:blipFill>
          <a:blip r:embed="rId2" cstate="print"/>
          <a:srcRect t="7380" r="12861"/>
          <a:stretch>
            <a:fillRect/>
          </a:stretch>
        </p:blipFill>
        <p:spPr bwMode="auto">
          <a:xfrm>
            <a:off x="1" y="2664843"/>
            <a:ext cx="4523854" cy="320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https://pp.userapi.com/c840626/v840626589/7d9a2/izP0fRrII8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879" y="3697821"/>
            <a:ext cx="4742121" cy="316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786270" cy="6589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 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25365" y="754912"/>
            <a:ext cx="7093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75638" y="138222"/>
            <a:ext cx="693242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большего количества людей района в общественную деятельность на благо района.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Предоставление возможности для самореализации развития волонтёрских качеств посредством участия в планировании и проведении социально-значимых проектов.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Популяризация семейного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волонтёрства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волонтёрство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взрослого населения, развитие серебряного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волонтёрства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образца подражания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молодёжи.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Поддержка социальных инициатив, направленных на распространение милосердия, сострадания, человеколюбия.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СМИ к освещению деятельности добровольчества с целью  популяризации волонтёрского движения и расширения информационного поля о формах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волонтёрской работы.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Стимулирование жителей посёлка и района для получения навыков волонтёрской деятельности.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s://pp.userapi.com/c830709/v830709018/d5fb1/OeNidEmr1pE.jpg"/>
          <p:cNvPicPr>
            <a:picLocks noChangeAspect="1" noChangeArrowheads="1"/>
          </p:cNvPicPr>
          <p:nvPr/>
        </p:nvPicPr>
        <p:blipFill>
          <a:blip r:embed="rId2" cstate="print"/>
          <a:srcRect b="17865"/>
          <a:stretch>
            <a:fillRect/>
          </a:stretch>
        </p:blipFill>
        <p:spPr bwMode="auto">
          <a:xfrm>
            <a:off x="0" y="4157331"/>
            <a:ext cx="4934051" cy="270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https://sun1-4.userapi.com/c840734/v840734171/6fdfc/zTrRyTc982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570" y="4133444"/>
            <a:ext cx="4088430" cy="272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ьная выноска 13"/>
          <p:cNvSpPr/>
          <p:nvPr/>
        </p:nvSpPr>
        <p:spPr>
          <a:xfrm>
            <a:off x="5295013" y="0"/>
            <a:ext cx="3296094" cy="185006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0809918">
            <a:off x="-85942" y="89821"/>
            <a:ext cx="2091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Способы</a:t>
            </a:r>
          </a:p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 привлечения 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759048">
            <a:off x="5143293" y="372875"/>
            <a:ext cx="3524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    </a:t>
            </a:r>
            <a:r>
              <a:rPr lang="ru-RU" sz="1600" dirty="0" smtClean="0">
                <a:solidFill>
                  <a:srgbClr val="FF0000"/>
                </a:solidFill>
              </a:rPr>
              <a:t>Агитационные выступления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на внешкольных и школьных мероприятиях,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 родительских собраниях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0481" name="Picture 1" descr="D:\волонтёрство\фото волонтёров\24.jpg"/>
          <p:cNvPicPr>
            <a:picLocks noChangeAspect="1" noChangeArrowheads="1"/>
          </p:cNvPicPr>
          <p:nvPr/>
        </p:nvPicPr>
        <p:blipFill>
          <a:blip r:embed="rId2" cstate="print"/>
          <a:srcRect l="24731"/>
          <a:stretch>
            <a:fillRect/>
          </a:stretch>
        </p:blipFill>
        <p:spPr bwMode="auto">
          <a:xfrm rot="21326192">
            <a:off x="5197819" y="1857286"/>
            <a:ext cx="2903384" cy="257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ьная выноска 15"/>
          <p:cNvSpPr/>
          <p:nvPr/>
        </p:nvSpPr>
        <p:spPr>
          <a:xfrm>
            <a:off x="1768547" y="0"/>
            <a:ext cx="3441405" cy="185006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Тематические беседы, мини-лекции,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обучающие семинары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3" name="Picture 3" descr="https://pp.userapi.com/c840238/v840238749/707f9/11UVyjhTZdo.jpg"/>
          <p:cNvPicPr>
            <a:picLocks noChangeAspect="1" noChangeArrowheads="1"/>
          </p:cNvPicPr>
          <p:nvPr/>
        </p:nvPicPr>
        <p:blipFill>
          <a:blip r:embed="rId3" cstate="print"/>
          <a:srcRect l="12622" t="22075"/>
          <a:stretch>
            <a:fillRect/>
          </a:stretch>
        </p:blipFill>
        <p:spPr bwMode="auto">
          <a:xfrm>
            <a:off x="0" y="2094614"/>
            <a:ext cx="4168524" cy="247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Овальная выноска 17"/>
          <p:cNvSpPr/>
          <p:nvPr/>
        </p:nvSpPr>
        <p:spPr>
          <a:xfrm rot="20908938" flipH="1">
            <a:off x="151516" y="4522380"/>
            <a:ext cx="3296094" cy="1850065"/>
          </a:xfrm>
          <a:prstGeom prst="wedgeEllipseCallout">
            <a:avLst>
              <a:gd name="adj1" fmla="val -46317"/>
              <a:gd name="adj2" fmla="val 676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Тренинги на сплочённость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5" name="Picture 5" descr="https://pp.userapi.com/c834104/v834104373/a6efe/s9xwyXLngdY.jpg"/>
          <p:cNvPicPr>
            <a:picLocks noChangeAspect="1" noChangeArrowheads="1"/>
          </p:cNvPicPr>
          <p:nvPr/>
        </p:nvPicPr>
        <p:blipFill>
          <a:blip r:embed="rId4" cstate="print"/>
          <a:srcRect t="17912"/>
          <a:stretch>
            <a:fillRect/>
          </a:stretch>
        </p:blipFill>
        <p:spPr bwMode="auto">
          <a:xfrm>
            <a:off x="3455581" y="4440010"/>
            <a:ext cx="4128607" cy="225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2147777" y="5890437"/>
            <a:ext cx="5465135" cy="754912"/>
          </a:xfrm>
          <a:prstGeom prst="snip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1913860" y="2604977"/>
            <a:ext cx="2573079" cy="2711302"/>
          </a:xfrm>
          <a:prstGeom prst="snip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3860" y="2541181"/>
            <a:ext cx="27113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Распространение и изготовление брошюр, агитационных листовок различного характера; выпуск листков и газет по итогам проведения акций, трудовых десантов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30550" y="59659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Мониторинг потребности в добровольческом участии в мероприятиях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 rot="20019706" flipH="1">
            <a:off x="-252521" y="173664"/>
            <a:ext cx="3296094" cy="1850065"/>
          </a:xfrm>
          <a:prstGeom prst="wedgeEllipseCallout">
            <a:avLst>
              <a:gd name="adj1" fmla="val -35629"/>
              <a:gd name="adj2" fmla="val 661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Массовые игры,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выставки, соревнования, </a:t>
            </a:r>
            <a:r>
              <a:rPr lang="ru-RU" b="1" dirty="0" err="1" smtClean="0">
                <a:solidFill>
                  <a:srgbClr val="FF0000"/>
                </a:solidFill>
              </a:rPr>
              <a:t>квесты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s://pp.userapi.com/c840429/v840429283/4e602/vcYKZK5Vk5s.jpg"/>
          <p:cNvPicPr>
            <a:picLocks noChangeAspect="1" noChangeArrowheads="1"/>
          </p:cNvPicPr>
          <p:nvPr/>
        </p:nvPicPr>
        <p:blipFill>
          <a:blip r:embed="rId2" cstate="print"/>
          <a:srcRect l="7297" r="24311"/>
          <a:stretch>
            <a:fillRect/>
          </a:stretch>
        </p:blipFill>
        <p:spPr bwMode="auto">
          <a:xfrm>
            <a:off x="4635796" y="2352665"/>
            <a:ext cx="3434316" cy="334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D:\волонтёрство\к видеоролику о деятельности отряда\папка 4\мероприятие для млад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349" y="372140"/>
            <a:ext cx="3079734" cy="205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D:\волонтёрство\к видеоролику о деятельности отряда\папка 4\организация выстав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6140" y="197153"/>
            <a:ext cx="2959395" cy="197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502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 нами      в будущее»  </vt:lpstr>
      <vt:lpstr>Слайд 2</vt:lpstr>
      <vt:lpstr>Слайд 3</vt:lpstr>
      <vt:lpstr>Организация волонтёрского движения в Климовском районе</vt:lpstr>
      <vt:lpstr>Механизм реализации проекта </vt:lpstr>
      <vt:lpstr>Слайд 6</vt:lpstr>
      <vt:lpstr>Слайд 7</vt:lpstr>
      <vt:lpstr>Слайд 8</vt:lpstr>
      <vt:lpstr> </vt:lpstr>
      <vt:lpstr>Слайд 10</vt:lpstr>
      <vt:lpstr>Организация и проведение добровольческих акций, трудовых десантов, операций</vt:lpstr>
      <vt:lpstr>Ожидаемые  результаты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ПК</cp:lastModifiedBy>
  <cp:revision>92</cp:revision>
  <dcterms:created xsi:type="dcterms:W3CDTF">2014-11-21T11:00:06Z</dcterms:created>
  <dcterms:modified xsi:type="dcterms:W3CDTF">2018-07-09T21:17:34Z</dcterms:modified>
</cp:coreProperties>
</file>