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4" r:id="rId1"/>
  </p:sldMasterIdLst>
  <p:notesMasterIdLst>
    <p:notesMasterId r:id="rId27"/>
  </p:notesMasterIdLst>
  <p:handoutMasterIdLst>
    <p:handoutMasterId r:id="rId28"/>
  </p:handoutMasterIdLst>
  <p:sldIdLst>
    <p:sldId id="314" r:id="rId2"/>
    <p:sldId id="341" r:id="rId3"/>
    <p:sldId id="339" r:id="rId4"/>
    <p:sldId id="354" r:id="rId5"/>
    <p:sldId id="355" r:id="rId6"/>
    <p:sldId id="356" r:id="rId7"/>
    <p:sldId id="357" r:id="rId8"/>
    <p:sldId id="358" r:id="rId9"/>
    <p:sldId id="330" r:id="rId10"/>
    <p:sldId id="359" r:id="rId11"/>
    <p:sldId id="303" r:id="rId12"/>
    <p:sldId id="361" r:id="rId13"/>
    <p:sldId id="366" r:id="rId14"/>
    <p:sldId id="360" r:id="rId15"/>
    <p:sldId id="364" r:id="rId16"/>
    <p:sldId id="362" r:id="rId17"/>
    <p:sldId id="365" r:id="rId18"/>
    <p:sldId id="363" r:id="rId19"/>
    <p:sldId id="346" r:id="rId20"/>
    <p:sldId id="367" r:id="rId21"/>
    <p:sldId id="372" r:id="rId22"/>
    <p:sldId id="369" r:id="rId23"/>
    <p:sldId id="370" r:id="rId24"/>
    <p:sldId id="368" r:id="rId25"/>
    <p:sldId id="353" r:id="rId26"/>
  </p:sldIdLst>
  <p:sldSz cx="9144000" cy="6858000" type="screen4x3"/>
  <p:notesSz cx="6797675" cy="9928225"/>
  <p:embeddedFontLst>
    <p:embeddedFont>
      <p:font typeface="Cambria" pitchFamily="18" charset="0"/>
      <p:regular r:id="rId29"/>
      <p:bold r:id="rId30"/>
      <p:italic r:id="rId31"/>
      <p:boldItalic r:id="rId32"/>
    </p:embeddedFont>
    <p:embeddedFont>
      <p:font typeface="Comic Sans MS" pitchFamily="66" charset="0"/>
      <p:regular r:id="rId33"/>
      <p:bold r:id="rId34"/>
    </p:embeddedFont>
    <p:embeddedFont>
      <p:font typeface="20.000 dollar bail" charset="0"/>
      <p:regular r:id="rId35"/>
    </p:embeddedFont>
    <p:embeddedFont>
      <p:font typeface="Calibri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CFCFC"/>
    <a:srgbClr val="0066FF"/>
    <a:srgbClr val="CC99FF"/>
    <a:srgbClr val="72B71F"/>
    <a:srgbClr val="9966FF"/>
    <a:srgbClr val="99FF99"/>
    <a:srgbClr val="FDF58D"/>
    <a:srgbClr val="808080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8" autoAdjust="0"/>
    <p:restoredTop sz="94684" autoAdjust="0"/>
  </p:normalViewPr>
  <p:slideViewPr>
    <p:cSldViewPr>
      <p:cViewPr>
        <p:scale>
          <a:sx n="60" d="100"/>
          <a:sy n="60" d="100"/>
        </p:scale>
        <p:origin x="-2352" y="-11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/>
            </a:lvl1pPr>
          </a:lstStyle>
          <a:p>
            <a:pPr>
              <a:defRPr/>
            </a:pPr>
            <a:fld id="{63A24DC5-7717-447C-8B25-B2C99BDD4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6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/>
            </a:lvl1pPr>
          </a:lstStyle>
          <a:p>
            <a:pPr>
              <a:defRPr/>
            </a:pPr>
            <a:fld id="{EDD4B10F-BC8B-455C-AC66-A2E473B39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35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D4B10F-BC8B-455C-AC66-A2E473B3923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42AE5-5359-4D29-B1F3-DE2A02F91B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F261F5-E2CF-468B-BEFF-5A647C64DE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70F20-F4EC-4F49-AF40-BE77FD97F4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04BB7-8B36-42F3-909E-DBE91ADA5E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DFF85-8735-49E9-954E-D80DDCFD75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3B0F2-1567-4E2C-91A9-66A21A9F07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A75E9-A8FB-4B7F-BC8D-1212CB4EB5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303101-43DD-4EF5-BD24-B38C95A9D62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53B679-16DA-4A34-8AD7-F2F70AA672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79286-9546-468A-8A80-14A5CEFD8F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EFAE30-CB6B-45B3-8ACA-4E416CC426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D344826-0294-4ED9-8C21-CA91934344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5818" y="1599808"/>
            <a:ext cx="8712646" cy="1512168"/>
          </a:xfrm>
          <a:effectLst>
            <a:outerShdw dist="35921" dir="2700000" algn="ctr" rotWithShape="0">
              <a:srgbClr val="FFFFFF"/>
            </a:outerShdw>
          </a:effectLst>
        </p:spPr>
        <p:txBody>
          <a:bodyPr>
            <a:normAutofit/>
          </a:bodyPr>
          <a:lstStyle/>
          <a:p>
            <a:pPr algn="ctr" eaLnBrk="1" hangingPunct="1"/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aRound" pitchFamily="34" charset="-52"/>
                <a:cs typeface="20.000 dollar bail" pitchFamily="2" charset="0"/>
              </a:rPr>
              <a:t>ПРОЕКТ </a:t>
            </a: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aRound" pitchFamily="34" charset="-52"/>
                <a:cs typeface="20.000 dollar bail" pitchFamily="2" charset="0"/>
              </a:rPr>
              <a:t>«</a:t>
            </a: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aRound" pitchFamily="34" charset="-52"/>
                <a:cs typeface="20.000 dollar bail" pitchFamily="2" charset="0"/>
              </a:rPr>
              <a:t>Я - патриот</a:t>
            </a: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aRound" pitchFamily="34" charset="-52"/>
                <a:cs typeface="20.000 dollar bail" pitchFamily="2" charset="0"/>
              </a:rPr>
              <a:t>»</a:t>
            </a:r>
            <a:endParaRPr lang="en-US" sz="4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aRound" pitchFamily="34" charset="-52"/>
              <a:cs typeface="20.000 dollar bail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621" y="476672"/>
            <a:ext cx="8517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«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Армавирский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медицинский колледж»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268760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ПРЕДСТАВЛЯЕТ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3175" y="3429000"/>
            <a:ext cx="8109617" cy="3285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участия в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Всероссийском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конкурсе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Доброволец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2018» </a:t>
            </a:r>
          </a:p>
          <a:p>
            <a:pPr marR="3329940" algn="l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latin typeface="Comic Sans MS"/>
                <a:ea typeface="Times New Roman"/>
                <a:cs typeface="Times New Roman"/>
              </a:rPr>
              <a:t>Инициативная группа:</a:t>
            </a:r>
            <a:endParaRPr lang="ru-RU" sz="1800" dirty="0" smtClean="0">
              <a:latin typeface="Calibri"/>
              <a:ea typeface="Calibri"/>
              <a:cs typeface="Times New Roman"/>
            </a:endParaRPr>
          </a:p>
          <a:p>
            <a:pPr marR="3329940" algn="l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latin typeface="Comic Sans MS"/>
                <a:ea typeface="Times New Roman"/>
                <a:cs typeface="Times New Roman"/>
              </a:rPr>
              <a:t>Школа Здоровья АМК;</a:t>
            </a:r>
          </a:p>
          <a:p>
            <a:pPr marR="3329940" algn="l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latin typeface="Comic Sans MS"/>
                <a:ea typeface="Times New Roman"/>
                <a:cs typeface="Times New Roman"/>
              </a:rPr>
              <a:t>МВД «Дети Гиппократа»</a:t>
            </a:r>
            <a:r>
              <a:rPr lang="ru-RU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R="3329940" algn="l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Березина Виктория</a:t>
            </a:r>
            <a:endParaRPr lang="ru-RU" sz="1800" dirty="0" smtClean="0">
              <a:latin typeface="Calibri"/>
              <a:ea typeface="Calibri"/>
              <a:cs typeface="Times New Roman"/>
            </a:endParaRPr>
          </a:p>
          <a:p>
            <a:pPr marR="3329940" algn="l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latin typeface="Comic Sans MS"/>
                <a:ea typeface="Times New Roman"/>
                <a:cs typeface="Times New Roman"/>
              </a:rPr>
              <a:t>Руководитель проекта: Сердюк АА.</a:t>
            </a:r>
            <a:endParaRPr lang="ru-RU" sz="1800" dirty="0" smtClean="0">
              <a:latin typeface="Calibri"/>
              <a:ea typeface="Calibri"/>
              <a:cs typeface="Times New Roman"/>
            </a:endParaRPr>
          </a:p>
          <a:p>
            <a:pPr algn="l"/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Армавир</a:t>
            </a:r>
            <a:endParaRPr lang="ru-RU" sz="2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7" y="888976"/>
            <a:ext cx="1475271" cy="1459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13197">
    <p:cut thruBlk="1"/>
    <p:sndAc>
      <p:endSnd/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Официальный логотип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-20300573"/>
            <a:ext cx="4572000" cy="355481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  <a:tabLst>
                <a:tab pos="5940425" algn="l"/>
              </a:tabLst>
            </a:pPr>
            <a:r>
              <a:rPr lang="ru-RU" sz="1000" dirty="0">
                <a:latin typeface="Times New Roman"/>
                <a:ea typeface="Times New Roman"/>
              </a:rPr>
              <a:t>Давным-давно люди заметили, что растения дают плоды в зависимости от того, какие семена посеяли, в какую почву они легли, как за ними ухаживали, сколько внимания им уделяли. Так, оказалось, что семена зла и ненависти, дающие побеги и плоды, засоряют почву, сводя на нет результаты человеческого труда. И, наоборот, семена Добра, посеянные в подготовленную почву, за которыми ухаживают, окружают теплом, лаской, добротой, дают самые зрелые и сочные плоды. Самым упорным и трудолюбивым удается вырастить </a:t>
            </a:r>
            <a:r>
              <a:rPr lang="ru-RU" sz="1000" i="1" dirty="0">
                <a:latin typeface="Times New Roman"/>
                <a:ea typeface="Times New Roman"/>
              </a:rPr>
              <a:t>Дерево Добра,</a:t>
            </a:r>
            <a:r>
              <a:rPr lang="ru-RU" sz="1000" dirty="0">
                <a:latin typeface="Times New Roman"/>
                <a:ea typeface="Times New Roman"/>
              </a:rPr>
              <a:t> от которого идет свет, тепло и доброта ко всем, кто в этом нуждается.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000" dirty="0">
                <a:latin typeface="Times New Roman"/>
                <a:ea typeface="Times New Roman"/>
              </a:rPr>
              <a:t>     	Так и повелось на Земле - судить о человеке по тому, что оставляет он после себя другим, а люди, чтобы о них долго помнили и память эта была доброй, стараются сеять вокруг себя только хорошее.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000" dirty="0">
                <a:latin typeface="Times New Roman"/>
                <a:ea typeface="Times New Roman"/>
              </a:rPr>
              <a:t>   	  Эта история передается из поколения в поколение, от сердца к сердцу, из уст в уста.      Какое дерево мы посадим, такие плоды оно и даст, и зависит это от всех нас!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4354848" cy="430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65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14300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А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ктуальность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проекта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268760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Патриотическое воспитание является важнейшим аспектом воспитания молодежи, оно необходимо прививать чувство гордости за свою Родину, уважение к своему народу и память о его великих свершениях.</a:t>
            </a:r>
          </a:p>
          <a:p>
            <a:pPr algn="just"/>
            <a:r>
              <a:rPr lang="ru-RU" sz="1800" dirty="0"/>
              <a:t>         Патриотизм — это любовь к Родине, преданность своему Отечеству, стремление служить его интересам и готовность, вплоть до самопожертвования, к его защите. </a:t>
            </a:r>
          </a:p>
          <a:p>
            <a:pPr algn="just"/>
            <a:r>
              <a:rPr lang="ru-RU" sz="1800" dirty="0"/>
              <a:t>       На личностном уровне патриотизм выступает как важнейшая устойчивая характеристика человека, выражающаяся в его мировоззрении, нравственных идеалах, нормах поведения. </a:t>
            </a:r>
          </a:p>
          <a:p>
            <a:pPr algn="just"/>
            <a:r>
              <a:rPr lang="ru-RU" sz="1800" dirty="0"/>
              <a:t>       Патриотическое воспитание обучающихся — это систематическая и целенаправленная деятельность колледжа по формированию высокого патриотического сознания, чувства верности своему Отечеству, готовности к выполнению гражданского долга и конституционных обязанностей по защите интересов Родины.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283963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57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Основные проблемы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патриотического </a:t>
            </a:r>
            <a:r>
              <a:rPr lang="ru-RU" sz="3200" b="1" dirty="0"/>
              <a:t>воспитания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271679"/>
            <a:ext cx="844381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События последнего времени подтвердили, что экономическая дезинтеграция, социальная дифференциация общества, девальвация духовных ценностей оказали негативное влияние на общественное сознание большей части молодежи, резко снизили воспитательное воздействие российской культуры, искусства и образования как важнейших факторов формирования патриотизма. Стала все более заметна постепенная утрата нашим обществом традиционно российского патриотического сознания. Объективные и субъективные процессы существенно обострили национальный вопрос. Патриотизм кое-где стал перерождаться в национализм. Во многом утрачено истинное значение и понимание интернационализма. В общественном сознании к огромному сожалению получили широкое распространение равнодушие, эгоизм, индивидуализм, цинизм, немотивированная агрессивность, неуважительное отношение и падение престижа военной и государственной службы. Снизилась роль самой армии в патриотическом воспитании подрастающего поколения.</a:t>
            </a:r>
          </a:p>
          <a:p>
            <a:pPr algn="just"/>
            <a:r>
              <a:rPr lang="ru-RU" sz="1400" dirty="0"/>
              <a:t>На сознание подрастающего поколения оказывает разрушающее воздействие пропаганда в средствах массовой информации чуждых традиционному российскому менталитету идеологических, социально-политических, духовно-нравственных стереотипов и штампов, фальсификация отечественной истории и истоков российской культуры. Героические события отечественной истории, выдающиеся достижения страны в области политики, экономики, науки, культуры и спорта еще сохранили качества нравственных идеалов, что создает реальные предпосылки для разработки комплекса мероприятий по патриотическому воспитанию подрастающего поколения с учетом сложившихся к настоящему времени тенденций, связанных с консолидацией общества и подъемом патриотизма.</a:t>
            </a:r>
          </a:p>
          <a:p>
            <a:pPr algn="just"/>
            <a:r>
              <a:rPr lang="ru-RU" sz="1400" dirty="0"/>
              <a:t>Именно этими проблемами обусловлена актуальность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711199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Уникальность нашего проекта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271679"/>
            <a:ext cx="844381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F2B20"/>
                </a:solidFill>
              </a:rPr>
              <a:t>Уникальность нашего проекта состоит в том, что мы проводим многие мероприятия не в стенах колледжа, а непосредственно в действующей воинской части, соединяя интересы армии и образовательного учреждения в единую цель: стремление выработать у ребят желание служить Родине, популяризация и пропаганда почётной обязанности гражданина службы в ВС РФ. 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Для русского человека слово «Отечество», «Родина» всегда были светлыми. И всегда, во все времена, начиная с былинной Древней Руси, как только Отечеству грозила опасность, на его защиту поднимался весь народ, вся страна, без различий чинов и званий. Защита воспринималась как святой долг каждого её гражданина. Так что же случилось с нами? Мы перестали любить свою армию? Молодые люди и их родители ищут всеми правдами и неправдами возможность не служить в Вооружённых Силах Российской Федерации. Взгляд на армию как на необязательную тяжбу, вынужденное бремя и досадную помеху в личной жизни, к сожалению, у некоторых и по сей день. 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Куда так стремительно ушло глубокое понимание слов: «Я служу России»? 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Если эти тенденции сохранятся, то Родину защищать станет некому. 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Поэтому реализация нашего проекта направлена на воспитание будущих защитников Родины, патриотических чувств у нового  поколения, привитие любви к Отечеству, возможность своими глазами увидеть, в каких условиях служат вчерашние призывники.</a:t>
            </a:r>
          </a:p>
        </p:txBody>
      </p:sp>
    </p:spTree>
    <p:extLst>
      <p:ext uri="{BB962C8B-B14F-4D97-AF65-F5344CB8AC3E}">
        <p14:creationId xmlns:p14="http://schemas.microsoft.com/office/powerpoint/2010/main" val="1157352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Цели     проекта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271679"/>
            <a:ext cx="84438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F2B20"/>
                </a:solidFill>
              </a:rPr>
              <a:t>Целью данного проекта является привлечение внимания общества к проблемам: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Формирования патриотических чувств и сознания российских граждан,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Развитию социальной активности, гражданской ответственности, способности проявить себя в укреплении государства.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Формирование у студентов гражданских качеств личности, любви и уважения к своему Отечеству, представлений о юридическом и духовно-нравственном смысле понятия «гражданин».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Развитие системы всеобщего, непрерывного и комплексного патриотического воспитания студентов на основе сохранения и приумножения культурного наследия родного края, возрождения традиционных нравственных ценностей.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Создание условий для активной, системной, содержательной деятельности коллектива педагогов, студентов, родителей по формированию активной жизненной позиции и чувства ответственности за свой личный выбор, за будущее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613827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Задачи проекта</a:t>
            </a: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271679"/>
            <a:ext cx="844381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F2B20"/>
                </a:solidFill>
              </a:rPr>
              <a:t>Задачи проекта: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Сформировать  у  студентов  общекультурные  и профессиональные  ценности  в  сфере  охраны здоровья  населения. 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Расширить знания студентов в актуальных вопросах 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Привлекать  студентов  АМК  к  проведению тематических  внеклассных  мероприятий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Повышать  патриотическое сознание..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Создать  атмосферу  эмоционального  подъема, способствующую  развитию  моральных  и нравственных  качеств,  необходимых медицинским  работникам.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Способствовать  формированию  студенческого  коллектива  единомышленников.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Способствовать  воспитанию  у  студентов духовности, трудолюбия, ответственности  и  исполнительности. </a:t>
            </a:r>
          </a:p>
          <a:p>
            <a:pPr algn="just"/>
            <a:r>
              <a:rPr lang="ru-RU" sz="1600" dirty="0">
                <a:solidFill>
                  <a:srgbClr val="2F2B20"/>
                </a:solidFill>
              </a:rPr>
              <a:t>	Развитие  сотрудничества  студентов и педагогов.</a:t>
            </a:r>
          </a:p>
        </p:txBody>
      </p:sp>
    </p:spTree>
    <p:extLst>
      <p:ext uri="{BB962C8B-B14F-4D97-AF65-F5344CB8AC3E}">
        <p14:creationId xmlns:p14="http://schemas.microsoft.com/office/powerpoint/2010/main" val="1422743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Направления проекта</a:t>
            </a: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271679"/>
            <a:ext cx="8443813" cy="4109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Направления проекта: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пропаганда патриотизма среди учащейся молодежи;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профилактическая работа в студенческой среде;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сотрудничество с социальными центрами и службами по вопросам организации и проведения социально-значимых мероприятий;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организация благотворительных акций в поддержку проекта;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пропаганда волонтерского движения  колледжа  в студенческой среде через средства массовой информации;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взаимодействие с государственными,  общественными и коммерческими организациями, заинтересованными в осуществлении деятельности волонтерского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483776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ru-RU" sz="3200" b="1" dirty="0">
                <a:solidFill>
                  <a:srgbClr val="675E47"/>
                </a:solidFill>
              </a:rPr>
              <a:t>Наша команда</a:t>
            </a:r>
            <a:endParaRPr lang="ru-RU" sz="4000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599" y="908720"/>
            <a:ext cx="3079257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5" y="4825857"/>
            <a:ext cx="2592288" cy="1941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pic>
        <p:nvPicPr>
          <p:cNvPr id="12" name="Рисунок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763236"/>
            <a:ext cx="2808312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pic>
        <p:nvPicPr>
          <p:cNvPr id="13" name="Рисунок 1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215" y="4858528"/>
            <a:ext cx="273630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pic>
        <p:nvPicPr>
          <p:cNvPr id="14" name="Рисунок 1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9763" y="2924944"/>
            <a:ext cx="2907781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5" r="6516"/>
          <a:stretch/>
        </p:blipFill>
        <p:spPr bwMode="auto">
          <a:xfrm>
            <a:off x="3616942" y="858609"/>
            <a:ext cx="4502406" cy="41326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33" y="1"/>
            <a:ext cx="916681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94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Наша команда</a:t>
            </a: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271679"/>
            <a:ext cx="790426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Отряды: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«Новое поколение»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Направление работы: формировать патриотическое сознание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 «Формула успеха»  «Радуга»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Направление работы:  организация  спортивно-оздоровительной  </a:t>
            </a:r>
            <a:r>
              <a:rPr lang="ru-RU" sz="1600" dirty="0" smtClean="0">
                <a:solidFill>
                  <a:srgbClr val="2F2B20"/>
                </a:solidFill>
              </a:rPr>
              <a:t>работы</a:t>
            </a:r>
            <a:endParaRPr lang="ru-RU" sz="1600" dirty="0">
              <a:solidFill>
                <a:srgbClr val="2F2B2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«Прометей»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Направление работы: организация  просветительской работы с населением города Армавира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«H e l </a:t>
            </a:r>
            <a:r>
              <a:rPr lang="ru-RU" sz="1600" dirty="0" err="1">
                <a:solidFill>
                  <a:srgbClr val="2F2B20"/>
                </a:solidFill>
              </a:rPr>
              <a:t>l</a:t>
            </a:r>
            <a:r>
              <a:rPr lang="ru-RU" sz="1600" dirty="0">
                <a:solidFill>
                  <a:srgbClr val="2F2B20"/>
                </a:solidFill>
              </a:rPr>
              <a:t> p»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Направление работы: оказание  помощи при ЧС</a:t>
            </a:r>
          </a:p>
        </p:txBody>
      </p:sp>
    </p:spTree>
    <p:extLst>
      <p:ext uri="{BB962C8B-B14F-4D97-AF65-F5344CB8AC3E}">
        <p14:creationId xmlns:p14="http://schemas.microsoft.com/office/powerpoint/2010/main" val="1233591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4" name="Oval 56"/>
          <p:cNvSpPr>
            <a:spLocks noChangeArrowheads="1"/>
          </p:cNvSpPr>
          <p:nvPr/>
        </p:nvSpPr>
        <p:spPr bwMode="gray">
          <a:xfrm>
            <a:off x="1547664" y="332656"/>
            <a:ext cx="6264696" cy="5472608"/>
          </a:xfrm>
          <a:prstGeom prst="ellipse">
            <a:avLst/>
          </a:prstGeom>
          <a:solidFill>
            <a:srgbClr val="FDF58D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DF58D"/>
              </a:solidFill>
            </a:endParaRPr>
          </a:p>
        </p:txBody>
      </p:sp>
      <p:sp>
        <p:nvSpPr>
          <p:cNvPr id="12325" name="Text Box 18"/>
          <p:cNvSpPr txBox="1">
            <a:spLocks noChangeArrowheads="1"/>
          </p:cNvSpPr>
          <p:nvPr/>
        </p:nvSpPr>
        <p:spPr bwMode="white">
          <a:xfrm>
            <a:off x="323528" y="1556792"/>
            <a:ext cx="2714625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>
                <a:solidFill>
                  <a:schemeClr val="tx2"/>
                </a:solidFill>
              </a:rPr>
              <a:t>Постановка </a:t>
            </a:r>
            <a:r>
              <a:rPr lang="ru-RU" sz="2400" dirty="0" smtClean="0">
                <a:solidFill>
                  <a:schemeClr val="tx2"/>
                </a:solidFill>
              </a:rPr>
              <a:t>задачи и мотивация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2326" name="Text Box 18"/>
          <p:cNvSpPr txBox="1">
            <a:spLocks noChangeArrowheads="1"/>
          </p:cNvSpPr>
          <p:nvPr/>
        </p:nvSpPr>
        <p:spPr bwMode="white">
          <a:xfrm>
            <a:off x="251520" y="5013176"/>
            <a:ext cx="3570288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>
                <a:solidFill>
                  <a:schemeClr val="tx2"/>
                </a:solidFill>
              </a:rPr>
              <a:t>Планирование</a:t>
            </a:r>
            <a:br>
              <a:rPr lang="ru-RU" sz="2400" dirty="0">
                <a:solidFill>
                  <a:schemeClr val="tx2"/>
                </a:solidFill>
              </a:rPr>
            </a:br>
            <a:r>
              <a:rPr lang="ru-RU" sz="2400" dirty="0">
                <a:solidFill>
                  <a:schemeClr val="tx2"/>
                </a:solidFill>
              </a:rPr>
              <a:t> шагов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2327" name="Text Box 18"/>
          <p:cNvSpPr txBox="1">
            <a:spLocks noChangeArrowheads="1"/>
          </p:cNvSpPr>
          <p:nvPr/>
        </p:nvSpPr>
        <p:spPr bwMode="white">
          <a:xfrm>
            <a:off x="5724128" y="5157193"/>
            <a:ext cx="244827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Реализация</a:t>
            </a:r>
          </a:p>
          <a:p>
            <a:pPr algn="ctr">
              <a:spcBef>
                <a:spcPts val="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планов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2328" name="Text Box 18"/>
          <p:cNvSpPr txBox="1">
            <a:spLocks noChangeArrowheads="1"/>
          </p:cNvSpPr>
          <p:nvPr/>
        </p:nvSpPr>
        <p:spPr bwMode="white">
          <a:xfrm>
            <a:off x="6429375" y="1628800"/>
            <a:ext cx="2714625" cy="823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>
                <a:solidFill>
                  <a:schemeClr val="tx2"/>
                </a:solidFill>
              </a:rPr>
              <a:t>Торжество победы!</a:t>
            </a:r>
            <a:endParaRPr lang="en-US" sz="2400" dirty="0">
              <a:solidFill>
                <a:schemeClr val="tx2"/>
              </a:solidFill>
            </a:endParaRPr>
          </a:p>
        </p:txBody>
      </p:sp>
      <p:grpSp>
        <p:nvGrpSpPr>
          <p:cNvPr id="12343" name="Group 55"/>
          <p:cNvGrpSpPr>
            <a:grpSpLocks/>
          </p:cNvGrpSpPr>
          <p:nvPr/>
        </p:nvGrpSpPr>
        <p:grpSpPr bwMode="auto">
          <a:xfrm>
            <a:off x="323850" y="692498"/>
            <a:ext cx="8585202" cy="3842153"/>
            <a:chOff x="137" y="807"/>
            <a:chExt cx="5408" cy="2022"/>
          </a:xfrm>
        </p:grpSpPr>
        <p:sp>
          <p:nvSpPr>
            <p:cNvPr id="12318" name="AutoShape 30"/>
            <p:cNvSpPr>
              <a:spLocks noChangeArrowheads="1"/>
            </p:cNvSpPr>
            <p:nvPr/>
          </p:nvSpPr>
          <p:spPr bwMode="blackGray">
            <a:xfrm rot="16200000" flipH="1" flipV="1">
              <a:off x="2768" y="1041"/>
              <a:ext cx="191" cy="329"/>
            </a:xfrm>
            <a:prstGeom prst="rightArrow">
              <a:avLst>
                <a:gd name="adj1" fmla="val 46509"/>
                <a:gd name="adj2" fmla="val 27983"/>
              </a:avLst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0"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0" name="Text Box 18"/>
            <p:cNvSpPr txBox="1">
              <a:spLocks noChangeArrowheads="1"/>
            </p:cNvSpPr>
            <p:nvPr/>
          </p:nvSpPr>
          <p:spPr bwMode="white">
            <a:xfrm>
              <a:off x="137" y="807"/>
              <a:ext cx="1769" cy="3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dirty="0" smtClean="0">
                  <a:solidFill>
                    <a:srgbClr val="0033CC"/>
                  </a:solidFill>
                </a:rPr>
                <a:t>I</a:t>
              </a:r>
              <a:r>
                <a:rPr lang="ru-RU" sz="1800" dirty="0" smtClean="0">
                  <a:solidFill>
                    <a:srgbClr val="0033CC"/>
                  </a:solidFill>
                </a:rPr>
                <a:t>. Подготовительный этап:</a:t>
              </a:r>
              <a:endParaRPr lang="en-US" sz="1800" dirty="0">
                <a:solidFill>
                  <a:srgbClr val="0033CC"/>
                </a:solidFill>
              </a:endParaRPr>
            </a:p>
          </p:txBody>
        </p:sp>
        <p:sp>
          <p:nvSpPr>
            <p:cNvPr id="12331" name="Text Box 18"/>
            <p:cNvSpPr txBox="1">
              <a:spLocks noChangeArrowheads="1"/>
            </p:cNvSpPr>
            <p:nvPr/>
          </p:nvSpPr>
          <p:spPr bwMode="white">
            <a:xfrm>
              <a:off x="1973" y="959"/>
              <a:ext cx="1950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dirty="0" smtClean="0">
                  <a:solidFill>
                    <a:srgbClr val="0033CC"/>
                  </a:solidFill>
                </a:rPr>
                <a:t>II</a:t>
              </a:r>
              <a:r>
                <a:rPr lang="ru-RU" sz="1800" dirty="0" smtClean="0">
                  <a:solidFill>
                    <a:srgbClr val="0033CC"/>
                  </a:solidFill>
                </a:rPr>
                <a:t>.Основной этап:</a:t>
              </a:r>
              <a:endParaRPr lang="en-US" sz="1800" dirty="0">
                <a:solidFill>
                  <a:srgbClr val="0033CC"/>
                </a:solidFill>
              </a:endParaRPr>
            </a:p>
          </p:txBody>
        </p:sp>
        <p:sp>
          <p:nvSpPr>
            <p:cNvPr id="12332" name="Text Box 18"/>
            <p:cNvSpPr txBox="1">
              <a:spLocks noChangeArrowheads="1"/>
            </p:cNvSpPr>
            <p:nvPr/>
          </p:nvSpPr>
          <p:spPr bwMode="white">
            <a:xfrm>
              <a:off x="1634" y="1300"/>
              <a:ext cx="2585" cy="6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800" dirty="0" smtClean="0">
                  <a:solidFill>
                    <a:srgbClr val="0033CC"/>
                  </a:solidFill>
                </a:rPr>
                <a:t>Подготовка волонтеров по вопросам  пропаганды здорового образа жизни среди населения города.</a:t>
              </a:r>
              <a:endParaRPr lang="ru-RU" sz="1800" dirty="0">
                <a:solidFill>
                  <a:srgbClr val="0033CC"/>
                </a:solidFill>
              </a:endParaRPr>
            </a:p>
          </p:txBody>
        </p:sp>
        <p:sp>
          <p:nvSpPr>
            <p:cNvPr id="12333" name="AutoShape 45"/>
            <p:cNvSpPr>
              <a:spLocks noChangeArrowheads="1"/>
            </p:cNvSpPr>
            <p:nvPr/>
          </p:nvSpPr>
          <p:spPr bwMode="blackGray">
            <a:xfrm rot="5400000" flipV="1">
              <a:off x="1505" y="1740"/>
              <a:ext cx="223" cy="328"/>
            </a:xfrm>
            <a:prstGeom prst="rightArrow">
              <a:avLst>
                <a:gd name="adj1" fmla="val 46509"/>
                <a:gd name="adj2" fmla="val 26661"/>
              </a:avLst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4" name="AutoShape 46"/>
            <p:cNvSpPr>
              <a:spLocks noChangeArrowheads="1"/>
            </p:cNvSpPr>
            <p:nvPr/>
          </p:nvSpPr>
          <p:spPr bwMode="blackGray">
            <a:xfrm rot="5400000" flipV="1">
              <a:off x="5248" y="928"/>
              <a:ext cx="266" cy="328"/>
            </a:xfrm>
            <a:prstGeom prst="rightArrow">
              <a:avLst>
                <a:gd name="adj1" fmla="val 46509"/>
                <a:gd name="adj2" fmla="val 26661"/>
              </a:avLst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5" name="Text Box 18"/>
            <p:cNvSpPr txBox="1">
              <a:spLocks noChangeArrowheads="1"/>
            </p:cNvSpPr>
            <p:nvPr/>
          </p:nvSpPr>
          <p:spPr bwMode="white">
            <a:xfrm>
              <a:off x="908" y="2058"/>
              <a:ext cx="1406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600" dirty="0" smtClean="0">
                  <a:solidFill>
                    <a:srgbClr val="0033CC"/>
                  </a:solidFill>
                </a:rPr>
                <a:t>Формирование  инструментария для мониторинга проекта.</a:t>
              </a:r>
              <a:endParaRPr lang="ru-RU" sz="1600" dirty="0">
                <a:solidFill>
                  <a:srgbClr val="0033CC"/>
                </a:solidFill>
              </a:endParaRPr>
            </a:p>
          </p:txBody>
        </p:sp>
        <p:sp>
          <p:nvSpPr>
            <p:cNvPr id="12336" name="Text Box 18"/>
            <p:cNvSpPr txBox="1">
              <a:spLocks noChangeArrowheads="1"/>
            </p:cNvSpPr>
            <p:nvPr/>
          </p:nvSpPr>
          <p:spPr bwMode="white">
            <a:xfrm>
              <a:off x="2269" y="2133"/>
              <a:ext cx="1292" cy="6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ru-RU" sz="1600" dirty="0" smtClean="0">
                  <a:solidFill>
                    <a:srgbClr val="0033CC"/>
                  </a:solidFill>
                </a:rPr>
                <a:t>Психологическая подготовка волонтеров к работе со сверстниками.</a:t>
              </a:r>
            </a:p>
          </p:txBody>
        </p:sp>
      </p:grpSp>
      <p:sp>
        <p:nvSpPr>
          <p:cNvPr id="12339" name="AutoShape 51"/>
          <p:cNvSpPr>
            <a:spLocks noChangeArrowheads="1"/>
          </p:cNvSpPr>
          <p:nvPr/>
        </p:nvSpPr>
        <p:spPr bwMode="gray">
          <a:xfrm rot="13579327" flipH="1">
            <a:off x="2567704" y="2268529"/>
            <a:ext cx="3781857" cy="4239512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0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2340" name="AutoShape 52"/>
          <p:cNvSpPr>
            <a:spLocks noChangeArrowheads="1"/>
          </p:cNvSpPr>
          <p:nvPr/>
        </p:nvSpPr>
        <p:spPr bwMode="gray">
          <a:xfrm rot="8591579" flipH="1">
            <a:off x="5090863" y="1974110"/>
            <a:ext cx="3428227" cy="3226737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2342" name="AutoShape 54"/>
          <p:cNvSpPr>
            <a:spLocks noChangeArrowheads="1"/>
          </p:cNvSpPr>
          <p:nvPr/>
        </p:nvSpPr>
        <p:spPr bwMode="gray">
          <a:xfrm rot="17493374" flipH="1">
            <a:off x="869602" y="1335036"/>
            <a:ext cx="3496472" cy="4248150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shade val="0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18864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Механизм реализации проекта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2" name="AutoShape 45"/>
          <p:cNvSpPr>
            <a:spLocks noChangeArrowheads="1"/>
          </p:cNvSpPr>
          <p:nvPr/>
        </p:nvSpPr>
        <p:spPr bwMode="blackGray">
          <a:xfrm rot="5400000" flipV="1">
            <a:off x="4404330" y="2804583"/>
            <a:ext cx="423993" cy="520700"/>
          </a:xfrm>
          <a:prstGeom prst="rightArrow">
            <a:avLst>
              <a:gd name="adj1" fmla="val 46509"/>
              <a:gd name="adj2" fmla="val 26661"/>
            </a:avLst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AutoShape 45"/>
          <p:cNvSpPr>
            <a:spLocks noChangeArrowheads="1"/>
          </p:cNvSpPr>
          <p:nvPr/>
        </p:nvSpPr>
        <p:spPr bwMode="blackGray">
          <a:xfrm rot="5400000" flipV="1">
            <a:off x="6420554" y="2516551"/>
            <a:ext cx="423993" cy="520700"/>
          </a:xfrm>
          <a:prstGeom prst="rightArrow">
            <a:avLst>
              <a:gd name="adj1" fmla="val 46509"/>
              <a:gd name="adj2" fmla="val 26661"/>
            </a:avLst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white">
          <a:xfrm>
            <a:off x="5580112" y="3068960"/>
            <a:ext cx="216024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>
                <a:solidFill>
                  <a:srgbClr val="0033CC"/>
                </a:solidFill>
              </a:rPr>
              <a:t>Публикация информации о ходе реализации проекта на сайте колледжа и в СМИ.</a:t>
            </a:r>
            <a:endParaRPr lang="ru-RU" sz="1600" dirty="0">
              <a:solidFill>
                <a:srgbClr val="0033CC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72200" y="76470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33CC"/>
                </a:solidFill>
              </a:rPr>
              <a:t>III</a:t>
            </a:r>
            <a:r>
              <a:rPr lang="ru-RU" sz="1800" dirty="0" smtClean="0">
                <a:solidFill>
                  <a:srgbClr val="0033CC"/>
                </a:solidFill>
              </a:rPr>
              <a:t>. Заключительный этап:</a:t>
            </a:r>
            <a:endParaRPr lang="ru-RU" sz="1800" dirty="0">
              <a:solidFill>
                <a:srgbClr val="0033CC"/>
              </a:solidFill>
            </a:endParaRPr>
          </a:p>
        </p:txBody>
      </p:sp>
      <p:sp>
        <p:nvSpPr>
          <p:cNvPr id="26" name="AutoShape 46"/>
          <p:cNvSpPr>
            <a:spLocks noChangeArrowheads="1"/>
          </p:cNvSpPr>
          <p:nvPr/>
        </p:nvSpPr>
        <p:spPr bwMode="blackGray">
          <a:xfrm rot="5400000" flipV="1">
            <a:off x="763203" y="973101"/>
            <a:ext cx="505446" cy="520700"/>
          </a:xfrm>
          <a:prstGeom prst="rightArrow">
            <a:avLst>
              <a:gd name="adj1" fmla="val 46509"/>
              <a:gd name="adj2" fmla="val 26661"/>
            </a:avLst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  <p:custDataLst>
      <p:tags r:id="rId1"/>
    </p:custDataLst>
  </p:cSld>
  <p:clrMapOvr>
    <a:masterClrMapping/>
  </p:clrMapOvr>
  <p:transition advTm="319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9" grpId="0" animBg="1"/>
      <p:bldP spid="12340" grpId="0" animBg="1"/>
      <p:bldP spid="123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Практическое назначение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271679"/>
            <a:ext cx="81202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2F2B20"/>
                </a:solidFill>
              </a:rPr>
              <a:t>За </a:t>
            </a:r>
            <a:r>
              <a:rPr lang="ru-RU" sz="1600" dirty="0">
                <a:solidFill>
                  <a:srgbClr val="2F2B20"/>
                </a:solidFill>
              </a:rPr>
              <a:t>время реализации проекта (с 2015 года) были проведены различные мероприятия и получены промежуточные результаты: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•	проведено 56 Уроков мужества в рамках памятных дат  России, наибольший положительный отклик при проведении рефлексии получили: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«Эхо </a:t>
            </a:r>
            <a:r>
              <a:rPr lang="ru-RU" sz="1600" dirty="0" err="1">
                <a:solidFill>
                  <a:srgbClr val="2F2B20"/>
                </a:solidFill>
              </a:rPr>
              <a:t>бесланской</a:t>
            </a:r>
            <a:r>
              <a:rPr lang="ru-RU" sz="1600" dirty="0">
                <a:solidFill>
                  <a:srgbClr val="2F2B20"/>
                </a:solidFill>
              </a:rPr>
              <a:t> трагедии»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«Хрустальная ночь»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«Бескозырка»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«Журавли»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«День Героев»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«Эхо ленинградской блокады»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«Живая память»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•	</a:t>
            </a:r>
          </a:p>
        </p:txBody>
      </p:sp>
    </p:spTree>
    <p:extLst>
      <p:ext uri="{BB962C8B-B14F-4D97-AF65-F5344CB8AC3E}">
        <p14:creationId xmlns:p14="http://schemas.microsoft.com/office/powerpoint/2010/main" val="133313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2148"/>
            <a:ext cx="3024336" cy="2798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66660"/>
            <a:ext cx="3998458" cy="2929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5" y="4184544"/>
            <a:ext cx="7473262" cy="318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25" y="3059591"/>
            <a:ext cx="2731697" cy="1809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33779"/>
            <a:ext cx="2503661" cy="165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35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Практическое назначение</a:t>
            </a: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271679"/>
            <a:ext cx="83363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2F2B20"/>
                </a:solidFill>
              </a:rPr>
              <a:t>•</a:t>
            </a:r>
            <a:r>
              <a:rPr lang="ru-RU" sz="1600" dirty="0">
                <a:solidFill>
                  <a:srgbClr val="2F2B20"/>
                </a:solidFill>
              </a:rPr>
              <a:t>	проведено 37 тактических игр в рамках Дней памяти РФ. Вовлечены 5  школ города; наибольший положительный отклик при проведении рефлексии получили: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Тактическая игра «Русь»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Тактическая игра «Витязь»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Тактическая игра «Альфа»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Тактическая игра «Армада»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•	оказана адресная помощь ветеранам боевых действий – 15 человек;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•	проведено совместно с  представителями военных частей 10 дней призывника для повышения интереса допризывной молодёжи к службе в Вооружённых Силах РФ; формирования у подрастающего поколения высокого патриотического сознания, чувства верности своему Отечеству, готовности к выполнению гражданского долга и конституционных обязанностей по защите интересов Родины.;</a:t>
            </a: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332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832148"/>
            <a:ext cx="3936281" cy="259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1"/>
          <a:stretch/>
        </p:blipFill>
        <p:spPr bwMode="auto">
          <a:xfrm>
            <a:off x="4302332" y="832148"/>
            <a:ext cx="2662385" cy="259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01" y="3645023"/>
            <a:ext cx="4183846" cy="27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99" y="3612793"/>
            <a:ext cx="3023457" cy="200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 descr="G:\беслан\фото\DSC_081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472" y="5083346"/>
            <a:ext cx="2232248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2079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Практическое назначение</a:t>
            </a: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7" y="1271678"/>
            <a:ext cx="81202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2F2B20"/>
                </a:solidFill>
              </a:rPr>
              <a:t>•</a:t>
            </a:r>
            <a:r>
              <a:rPr lang="ru-RU" sz="1600" dirty="0">
                <a:solidFill>
                  <a:srgbClr val="2F2B20"/>
                </a:solidFill>
              </a:rPr>
              <a:t>	организовано и проведено 6 интеллектуальных </a:t>
            </a:r>
            <a:r>
              <a:rPr lang="ru-RU" sz="1600" dirty="0" err="1">
                <a:solidFill>
                  <a:srgbClr val="2F2B20"/>
                </a:solidFill>
              </a:rPr>
              <a:t>квест</a:t>
            </a:r>
            <a:r>
              <a:rPr lang="ru-RU" sz="1600" dirty="0">
                <a:solidFill>
                  <a:srgbClr val="2F2B20"/>
                </a:solidFill>
              </a:rPr>
              <a:t>-игр для выявления уровня знаний исторических событий РФ;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•	организовано и проведено 8 </a:t>
            </a:r>
            <a:r>
              <a:rPr lang="ru-RU" sz="1600" dirty="0" err="1">
                <a:solidFill>
                  <a:srgbClr val="2F2B20"/>
                </a:solidFill>
              </a:rPr>
              <a:t>ивент</a:t>
            </a:r>
            <a:r>
              <a:rPr lang="ru-RU" sz="1600" dirty="0">
                <a:solidFill>
                  <a:srgbClr val="2F2B20"/>
                </a:solidFill>
              </a:rPr>
              <a:t>-проектов в формате круглый стол для популяризации и пропаганды службы в ВС РФ; приобщения молодёжи к военно–патриотической деятельности и традициям ВС РФ; формирования мнения о службе в армии; стремления выработать у ребят желание служить Родине;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•	волонтеры колледжа активно принимают участие в НПК «Патриотизм молодежи: традиции и современность</a:t>
            </a:r>
            <a:r>
              <a:rPr lang="ru-RU" sz="1600" dirty="0" smtClean="0">
                <a:solidFill>
                  <a:srgbClr val="2F2B20"/>
                </a:solidFill>
              </a:rPr>
              <a:t>»</a:t>
            </a:r>
            <a:endParaRPr lang="ru-RU" sz="1600" dirty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10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89040"/>
            <a:ext cx="4464496" cy="319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24744"/>
            <a:ext cx="2376264" cy="3589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80" y="4509120"/>
            <a:ext cx="303124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02792">
            <a:off x="2065385" y="1011233"/>
            <a:ext cx="3557497" cy="3244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37" y="985931"/>
            <a:ext cx="2932113" cy="299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835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1143000"/>
          </a:xfrm>
        </p:spPr>
        <p:txBody>
          <a:bodyPr/>
          <a:lstStyle/>
          <a:p>
            <a:r>
              <a:rPr lang="ru-RU" sz="3200" b="1" dirty="0"/>
              <a:t>Ожидаемый результат</a:t>
            </a:r>
            <a:endParaRPr lang="ru-RU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66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271679"/>
            <a:ext cx="81202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2F2B20"/>
                </a:solidFill>
              </a:rPr>
              <a:t>Ожидаемый </a:t>
            </a:r>
            <a:r>
              <a:rPr lang="ru-RU" sz="1600" dirty="0">
                <a:solidFill>
                  <a:srgbClr val="2F2B20"/>
                </a:solidFill>
              </a:rPr>
              <a:t>результат: реализация проекта позволит: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повысить эффективность военно-патриотическое воспитание молодёжи;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сформировать патриотическое сознание;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повысить гражданско-патриотический потенциал молодёжи допризывного возраста;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приобретаются навыки коллективной деятельности;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повысить социальную и гражданскую активность молодёжи;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2F2B20"/>
                </a:solidFill>
              </a:rPr>
              <a:t>	проявить готовность к достойному служению Отечеству.</a:t>
            </a:r>
          </a:p>
        </p:txBody>
      </p:sp>
    </p:spTree>
    <p:extLst>
      <p:ext uri="{BB962C8B-B14F-4D97-AF65-F5344CB8AC3E}">
        <p14:creationId xmlns:p14="http://schemas.microsoft.com/office/powerpoint/2010/main" val="2960909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0995"/>
            <a:ext cx="6280150" cy="348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33" y="4077072"/>
            <a:ext cx="3687763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574" y="3445645"/>
            <a:ext cx="6156176" cy="376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40768"/>
            <a:ext cx="3502810" cy="2557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Проект «Я – патриот»</a:t>
            </a:r>
            <a:endParaRPr lang="ru-RU" sz="3200" dirty="0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581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843" y="3335994"/>
            <a:ext cx="5277970" cy="376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44" y="832148"/>
            <a:ext cx="3810000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44" y="3140968"/>
            <a:ext cx="3322637" cy="385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4" r="8312"/>
          <a:stretch/>
        </p:blipFill>
        <p:spPr bwMode="auto">
          <a:xfrm>
            <a:off x="3851920" y="1038555"/>
            <a:ext cx="2459754" cy="211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9286">
            <a:off x="6322941" y="1231177"/>
            <a:ext cx="1773752" cy="2076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531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267" y="10449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928" y="1556792"/>
            <a:ext cx="4236863" cy="281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19" y="1052736"/>
            <a:ext cx="3541215" cy="273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"/>
          <a:stretch/>
        </p:blipFill>
        <p:spPr bwMode="auto">
          <a:xfrm>
            <a:off x="545049" y="4010509"/>
            <a:ext cx="3515377" cy="249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552" y="4719137"/>
            <a:ext cx="4229239" cy="1813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23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634206"/>
            <a:ext cx="4340225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3227367"/>
            <a:ext cx="3348925" cy="360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794" y="3606356"/>
            <a:ext cx="5632423" cy="321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845" y="1420917"/>
            <a:ext cx="4452710" cy="2564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5857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21" y="644656"/>
            <a:ext cx="4865687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28"/>
          <a:stretch/>
        </p:blipFill>
        <p:spPr bwMode="auto">
          <a:xfrm>
            <a:off x="509419" y="4916960"/>
            <a:ext cx="2246952" cy="167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9" b="17097"/>
          <a:stretch/>
        </p:blipFill>
        <p:spPr bwMode="auto">
          <a:xfrm>
            <a:off x="4716016" y="841717"/>
            <a:ext cx="2399251" cy="2610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91" y="3933055"/>
            <a:ext cx="3220376" cy="2316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267" y="10449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680" y="3541232"/>
            <a:ext cx="1797739" cy="3100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53" y="3206195"/>
            <a:ext cx="2230818" cy="168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589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675E47"/>
                </a:solidFill>
              </a:rPr>
              <a:t>Проект «Я – патриот»</a:t>
            </a:r>
            <a:endParaRPr lang="ru-RU" sz="3200" dirty="0">
              <a:solidFill>
                <a:srgbClr val="675E47"/>
              </a:solidFill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56" y="3310847"/>
            <a:ext cx="3414509" cy="2006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2996952"/>
            <a:ext cx="2682527" cy="367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66055"/>
            <a:ext cx="2205359" cy="1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56" y="965418"/>
            <a:ext cx="3414509" cy="2298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82" y="5238676"/>
            <a:ext cx="2359934" cy="1428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76" y="3317849"/>
            <a:ext cx="1238552" cy="133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2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257" y="1247254"/>
            <a:ext cx="1186843" cy="1598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128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4113"/>
            <a:ext cx="6456363" cy="316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8010"/>
            <a:ext cx="6400800" cy="340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r="17139" b="20014"/>
          <a:stretch/>
        </p:blipFill>
        <p:spPr bwMode="auto">
          <a:xfrm>
            <a:off x="5870224" y="1772816"/>
            <a:ext cx="2554014" cy="3272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231" y="0"/>
            <a:ext cx="1279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09419" y="260648"/>
            <a:ext cx="762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Проект «Я – патриот»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832767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.4|2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2214</TotalTime>
  <Words>973</Words>
  <Application>Microsoft Office PowerPoint</Application>
  <PresentationFormat>Экран (4:3)</PresentationFormat>
  <Paragraphs>122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Times New Roman</vt:lpstr>
      <vt:lpstr>Cambria</vt:lpstr>
      <vt:lpstr>a_FuturaRound</vt:lpstr>
      <vt:lpstr>Comic Sans MS</vt:lpstr>
      <vt:lpstr>20.000 dollar bail</vt:lpstr>
      <vt:lpstr>Calibri</vt:lpstr>
      <vt:lpstr>Соседство</vt:lpstr>
      <vt:lpstr>ПРОЕКТ «Я - патриот»</vt:lpstr>
      <vt:lpstr>Официальный логотип</vt:lpstr>
      <vt:lpstr>Актуальность проекта</vt:lpstr>
      <vt:lpstr>Основные проблемы  патриотического воспитания </vt:lpstr>
      <vt:lpstr>Уникальность нашего проекта  </vt:lpstr>
      <vt:lpstr>Цели     проекта  </vt:lpstr>
      <vt:lpstr>Задачи проекта</vt:lpstr>
      <vt:lpstr>Направления проекта</vt:lpstr>
      <vt:lpstr>Наша команда</vt:lpstr>
      <vt:lpstr>Наша команда</vt:lpstr>
      <vt:lpstr>Презентация PowerPoint</vt:lpstr>
      <vt:lpstr>Практическое назначение</vt:lpstr>
      <vt:lpstr>Презентация PowerPoint</vt:lpstr>
      <vt:lpstr>Практическое назначение</vt:lpstr>
      <vt:lpstr>Презентация PowerPoint</vt:lpstr>
      <vt:lpstr>Практическое назначение</vt:lpstr>
      <vt:lpstr>Презентация PowerPoint</vt:lpstr>
      <vt:lpstr>Ожидаемый результат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bovit</dc:creator>
  <cp:lastModifiedBy>14</cp:lastModifiedBy>
  <cp:revision>202</cp:revision>
  <cp:lastPrinted>2018-09-26T14:56:29Z</cp:lastPrinted>
  <dcterms:created xsi:type="dcterms:W3CDTF">2011-09-03T04:48:10Z</dcterms:created>
  <dcterms:modified xsi:type="dcterms:W3CDTF">2018-09-26T16:06:16Z</dcterms:modified>
</cp:coreProperties>
</file>