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4" r:id="rId1"/>
  </p:sldMasterIdLst>
  <p:sldIdLst>
    <p:sldId id="288" r:id="rId2"/>
    <p:sldId id="277" r:id="rId3"/>
    <p:sldId id="259" r:id="rId4"/>
    <p:sldId id="268" r:id="rId5"/>
    <p:sldId id="290" r:id="rId6"/>
    <p:sldId id="269" r:id="rId7"/>
    <p:sldId id="291" r:id="rId8"/>
    <p:sldId id="278" r:id="rId9"/>
    <p:sldId id="287" r:id="rId10"/>
    <p:sldId id="28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5AA0"/>
    <a:srgbClr val="4393B7"/>
    <a:srgbClr val="57A0C1"/>
    <a:srgbClr val="73B0CB"/>
    <a:srgbClr val="8FBFD5"/>
    <a:srgbClr val="60729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E0109-4544-4322-9C2B-E6CD60135A84}" type="datetimeFigureOut">
              <a:rPr lang="ru-RU"/>
              <a:pPr>
                <a:defRPr/>
              </a:pPr>
              <a:t>14.08.2018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FD9EA68-A943-4A0A-A65B-99D359A39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1F6A3-D01E-431B-BAF7-63F4543839FB}" type="datetimeFigureOut">
              <a:rPr lang="ru-RU"/>
              <a:pPr>
                <a:defRPr/>
              </a:pPr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AFF1-03CE-44F0-AAA8-1997F4077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D50B4-1731-4BDD-A6CC-50B494E10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A88DA-3D9E-4720-A6E9-17F5BE4BF861}" type="datetimeFigureOut">
              <a:rPr lang="ru-RU"/>
              <a:pPr>
                <a:defRPr/>
              </a:pPr>
              <a:t>14.08.2018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CF60-AA2C-4D33-9612-DE56B9624820}" type="datetimeFigureOut">
              <a:rPr lang="ru-RU"/>
              <a:pPr>
                <a:defRPr/>
              </a:pPr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E2BC1-D95E-4344-9783-D05E54E66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A4552-ABAF-4A3C-B684-4C46BF8EB8D6}" type="datetimeFigureOut">
              <a:rPr lang="ru-RU"/>
              <a:pPr>
                <a:defRPr/>
              </a:pPr>
              <a:t>14.08.2018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FA35502-9F1D-4E5E-9957-583A96B98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DA9D-7AB6-4AA0-BD1A-2B1918298D4D}" type="datetimeFigureOut">
              <a:rPr lang="ru-RU"/>
              <a:pPr>
                <a:defRPr/>
              </a:pPr>
              <a:t>14.08.2018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6C709-8B13-4F87-9190-DF75DD31A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921C-9981-4A34-A479-39D237607774}" type="datetimeFigureOut">
              <a:rPr lang="ru-RU"/>
              <a:pPr>
                <a:defRPr/>
              </a:pPr>
              <a:t>14.08.2018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6494612-8EB0-4C01-AC32-600CCD25E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505C5-1982-4569-9338-3D5F448453F3}" type="datetimeFigureOut">
              <a:rPr lang="ru-RU"/>
              <a:pPr>
                <a:defRPr/>
              </a:pPr>
              <a:t>14.08.2018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249E1-8754-4FCE-83CE-A801422F3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8D63-8A0B-4845-9D00-23D135C9DBCA}" type="datetimeFigureOut">
              <a:rPr lang="ru-RU"/>
              <a:pPr>
                <a:defRPr/>
              </a:pPr>
              <a:t>14.08.2018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060123-84E2-449A-9717-DBED1B33E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886759E-0B14-4062-8181-96F745F9E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3F46-8E25-4E30-91CF-AD3390E222F4}" type="datetimeFigureOut">
              <a:rPr lang="ru-RU"/>
              <a:pPr>
                <a:defRPr/>
              </a:pPr>
              <a:t>14.08.2018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137E6-4829-49C2-8E5F-F0D2C5CA0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9FBA-6DC1-410B-A95E-EBA2987D999A}" type="datetimeFigureOut">
              <a:rPr lang="ru-RU"/>
              <a:pPr>
                <a:defRPr/>
              </a:pPr>
              <a:t>14.08.2018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E662A8-015B-41BD-A16E-D5A10D4EFD21}" type="datetimeFigureOut">
              <a:rPr lang="ru-RU"/>
              <a:pPr>
                <a:defRPr/>
              </a:pPr>
              <a:t>14.08.2018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C1E38ED-89D5-496D-8812-504EBD19E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62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3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D:\С рабочего стола\человечки\Безимени-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303713"/>
            <a:ext cx="30003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D:\Дындарь\Добровольчество 2013\логотип краевого движения\Гусев\Фирменный блок Добровольческого движения 2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157162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4786313" y="5214938"/>
            <a:ext cx="4032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1481C"/>
                </a:solidFill>
                <a:latin typeface="Open Sans Light" pitchFamily="34" charset="0"/>
                <a:cs typeface="Open Sans Light" pitchFamily="34" charset="0"/>
              </a:rPr>
              <a:t>РМБУ МЦ «Юг»: </a:t>
            </a:r>
            <a:r>
              <a:rPr lang="ru-RU" b="1" dirty="0" err="1">
                <a:solidFill>
                  <a:srgbClr val="71481C"/>
                </a:solidFill>
                <a:latin typeface="Open Sans Light" pitchFamily="34" charset="0"/>
                <a:cs typeface="Open Sans Light" pitchFamily="34" charset="0"/>
              </a:rPr>
              <a:t>пгт</a:t>
            </a:r>
            <a:r>
              <a:rPr lang="ru-RU" b="1" dirty="0">
                <a:solidFill>
                  <a:srgbClr val="71481C"/>
                </a:solidFill>
                <a:latin typeface="Open Sans Light" pitchFamily="34" charset="0"/>
                <a:cs typeface="Open Sans Light" pitchFamily="34" charset="0"/>
              </a:rPr>
              <a:t> Шушенское, </a:t>
            </a:r>
          </a:p>
          <a:p>
            <a:r>
              <a:rPr lang="ru-RU" b="1" dirty="0">
                <a:solidFill>
                  <a:srgbClr val="71481C"/>
                </a:solidFill>
                <a:latin typeface="Open Sans Light" pitchFamily="34" charset="0"/>
                <a:cs typeface="Open Sans Light" pitchFamily="34" charset="0"/>
              </a:rPr>
              <a:t>ул.Вокзальная, д.1</a:t>
            </a:r>
          </a:p>
          <a:p>
            <a:r>
              <a:rPr lang="ru-RU" b="1" dirty="0">
                <a:solidFill>
                  <a:srgbClr val="71481C"/>
                </a:solidFill>
                <a:latin typeface="Open Sans Light" pitchFamily="34" charset="0"/>
                <a:cs typeface="Open Sans Light" pitchFamily="34" charset="0"/>
              </a:rPr>
              <a:t>т. (39139)3-11-09, ф. (39139)3-67-95</a:t>
            </a:r>
          </a:p>
        </p:txBody>
      </p:sp>
      <p:sp>
        <p:nvSpPr>
          <p:cNvPr id="12294" name="Прямоугольник 6"/>
          <p:cNvSpPr>
            <a:spLocks noChangeArrowheads="1"/>
          </p:cNvSpPr>
          <p:nvPr/>
        </p:nvSpPr>
        <p:spPr bwMode="auto">
          <a:xfrm>
            <a:off x="4786313" y="6334125"/>
            <a:ext cx="2786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rPr>
              <a:t>vk.com/club54051219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4342" name="Picture 7" descr="C:\Users\Ug\Desktop\логотип Агентсва Шаг за шаго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214313"/>
            <a:ext cx="252888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7158" y="2500306"/>
            <a:ext cx="850112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Программа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Roboto Medium" pitchFamily="2" charset="0"/>
              <a:ea typeface="Roboto Medium" pitchFamily="2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«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Развитие человеческого потенциала через добровольческую деятельность»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Roboto Medium" pitchFamily="2" charset="0"/>
              <a:ea typeface="Roboto Medium" pitchFamily="2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                              </a:t>
            </a:r>
          </a:p>
          <a:p>
            <a:pPr algn="ctr">
              <a:defRPr/>
            </a:pPr>
            <a:r>
              <a:rPr lang="ru-RU" sz="1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 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                           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автор: 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Дындарь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 Т.Н.</a:t>
            </a:r>
          </a:p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                                                                   координатор добровольческого агентства </a:t>
            </a:r>
          </a:p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                                                          «Шаг за шагом»  в Шушенском районе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5" descr="G:\Дындарь\Фарватер 2016\nywOeP4SB6s.jpg"/>
          <p:cNvPicPr>
            <a:picLocks noChangeAspect="1" noChangeArrowheads="1"/>
          </p:cNvPicPr>
          <p:nvPr/>
        </p:nvPicPr>
        <p:blipFill>
          <a:blip r:embed="rId2"/>
          <a:srcRect l="6592" t="11765" r="4196" b="7586"/>
          <a:stretch>
            <a:fillRect/>
          </a:stretch>
        </p:blipFill>
        <p:spPr bwMode="auto">
          <a:xfrm>
            <a:off x="6929438" y="4714875"/>
            <a:ext cx="1785937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" y="214290"/>
            <a:ext cx="9143999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ИСТОЧНИКИ Информации</a:t>
            </a:r>
          </a:p>
        </p:txBody>
      </p:sp>
      <p:pic>
        <p:nvPicPr>
          <p:cNvPr id="18437" name="Picture 2" descr="G:\Дындарь\Добровольчество 2016\Медицинское добровольчество\LIcFTkRuTS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4572000"/>
            <a:ext cx="1173163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9" name="Picture 4" descr="G:\Дындарь\Фарватер 2016\s0mKyNC3vl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72063" y="4714875"/>
            <a:ext cx="1643062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D:\Дындарь\Добровольчество 2016\Доброфорум МО\Фото брейн-ринг\ePaYP6k9leQ.jpg"/>
          <p:cNvPicPr>
            <a:picLocks noChangeAspect="1" noChangeArrowheads="1"/>
          </p:cNvPicPr>
          <p:nvPr/>
        </p:nvPicPr>
        <p:blipFill>
          <a:blip r:embed="rId5"/>
          <a:srcRect l="6680" t="18374"/>
          <a:stretch>
            <a:fillRect/>
          </a:stretch>
        </p:blipFill>
        <p:spPr bwMode="auto">
          <a:xfrm>
            <a:off x="2071688" y="4786313"/>
            <a:ext cx="26955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6" name="Picture 12" descr="D:\Дындарь\Фарватер 2017 г\мц.jpg"/>
          <p:cNvPicPr>
            <a:picLocks noChangeAspect="1" noChangeArrowheads="1"/>
          </p:cNvPicPr>
          <p:nvPr/>
        </p:nvPicPr>
        <p:blipFill>
          <a:blip r:embed="rId6"/>
          <a:srcRect l="5000" r="69687" b="66379"/>
          <a:stretch>
            <a:fillRect/>
          </a:stretch>
        </p:blipFill>
        <p:spPr bwMode="auto">
          <a:xfrm>
            <a:off x="6929438" y="2857500"/>
            <a:ext cx="1785937" cy="171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57188" y="1000125"/>
            <a:ext cx="600075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712D1C"/>
                </a:solidFill>
                <a:latin typeface="Open Sans Light" pitchFamily="34" charset="0"/>
                <a:cs typeface="Open Sans Light" pitchFamily="34" charset="0"/>
              </a:rPr>
              <a:t> ТВ «Южные горизонты»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712D1C"/>
                </a:solidFill>
                <a:latin typeface="Open Sans Light" pitchFamily="34" charset="0"/>
                <a:cs typeface="Open Sans Light" pitchFamily="34" charset="0"/>
              </a:rPr>
              <a:t> газета «Шушенский курьер»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712D1C"/>
                </a:solidFill>
                <a:latin typeface="Open Sans Light" pitchFamily="34" charset="0"/>
                <a:cs typeface="Open Sans Light" pitchFamily="34" charset="0"/>
              </a:rPr>
              <a:t> газета «Ленинская искра»</a:t>
            </a:r>
          </a:p>
          <a:p>
            <a:endParaRPr lang="ru-RU" sz="2000" b="1">
              <a:solidFill>
                <a:srgbClr val="712D1C"/>
              </a:solidFill>
              <a:latin typeface="Open Sans Light" pitchFamily="34" charset="0"/>
              <a:cs typeface="Open Sans Light" pitchFamily="34" charset="0"/>
            </a:endParaRPr>
          </a:p>
          <a:p>
            <a:r>
              <a:rPr lang="ru-RU" sz="2000" b="1">
                <a:solidFill>
                  <a:srgbClr val="712D1C"/>
                </a:solidFill>
                <a:latin typeface="Open Sans Light" pitchFamily="34" charset="0"/>
                <a:cs typeface="Open Sans Light" pitchFamily="34" charset="0"/>
              </a:rPr>
              <a:t>Группы ВК:</a:t>
            </a:r>
          </a:p>
          <a:p>
            <a:r>
              <a:rPr lang="ru-RU" sz="2000" b="1">
                <a:solidFill>
                  <a:srgbClr val="712D1C"/>
                </a:solidFill>
                <a:latin typeface="Open Sans Light" pitchFamily="34" charset="0"/>
                <a:cs typeface="Open Sans Light" pitchFamily="34" charset="0"/>
              </a:rPr>
              <a:t> - Добровольческое агентство «Шаг за шагом»</a:t>
            </a:r>
          </a:p>
          <a:p>
            <a:r>
              <a:rPr lang="ru-RU" sz="2000" b="1">
                <a:solidFill>
                  <a:srgbClr val="712D1C"/>
                </a:solidFill>
                <a:latin typeface="Open Sans Light" pitchFamily="34" charset="0"/>
                <a:cs typeface="Open Sans Light" pitchFamily="34" charset="0"/>
              </a:rPr>
              <a:t> - Молодежный центр «Юг»</a:t>
            </a:r>
          </a:p>
          <a:p>
            <a:r>
              <a:rPr lang="ru-RU" sz="2000" b="1">
                <a:solidFill>
                  <a:srgbClr val="712D1C"/>
                </a:solidFill>
                <a:latin typeface="Open Sans Light" pitchFamily="34" charset="0"/>
                <a:cs typeface="Open Sans Light" pitchFamily="34" charset="0"/>
              </a:rPr>
              <a:t> - Школа медицинского добровольчества</a:t>
            </a:r>
          </a:p>
          <a:p>
            <a:pPr>
              <a:buFont typeface="Arial" charset="0"/>
              <a:buChar char="•"/>
            </a:pPr>
            <a:endParaRPr lang="ru-RU" sz="2000" b="1">
              <a:solidFill>
                <a:srgbClr val="546D7A"/>
              </a:solidFill>
              <a:cs typeface="Arial" charset="0"/>
            </a:endParaRPr>
          </a:p>
          <a:p>
            <a:pPr algn="ctr"/>
            <a:endParaRPr lang="ru-RU" sz="2000" b="1">
              <a:solidFill>
                <a:srgbClr val="546D7A"/>
              </a:solidFill>
              <a:cs typeface="Arial" charset="0"/>
            </a:endParaRP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5643570" y="6357958"/>
            <a:ext cx="31432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boto Medium" pitchFamily="2" charset="0"/>
                <a:ea typeface="Roboto Medium" pitchFamily="2" charset="0"/>
              </a:rPr>
              <a:t>vk.com/club54051219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22539" name="Picture 9" descr="D:\Дындарь\Фарватер 2017 г\ККСО\22.11.1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4071938"/>
            <a:ext cx="15890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8" descr="D:\Дындарь\Фарватер 2017 г\ККСО\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313" y="4000500"/>
            <a:ext cx="18970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Прямоугольник 13"/>
          <p:cNvSpPr>
            <a:spLocks noChangeArrowheads="1"/>
          </p:cNvSpPr>
          <p:nvPr/>
        </p:nvSpPr>
        <p:spPr bwMode="auto">
          <a:xfrm>
            <a:off x="5072063" y="3929063"/>
            <a:ext cx="1643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404040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Телестудия </a:t>
            </a:r>
          </a:p>
          <a:p>
            <a:pPr algn="ctr"/>
            <a:r>
              <a:rPr lang="ru-RU" sz="1600" b="1" dirty="0">
                <a:solidFill>
                  <a:srgbClr val="404040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"Южные горизонты"</a:t>
            </a:r>
            <a:r>
              <a:rPr lang="ru-RU" sz="1600" dirty="0">
                <a:solidFill>
                  <a:srgbClr val="404040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 </a:t>
            </a:r>
          </a:p>
        </p:txBody>
      </p:sp>
      <p:pic>
        <p:nvPicPr>
          <p:cNvPr id="22542" name="Picture 14" descr="D:\Дындарь\Добровольчество 2018\Доброволец России\Шушенское на конкурс\eH0hmgairFM.jpg"/>
          <p:cNvPicPr>
            <a:picLocks noChangeAspect="1" noChangeArrowheads="1"/>
          </p:cNvPicPr>
          <p:nvPr/>
        </p:nvPicPr>
        <p:blipFill>
          <a:blip r:embed="rId9" cstate="print"/>
          <a:srcRect t="11585" b="-11992"/>
          <a:stretch>
            <a:fillRect/>
          </a:stretch>
        </p:blipFill>
        <p:spPr bwMode="auto">
          <a:xfrm>
            <a:off x="6929454" y="928670"/>
            <a:ext cx="1673535" cy="1857388"/>
          </a:xfrm>
          <a:prstGeom prst="rect">
            <a:avLst/>
          </a:prstGeom>
          <a:noFill/>
        </p:spPr>
      </p:pic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6929454" y="2000240"/>
            <a:ext cx="1643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04040"/>
                </a:solidFill>
                <a:latin typeface="Arial Narrow" pitchFamily="34" charset="0"/>
                <a:ea typeface="Roboto Medium" pitchFamily="2" charset="0"/>
                <a:cs typeface="Roboto Medium" pitchFamily="2" charset="0"/>
              </a:rPr>
              <a:t>ДОБРОВОЛЬЧЕСКОЕ АГЕНТСТВО </a:t>
            </a:r>
          </a:p>
          <a:p>
            <a:pPr algn="ctr"/>
            <a:r>
              <a:rPr lang="ru-RU" sz="1200" b="1" dirty="0" smtClean="0">
                <a:solidFill>
                  <a:srgbClr val="404040"/>
                </a:solidFill>
                <a:latin typeface="Arial Narrow" pitchFamily="34" charset="0"/>
                <a:ea typeface="Roboto Medium" pitchFamily="2" charset="0"/>
                <a:cs typeface="Roboto Medium" pitchFamily="2" charset="0"/>
              </a:rPr>
              <a:t>«ШАГ ЗА ШАГОМ" </a:t>
            </a:r>
            <a:endParaRPr lang="ru-RU" sz="1200" b="1" dirty="0">
              <a:solidFill>
                <a:srgbClr val="404040"/>
              </a:solidFill>
              <a:latin typeface="Arial Narrow" pitchFamily="34" charset="0"/>
              <a:ea typeface="Roboto Medium" pitchFamily="2" charset="0"/>
              <a:cs typeface="Roboto Medi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42852"/>
            <a:ext cx="79295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КОМАНДА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проекта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pic>
        <p:nvPicPr>
          <p:cNvPr id="15377" name="Picture 19" descr="D:\Дындарь\Фарватер 2017 г\Добровольчество\IMG_0390.JPG"/>
          <p:cNvPicPr>
            <a:picLocks noChangeAspect="1" noChangeArrowheads="1"/>
          </p:cNvPicPr>
          <p:nvPr/>
        </p:nvPicPr>
        <p:blipFill>
          <a:blip r:embed="rId2" cstate="print"/>
          <a:srcRect l="31374" r="25490" b="25490"/>
          <a:stretch>
            <a:fillRect/>
          </a:stretch>
        </p:blipFill>
        <p:spPr bwMode="auto">
          <a:xfrm>
            <a:off x="6929454" y="1071546"/>
            <a:ext cx="1928826" cy="2221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78" name="Picture 18" descr="D:\Дындарь\Фарватер 2017 г\юля.jpg"/>
          <p:cNvPicPr>
            <a:picLocks noChangeAspect="1" noChangeArrowheads="1"/>
          </p:cNvPicPr>
          <p:nvPr/>
        </p:nvPicPr>
        <p:blipFill>
          <a:blip r:embed="rId3"/>
          <a:srcRect l="21024" r="12263" b="51340"/>
          <a:stretch>
            <a:fillRect/>
          </a:stretch>
        </p:blipFill>
        <p:spPr bwMode="auto">
          <a:xfrm>
            <a:off x="4714876" y="1071546"/>
            <a:ext cx="2011077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0" y="3500438"/>
            <a:ext cx="2357454" cy="28315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РУКОВОДИТЕЛЬ</a:t>
            </a:r>
          </a:p>
          <a:p>
            <a:pPr algn="ctr">
              <a:defRPr/>
            </a:pP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ПРОЕКТА</a:t>
            </a:r>
          </a:p>
          <a:p>
            <a:pPr algn="ctr">
              <a:defRPr/>
            </a:pPr>
            <a:endParaRPr lang="ru-RU" sz="1000" b="1" dirty="0">
              <a:solidFill>
                <a:schemeClr val="bg2">
                  <a:lumMod val="50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Татьяна </a:t>
            </a:r>
            <a:r>
              <a:rPr lang="ru-RU" b="1" dirty="0" err="1">
                <a:solidFill>
                  <a:srgbClr val="0070C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Дындарь</a:t>
            </a:r>
            <a:endParaRPr lang="ru-RU" b="1" dirty="0">
              <a:solidFill>
                <a:srgbClr val="0070C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50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ведение группы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Vkontakte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, подготовка проектов на гранты</a:t>
            </a:r>
            <a:endParaRPr lang="ru-RU" sz="1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>
              <a:defRPr/>
            </a:pPr>
            <a:endParaRPr lang="ru-RU" sz="4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79" name="Picture 19" descr="D:\Дындарь\Фото\Личное\Фото на документы моё\мама.jpg"/>
          <p:cNvPicPr>
            <a:picLocks noChangeAspect="1" noChangeArrowheads="1"/>
          </p:cNvPicPr>
          <p:nvPr/>
        </p:nvPicPr>
        <p:blipFill>
          <a:blip r:embed="rId4" cstate="print"/>
          <a:srcRect l="17976" t="3984" r="10118" b="42229"/>
          <a:stretch>
            <a:fillRect/>
          </a:stretch>
        </p:blipFill>
        <p:spPr bwMode="auto">
          <a:xfrm>
            <a:off x="285720" y="1000108"/>
            <a:ext cx="2032013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81" name="Picture 21" descr="D:\Дындарь\Фарватер 2017 г\8VHxHgpnK2Q.jpg"/>
          <p:cNvPicPr>
            <a:picLocks noChangeAspect="1" noChangeArrowheads="1"/>
          </p:cNvPicPr>
          <p:nvPr/>
        </p:nvPicPr>
        <p:blipFill>
          <a:blip r:embed="rId5" cstate="print"/>
          <a:srcRect l="22172" t="5555" r="1974" b="37699"/>
          <a:stretch>
            <a:fillRect/>
          </a:stretch>
        </p:blipFill>
        <p:spPr bwMode="auto">
          <a:xfrm>
            <a:off x="2500298" y="1071546"/>
            <a:ext cx="2013252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4643438" y="3500438"/>
            <a:ext cx="2428892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ЛИДЕР</a:t>
            </a:r>
          </a:p>
          <a:p>
            <a:pPr algn="ctr">
              <a:defRPr/>
            </a:pP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«Добровольчество в РДШ»</a:t>
            </a:r>
          </a:p>
          <a:p>
            <a:pPr algn="ctr">
              <a:defRPr/>
            </a:pPr>
            <a:endParaRPr lang="ru-RU" sz="1000" b="1" dirty="0">
              <a:solidFill>
                <a:schemeClr val="bg2">
                  <a:lumMod val="50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Юлия </a:t>
            </a:r>
            <a:r>
              <a:rPr lang="ru-RU" b="1" dirty="0" err="1">
                <a:solidFill>
                  <a:srgbClr val="0070C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Бец</a:t>
            </a:r>
            <a:endParaRPr lang="ru-RU" b="1" dirty="0">
              <a:solidFill>
                <a:srgbClr val="0070C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50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создание школьных отрядов, взаимодействие со СМИ</a:t>
            </a:r>
            <a:endParaRPr lang="ru-RU" sz="4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16" y="3500438"/>
            <a:ext cx="214314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МОДЕРАТОР</a:t>
            </a:r>
          </a:p>
          <a:p>
            <a:pPr algn="ctr">
              <a:defRPr/>
            </a:pPr>
            <a:endParaRPr lang="ru-RU" sz="1000" b="1" dirty="0">
              <a:solidFill>
                <a:schemeClr val="bg2">
                  <a:lumMod val="50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0070C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Виктор </a:t>
            </a:r>
            <a:r>
              <a:rPr lang="ru-RU" b="1" dirty="0">
                <a:solidFill>
                  <a:srgbClr val="0070C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Струков</a:t>
            </a: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50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вовлечение добровольцев,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работа с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населением, работа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с сайтом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Добровльцы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России</a:t>
            </a:r>
            <a:endParaRPr lang="ru-RU" sz="1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3108" y="3500438"/>
            <a:ext cx="2428892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ЛИДЕР</a:t>
            </a:r>
          </a:p>
          <a:p>
            <a:pPr algn="ctr">
              <a:defRPr/>
            </a:pP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«Добровольчество в медицине»</a:t>
            </a:r>
          </a:p>
          <a:p>
            <a:pPr algn="ctr">
              <a:defRPr/>
            </a:pPr>
            <a:endParaRPr lang="ru-RU" sz="1000" b="1" dirty="0">
              <a:solidFill>
                <a:schemeClr val="bg2">
                  <a:lumMod val="50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Анастасия Рерих</a:t>
            </a: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50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курирование Школы медицинского добровольчества, работа с партнерами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43174" y="5929330"/>
            <a:ext cx="36433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Краслидер.ру – 31 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чел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.</a:t>
            </a:r>
          </a:p>
        </p:txBody>
      </p:sp>
      <p:sp>
        <p:nvSpPr>
          <p:cNvPr id="32" name="Прямоугольник 6"/>
          <p:cNvSpPr>
            <a:spLocks noChangeArrowheads="1"/>
          </p:cNvSpPr>
          <p:nvPr/>
        </p:nvSpPr>
        <p:spPr bwMode="auto">
          <a:xfrm>
            <a:off x="5643570" y="6357958"/>
            <a:ext cx="31432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boto Medium" pitchFamily="2" charset="0"/>
                <a:ea typeface="Roboto Medium" pitchFamily="2" charset="0"/>
              </a:rPr>
              <a:t>vk.com/club54051219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Roboto Medium" pitchFamily="2" charset="0"/>
              <a:ea typeface="Roboto Medi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D:\С рабочего стола\человечки\Безимени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14313"/>
            <a:ext cx="25304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28794" y="285728"/>
            <a:ext cx="69294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ЦЕЛИ И ЗАДАЧИ</a:t>
            </a: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285750" y="3000375"/>
            <a:ext cx="6357938" cy="3268663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447675" defTabSz="508000">
              <a:lnSpc>
                <a:spcPct val="80000"/>
              </a:lnSpc>
              <a:spcBef>
                <a:spcPts val="600"/>
              </a:spcBef>
              <a:buClr>
                <a:srgbClr val="414141"/>
              </a:buClr>
              <a:buSzPct val="82000"/>
              <a:buFont typeface="Wingdings 3" pitchFamily="18" charset="2"/>
              <a:buNone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indent="447675" defTabSz="508000">
              <a:lnSpc>
                <a:spcPct val="80000"/>
              </a:lnSpc>
              <a:spcBef>
                <a:spcPts val="600"/>
              </a:spcBef>
              <a:buClr>
                <a:srgbClr val="414141"/>
              </a:buClr>
              <a:buSzPct val="82000"/>
              <a:buFont typeface="Arial" charset="0"/>
              <a:buChar char="•"/>
            </a:pPr>
            <a:r>
              <a:rPr lang="ru-RU" sz="2000" b="1" dirty="0">
                <a:solidFill>
                  <a:srgbClr val="415B5C"/>
                </a:solidFill>
                <a:latin typeface="Open Sans Light" pitchFamily="34" charset="0"/>
                <a:cs typeface="Open Sans Light" pitchFamily="34" charset="0"/>
              </a:rPr>
              <a:t>Социальное добровольчество;</a:t>
            </a:r>
          </a:p>
          <a:p>
            <a:pPr indent="447675" defTabSz="508000">
              <a:lnSpc>
                <a:spcPct val="80000"/>
              </a:lnSpc>
              <a:spcBef>
                <a:spcPts val="600"/>
              </a:spcBef>
              <a:buClr>
                <a:srgbClr val="414141"/>
              </a:buClr>
              <a:buSzPct val="82000"/>
              <a:buFont typeface="Arial" charset="0"/>
              <a:buChar char="•"/>
            </a:pPr>
            <a:r>
              <a:rPr lang="ru-RU" sz="2000" b="1" dirty="0">
                <a:solidFill>
                  <a:srgbClr val="415B5C"/>
                </a:solidFill>
                <a:latin typeface="Open Sans Light" pitchFamily="34" charset="0"/>
                <a:cs typeface="Open Sans Light" pitchFamily="34" charset="0"/>
              </a:rPr>
              <a:t>Медицинское добровольчество;</a:t>
            </a:r>
          </a:p>
          <a:p>
            <a:pPr indent="447675" defTabSz="508000">
              <a:lnSpc>
                <a:spcPct val="80000"/>
              </a:lnSpc>
              <a:spcBef>
                <a:spcPts val="600"/>
              </a:spcBef>
              <a:buClr>
                <a:srgbClr val="414141"/>
              </a:buClr>
              <a:buSzPct val="82000"/>
              <a:buFont typeface="Arial" charset="0"/>
              <a:buChar char="•"/>
            </a:pPr>
            <a:r>
              <a:rPr lang="ru-RU" sz="2000" b="1" dirty="0">
                <a:solidFill>
                  <a:srgbClr val="415B5C"/>
                </a:solidFill>
                <a:latin typeface="Open Sans Light" pitchFamily="34" charset="0"/>
                <a:cs typeface="Open Sans Light" pitchFamily="34" charset="0"/>
              </a:rPr>
              <a:t>Серебряное добровольчество;</a:t>
            </a:r>
          </a:p>
          <a:p>
            <a:pPr indent="447675" defTabSz="508000">
              <a:lnSpc>
                <a:spcPct val="80000"/>
              </a:lnSpc>
              <a:spcBef>
                <a:spcPts val="600"/>
              </a:spcBef>
              <a:buClr>
                <a:srgbClr val="414141"/>
              </a:buClr>
              <a:buSzPct val="82000"/>
              <a:buFont typeface="Arial" charset="0"/>
              <a:buChar char="•"/>
            </a:pPr>
            <a:r>
              <a:rPr lang="ru-RU" sz="2000" b="1" dirty="0">
                <a:solidFill>
                  <a:srgbClr val="415B5C"/>
                </a:solidFill>
                <a:latin typeface="Open Sans Light" pitchFamily="34" charset="0"/>
                <a:cs typeface="Open Sans Light" pitchFamily="34" charset="0"/>
              </a:rPr>
              <a:t>Инклюзивное добровольчество;</a:t>
            </a:r>
          </a:p>
          <a:p>
            <a:pPr indent="447675" defTabSz="508000">
              <a:lnSpc>
                <a:spcPct val="80000"/>
              </a:lnSpc>
              <a:spcBef>
                <a:spcPts val="600"/>
              </a:spcBef>
              <a:buClr>
                <a:srgbClr val="414141"/>
              </a:buClr>
              <a:buSzPct val="82000"/>
              <a:buFont typeface="Arial" charset="0"/>
              <a:buChar char="•"/>
            </a:pPr>
            <a:r>
              <a:rPr lang="ru-RU" sz="2000" b="1" dirty="0">
                <a:solidFill>
                  <a:srgbClr val="415B5C"/>
                </a:solidFill>
                <a:latin typeface="Open Sans Light" pitchFamily="34" charset="0"/>
                <a:cs typeface="Open Sans Light" pitchFamily="34" charset="0"/>
              </a:rPr>
              <a:t>Экологическое добровольчество;</a:t>
            </a:r>
            <a:endParaRPr lang="en-US" sz="2000" b="1" dirty="0">
              <a:solidFill>
                <a:srgbClr val="415B5C"/>
              </a:solidFill>
              <a:latin typeface="Open Sans Light" pitchFamily="34" charset="0"/>
              <a:cs typeface="Open Sans Light" pitchFamily="34" charset="0"/>
            </a:endParaRPr>
          </a:p>
          <a:p>
            <a:pPr indent="447675" defTabSz="508000">
              <a:lnSpc>
                <a:spcPct val="80000"/>
              </a:lnSpc>
              <a:spcBef>
                <a:spcPts val="600"/>
              </a:spcBef>
              <a:buClr>
                <a:srgbClr val="414141"/>
              </a:buClr>
              <a:buSzPct val="82000"/>
              <a:buFont typeface="Arial" charset="0"/>
              <a:buChar char="•"/>
            </a:pPr>
            <a:r>
              <a:rPr lang="ru-RU" sz="2000" b="1" dirty="0">
                <a:solidFill>
                  <a:srgbClr val="415B5C"/>
                </a:solidFill>
                <a:latin typeface="Open Sans Light" pitchFamily="34" charset="0"/>
                <a:cs typeface="Open Sans Light" pitchFamily="34" charset="0"/>
              </a:rPr>
              <a:t>Международное добровольчество;</a:t>
            </a:r>
            <a:endParaRPr lang="en-US" sz="2000" b="1" dirty="0">
              <a:solidFill>
                <a:srgbClr val="415B5C"/>
              </a:solidFill>
              <a:latin typeface="Open Sans Light" pitchFamily="34" charset="0"/>
              <a:cs typeface="Open Sans Light" pitchFamily="34" charset="0"/>
            </a:endParaRPr>
          </a:p>
          <a:p>
            <a:pPr indent="447675" defTabSz="508000">
              <a:lnSpc>
                <a:spcPct val="80000"/>
              </a:lnSpc>
              <a:spcBef>
                <a:spcPts val="600"/>
              </a:spcBef>
              <a:buClr>
                <a:srgbClr val="414141"/>
              </a:buClr>
              <a:buSzPct val="82000"/>
              <a:buFont typeface="Arial" charset="0"/>
              <a:buChar char="•"/>
            </a:pPr>
            <a:r>
              <a:rPr lang="ru-RU" sz="2000" b="1" dirty="0">
                <a:solidFill>
                  <a:srgbClr val="415B5C"/>
                </a:solidFill>
                <a:latin typeface="Open Sans Light" pitchFamily="34" charset="0"/>
                <a:cs typeface="Open Sans Light" pitchFamily="34" charset="0"/>
              </a:rPr>
              <a:t>Семейное добровольчество;</a:t>
            </a:r>
          </a:p>
          <a:p>
            <a:pPr indent="447675" defTabSz="508000">
              <a:lnSpc>
                <a:spcPct val="80000"/>
              </a:lnSpc>
              <a:spcBef>
                <a:spcPts val="600"/>
              </a:spcBef>
              <a:buClr>
                <a:srgbClr val="414141"/>
              </a:buClr>
              <a:buSzPct val="82000"/>
              <a:buFont typeface="Arial" charset="0"/>
              <a:buChar char="•"/>
            </a:pPr>
            <a:r>
              <a:rPr lang="ru-RU" sz="2000" b="1" dirty="0" err="1">
                <a:solidFill>
                  <a:srgbClr val="415B5C"/>
                </a:solidFill>
                <a:latin typeface="Open Sans Light" pitchFamily="34" charset="0"/>
                <a:cs typeface="Open Sans Light" pitchFamily="34" charset="0"/>
              </a:rPr>
              <a:t>Профориентационное</a:t>
            </a:r>
            <a:r>
              <a:rPr lang="ru-RU" sz="2000" b="1" dirty="0">
                <a:solidFill>
                  <a:srgbClr val="415B5C"/>
                </a:solidFill>
                <a:latin typeface="Open Sans Light" pitchFamily="34" charset="0"/>
                <a:cs typeface="Open Sans Light" pitchFamily="34" charset="0"/>
              </a:rPr>
              <a:t> добровольчество</a:t>
            </a:r>
            <a:r>
              <a:rPr lang="ru-RU" b="1" dirty="0">
                <a:solidFill>
                  <a:srgbClr val="415B5C"/>
                </a:solidFill>
                <a:latin typeface="Open Sans Light" pitchFamily="34" charset="0"/>
                <a:cs typeface="Open Sans Light" pitchFamily="34" charset="0"/>
              </a:rPr>
              <a:t>.</a:t>
            </a:r>
          </a:p>
          <a:p>
            <a:pPr indent="447675" defTabSz="508000">
              <a:lnSpc>
                <a:spcPct val="80000"/>
              </a:lnSpc>
              <a:spcBef>
                <a:spcPts val="600"/>
              </a:spcBef>
              <a:buClr>
                <a:srgbClr val="414141"/>
              </a:buClr>
              <a:buSzPct val="82000"/>
              <a:buFont typeface="Wingdings 3" pitchFamily="18" charset="2"/>
              <a:buNone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indent="447675" defTabSz="5080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857364"/>
            <a:ext cx="8858312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accent4">
                    <a:lumMod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Выявление потенциала молодежи и его развитие через социально-значимое дело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. </a:t>
            </a: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16390" name="Picture 27" descr="G:\Дындарь\Фарватер 2016\Осень\добровольчество\медики\DSCN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108325"/>
            <a:ext cx="30718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5643570" y="6357958"/>
            <a:ext cx="31432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boto Medium" pitchFamily="2" charset="0"/>
                <a:ea typeface="Roboto Medium" pitchFamily="2" charset="0"/>
              </a:rPr>
              <a:t>vk.com/club54051219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Roboto Medium" pitchFamily="2" charset="0"/>
              <a:ea typeface="Roboto Medi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D:\С рабочего стола\человечки\Безимени-1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2476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43042" y="285728"/>
            <a:ext cx="5500726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KPI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571612"/>
          <a:ext cx="8643998" cy="5090160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371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Добровольческих объединений -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19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6D7A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отрядов /190 ч.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Участников сайта Добровольцы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россии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-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4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6D7A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объединения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6D7A"/>
                        </a:solidFill>
                        <a:effectLst/>
                        <a:latin typeface="Open Sans Light" pitchFamily="34" charset="0"/>
                        <a:cs typeface="Open Sans Ligh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Участников сайта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Краслидер.ру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-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31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6D7A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человек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Подписчиков группы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Vkontakte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-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332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6D7A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человек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Мероприятий -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114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6D7A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акции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Вовлеченной молодежи -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6D7A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1442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6D7A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человека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95C54"/>
                        </a:solidFill>
                        <a:effectLst/>
                        <a:latin typeface="Open Sans Light" pitchFamily="34" charset="0"/>
                        <a:cs typeface="Open Sans Ligh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Благополучателей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-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11 043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6D7A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человека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Партнеров штаба -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28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6D7A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организаций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Реализованных на  «Территория 2020» -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6D7A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проектов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Проектных команд -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54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6D7A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человека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Привлеченных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грантовых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средств -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156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9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00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6D7A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рублей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6D7A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 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ea typeface="+mn-ea"/>
                          <a:cs typeface="Open Sans Light" pitchFamily="34" charset="0"/>
                        </a:rPr>
                        <a:t>Продолжили обучение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6D7A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– 15 человек, </a:t>
                      </a: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95C54"/>
                          </a:solidFill>
                          <a:effectLst/>
                          <a:latin typeface="Open Sans Light" pitchFamily="34" charset="0"/>
                          <a:ea typeface="+mn-ea"/>
                          <a:cs typeface="Open Sans Light" pitchFamily="34" charset="0"/>
                        </a:rPr>
                        <a:t>трудоустроено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6D7A"/>
                          </a:solidFill>
                          <a:effectLst/>
                          <a:latin typeface="Open Sans Light" pitchFamily="34" charset="0"/>
                          <a:cs typeface="Open Sans Light" pitchFamily="34" charset="0"/>
                        </a:rPr>
                        <a:t>– 8 человек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6D7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643570" y="6357958"/>
            <a:ext cx="31432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boto Medium" pitchFamily="2" charset="0"/>
                <a:ea typeface="Roboto Medium" pitchFamily="2" charset="0"/>
              </a:rPr>
              <a:t>vk.com/club54051219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071546"/>
            <a:ext cx="421484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РДШ – 13 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школ/9 отрядов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D:\Дындарь\Добровольчество 2018\Доброволец России\Шушенское на конкурс\ef755e452d02a05a7acc82bdfaf1d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029" y="1071546"/>
            <a:ext cx="3048021" cy="2286016"/>
          </a:xfrm>
          <a:prstGeom prst="rect">
            <a:avLst/>
          </a:prstGeom>
          <a:noFill/>
        </p:spPr>
      </p:pic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5643570" y="6357958"/>
            <a:ext cx="31432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boto Medium" pitchFamily="2" charset="0"/>
                <a:ea typeface="Roboto Medium" pitchFamily="2" charset="0"/>
              </a:rPr>
              <a:t>vk.com/club54051219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0"/>
            <a:ext cx="821531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ВСЕРОССИЙСКИЕ СОБЫТИЯ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3429000"/>
            <a:ext cx="3143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5 участников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конкурса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2643182"/>
            <a:ext cx="2857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580 участников</a:t>
            </a:r>
          </a:p>
        </p:txBody>
      </p:sp>
      <p:pic>
        <p:nvPicPr>
          <p:cNvPr id="1033" name="Picture 5" descr="D:\Дындарь\Фарватер 2017 г\Добровольчество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3321740" cy="86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7" descr="D:\Дындарь\Фарватер 2017 г\Добровольчество\medium_1313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071546"/>
            <a:ext cx="22193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9" descr="D:\Дындарь\Фарватер 2017 г\Добровольчество\noUfThYMDN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143380"/>
            <a:ext cx="3019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Прямоугольник 17"/>
          <p:cNvSpPr>
            <a:spLocks noChangeArrowheads="1"/>
          </p:cNvSpPr>
          <p:nvPr/>
        </p:nvSpPr>
        <p:spPr bwMode="auto">
          <a:xfrm>
            <a:off x="5929322" y="5357826"/>
            <a:ext cx="30003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65AA0"/>
                </a:solidFill>
              </a:rPr>
              <a:t>Всероссийский конкурс проектов в поддержку пожилых людей </a:t>
            </a:r>
            <a:r>
              <a:rPr lang="ru-RU" b="1" dirty="0"/>
              <a:t> </a:t>
            </a:r>
          </a:p>
        </p:txBody>
      </p:sp>
      <p:pic>
        <p:nvPicPr>
          <p:cNvPr id="1039" name="Picture 10" descr="D:\С рабочего стола\человечки\Безимени-10.jpg"/>
          <p:cNvPicPr>
            <a:picLocks noChangeAspect="1" noChangeArrowheads="1"/>
          </p:cNvPicPr>
          <p:nvPr/>
        </p:nvPicPr>
        <p:blipFill>
          <a:blip r:embed="rId6"/>
          <a:srcRect t="13931"/>
          <a:stretch>
            <a:fillRect/>
          </a:stretch>
        </p:blipFill>
        <p:spPr bwMode="auto">
          <a:xfrm>
            <a:off x="4000496" y="3500438"/>
            <a:ext cx="1653097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6" descr="D:\Дындарь\Фарватер 2017 г\Добровольчество\_fOVaZpx4b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857760"/>
            <a:ext cx="2928937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D:\Дындарь\Добровольчество 2018\Доброволец России\Шушенское на конкурс\bda622ac32d08643860efaaf844563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071546"/>
            <a:ext cx="3244687" cy="1503672"/>
          </a:xfrm>
          <a:prstGeom prst="rect">
            <a:avLst/>
          </a:prstGeom>
          <a:noFill/>
        </p:spPr>
      </p:pic>
      <p:pic>
        <p:nvPicPr>
          <p:cNvPr id="1026" name="Picture 2" descr="D:\Дындарь\Добровольчество 2018\Акция Дари тепло\фото\Фото Дарю тепло\IMG_5192.JPG"/>
          <p:cNvPicPr>
            <a:picLocks noChangeAspect="1" noChangeArrowheads="1"/>
          </p:cNvPicPr>
          <p:nvPr/>
        </p:nvPicPr>
        <p:blipFill>
          <a:blip r:embed="rId9" cstate="print"/>
          <a:srcRect b="14286"/>
          <a:stretch>
            <a:fillRect/>
          </a:stretch>
        </p:blipFill>
        <p:spPr bwMode="auto">
          <a:xfrm>
            <a:off x="714348" y="4429132"/>
            <a:ext cx="2000264" cy="1285884"/>
          </a:xfrm>
          <a:prstGeom prst="rect">
            <a:avLst/>
          </a:prstGeom>
          <a:noFill/>
        </p:spPr>
      </p:pic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285720" y="5715016"/>
            <a:ext cx="27146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65AA0"/>
                </a:solidFill>
              </a:rPr>
              <a:t>Всероссийская акция «Дарю тепло»</a:t>
            </a:r>
            <a:r>
              <a:rPr lang="ru-RU" b="1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42910" y="142852"/>
            <a:ext cx="821531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КРАЕВЫЕ мероприятия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pic>
        <p:nvPicPr>
          <p:cNvPr id="18435" name="Picture 8" descr="D:\Дындарь\Добровольчество 2017\Доброволец России\Конкурс Доброволец КК и России\RqM0JpYrOS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071563"/>
            <a:ext cx="21907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D:\Дындарь\Добровольчество 2017\ЧИСТЫЕ НАМЕРЕНИЯ\На голосование баннеры\Сарченко Алексей. С заботой о своем будуще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643188"/>
            <a:ext cx="113188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6"/>
          <p:cNvSpPr>
            <a:spLocks noChangeArrowheads="1"/>
          </p:cNvSpPr>
          <p:nvPr/>
        </p:nvSpPr>
        <p:spPr bwMode="auto">
          <a:xfrm>
            <a:off x="5643570" y="6357958"/>
            <a:ext cx="31432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boto Medium" pitchFamily="2" charset="0"/>
                <a:ea typeface="Roboto Medium" pitchFamily="2" charset="0"/>
              </a:rPr>
              <a:t>vk.com/club54051219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18438" name="TextBox 15"/>
          <p:cNvSpPr txBox="1">
            <a:spLocks noChangeArrowheads="1"/>
          </p:cNvSpPr>
          <p:nvPr/>
        </p:nvSpPr>
        <p:spPr bwMode="auto">
          <a:xfrm>
            <a:off x="4286250" y="4357688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4393B7"/>
                </a:solidFill>
              </a:rPr>
              <a:t>#</a:t>
            </a:r>
            <a:r>
              <a:rPr lang="ru-RU" sz="1400" b="1">
                <a:solidFill>
                  <a:srgbClr val="4393B7"/>
                </a:solidFill>
              </a:rPr>
              <a:t> отсердцаксердцу</a:t>
            </a:r>
          </a:p>
        </p:txBody>
      </p:sp>
      <p:sp>
        <p:nvSpPr>
          <p:cNvPr id="18439" name="TextBox 16"/>
          <p:cNvSpPr txBox="1">
            <a:spLocks noChangeArrowheads="1"/>
          </p:cNvSpPr>
          <p:nvPr/>
        </p:nvSpPr>
        <p:spPr bwMode="auto">
          <a:xfrm>
            <a:off x="357188" y="4357688"/>
            <a:ext cx="2271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4393B7"/>
                </a:solidFill>
              </a:rPr>
              <a:t>#</a:t>
            </a:r>
            <a:r>
              <a:rPr lang="ru-RU" sz="1400" b="1">
                <a:solidFill>
                  <a:srgbClr val="4393B7"/>
                </a:solidFill>
              </a:rPr>
              <a:t> марафондобрыхдел</a:t>
            </a:r>
          </a:p>
        </p:txBody>
      </p:sp>
      <p:sp>
        <p:nvSpPr>
          <p:cNvPr id="18440" name="TextBox 17"/>
          <p:cNvSpPr txBox="1">
            <a:spLocks noChangeArrowheads="1"/>
          </p:cNvSpPr>
          <p:nvPr/>
        </p:nvSpPr>
        <p:spPr bwMode="auto">
          <a:xfrm>
            <a:off x="2357438" y="4357688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4393B7"/>
                </a:solidFill>
              </a:rPr>
              <a:t>#</a:t>
            </a:r>
            <a:r>
              <a:rPr lang="ru-RU" sz="1400" b="1">
                <a:solidFill>
                  <a:srgbClr val="4393B7"/>
                </a:solidFill>
              </a:rPr>
              <a:t> поравшколу</a:t>
            </a:r>
          </a:p>
        </p:txBody>
      </p:sp>
      <p:sp>
        <p:nvSpPr>
          <p:cNvPr id="18441" name="TextBox 18"/>
          <p:cNvSpPr txBox="1">
            <a:spLocks noChangeArrowheads="1"/>
          </p:cNvSpPr>
          <p:nvPr/>
        </p:nvSpPr>
        <p:spPr bwMode="auto">
          <a:xfrm>
            <a:off x="1714500" y="2286000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4393B7"/>
                </a:solidFill>
              </a:rPr>
              <a:t>#</a:t>
            </a:r>
            <a:r>
              <a:rPr lang="ru-RU" sz="1400" b="1">
                <a:solidFill>
                  <a:srgbClr val="4393B7"/>
                </a:solidFill>
              </a:rPr>
              <a:t> эстафетадобра</a:t>
            </a:r>
          </a:p>
        </p:txBody>
      </p:sp>
      <p:sp>
        <p:nvSpPr>
          <p:cNvPr id="18442" name="TextBox 20"/>
          <p:cNvSpPr txBox="1">
            <a:spLocks noChangeArrowheads="1"/>
          </p:cNvSpPr>
          <p:nvPr/>
        </p:nvSpPr>
        <p:spPr bwMode="auto">
          <a:xfrm>
            <a:off x="0" y="2286000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4393B7"/>
                </a:solidFill>
              </a:rPr>
              <a:t>#</a:t>
            </a:r>
            <a:r>
              <a:rPr lang="ru-RU" sz="1400" b="1">
                <a:solidFill>
                  <a:srgbClr val="4393B7"/>
                </a:solidFill>
              </a:rPr>
              <a:t> нужныдругдругу</a:t>
            </a:r>
          </a:p>
        </p:txBody>
      </p:sp>
      <p:sp>
        <p:nvSpPr>
          <p:cNvPr id="18443" name="TextBox 21"/>
          <p:cNvSpPr txBox="1">
            <a:spLocks noChangeArrowheads="1"/>
          </p:cNvSpPr>
          <p:nvPr/>
        </p:nvSpPr>
        <p:spPr bwMode="auto">
          <a:xfrm>
            <a:off x="7358063" y="2286000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4393B7"/>
                </a:solidFill>
              </a:rPr>
              <a:t>#</a:t>
            </a:r>
            <a:r>
              <a:rPr lang="ru-RU" sz="1400" b="1">
                <a:solidFill>
                  <a:srgbClr val="4393B7"/>
                </a:solidFill>
              </a:rPr>
              <a:t> стираяграни</a:t>
            </a:r>
          </a:p>
        </p:txBody>
      </p:sp>
      <p:sp>
        <p:nvSpPr>
          <p:cNvPr id="18444" name="TextBox 22"/>
          <p:cNvSpPr txBox="1">
            <a:spLocks noChangeArrowheads="1"/>
          </p:cNvSpPr>
          <p:nvPr/>
        </p:nvSpPr>
        <p:spPr bwMode="auto">
          <a:xfrm>
            <a:off x="5429250" y="2286000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4393B7"/>
                </a:solidFill>
              </a:rPr>
              <a:t>#</a:t>
            </a:r>
            <a:r>
              <a:rPr lang="ru-RU" sz="1400" b="1">
                <a:solidFill>
                  <a:srgbClr val="4393B7"/>
                </a:solidFill>
              </a:rPr>
              <a:t> знаемумеемнаучим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3500438" y="2286000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4393B7"/>
                </a:solidFill>
              </a:rPr>
              <a:t>#</a:t>
            </a:r>
            <a:r>
              <a:rPr lang="ru-RU" sz="1400" b="1">
                <a:solidFill>
                  <a:srgbClr val="4393B7"/>
                </a:solidFill>
              </a:rPr>
              <a:t> чистыенамерения</a:t>
            </a:r>
          </a:p>
        </p:txBody>
      </p:sp>
      <p:pic>
        <p:nvPicPr>
          <p:cNvPr id="18446" name="Picture 15" descr="D:\Дындарь\Добровольчество 2017\Акция От сердца к сердцу\Акция в Ильичево\Акция в Ильичево\IMG_07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2714625"/>
            <a:ext cx="2428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Box 25"/>
          <p:cNvSpPr txBox="1">
            <a:spLocks noChangeArrowheads="1"/>
          </p:cNvSpPr>
          <p:nvPr/>
        </p:nvSpPr>
        <p:spPr bwMode="auto">
          <a:xfrm>
            <a:off x="6000750" y="4357688"/>
            <a:ext cx="314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4393B7"/>
                </a:solidFill>
              </a:rPr>
              <a:t>#</a:t>
            </a:r>
            <a:r>
              <a:rPr lang="ru-RU" sz="1400" b="1">
                <a:solidFill>
                  <a:srgbClr val="4393B7"/>
                </a:solidFill>
              </a:rPr>
              <a:t> весенняянеделядобра</a:t>
            </a:r>
          </a:p>
        </p:txBody>
      </p:sp>
      <p:pic>
        <p:nvPicPr>
          <p:cNvPr id="18448" name="Picture 16" descr="D:\Дындарь\Добровольчество 2017\Акция помоги пойти учиться\Фото\Портфель\Портфель\20170830_103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2714625"/>
            <a:ext cx="21431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7" descr="D:\Дындарь\Добровольчество 2017\Акция Стоп ВИЧСПИД\Фото\z0ZRAjgPdoo.jpg"/>
          <p:cNvPicPr>
            <a:picLocks noChangeAspect="1" noChangeArrowheads="1"/>
          </p:cNvPicPr>
          <p:nvPr/>
        </p:nvPicPr>
        <p:blipFill>
          <a:blip r:embed="rId6"/>
          <a:srcRect r="14551"/>
          <a:stretch>
            <a:fillRect/>
          </a:stretch>
        </p:blipFill>
        <p:spPr bwMode="auto">
          <a:xfrm>
            <a:off x="6715125" y="2714625"/>
            <a:ext cx="20685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D:\Дындарь\Добровольчество 2017\Фото\Акция ВИЧ\lQF62Hrnkv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13" y="4714875"/>
            <a:ext cx="279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9" descr="D:\Дындарь\Добровольчество 2017\Фото\уроки добра 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63" y="4714875"/>
            <a:ext cx="2381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0" descr="D:\Дындарь\Добровольчество 2017\Фото\сердце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1000125"/>
            <a:ext cx="178593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D:\Дындарь\Добровольчество 2017\Акция Весенняя неделя добра\ВНД Региональная\афиша веснедо (1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75" y="1000125"/>
            <a:ext cx="2057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D:\Дындарь\Добровольчество 2017\Акция Марафон добрых дел\29-09-2017_05-53-34\MAKET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50" y="928688"/>
            <a:ext cx="9604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D:\Дындарь\Добровольчество 2017\Акция помоги пойти учиться\3umC579nIk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50" y="928688"/>
            <a:ext cx="9588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25" descr="https://pp.userapi.com/c636424/v636424884/5400f/TJpI7bb403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063" y="4714875"/>
            <a:ext cx="270192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ИНФРАСТРУКТУРНЫЕ ПРОЕКТЫ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pic>
        <p:nvPicPr>
          <p:cNvPr id="19459" name="Picture 2" descr="D:\Дындарь\Фарватер 2017 г\Добровольчество\75M1k1wwR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214563"/>
            <a:ext cx="43084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D:\Дындарь\Фарватер 2017 г\Добровольчество\H0dp65Qs8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714875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D:\Дындарь\Фарватер 2017 г\Добровольчество\lB6X2jBxl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47148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5643570" y="6357958"/>
            <a:ext cx="31432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boto Medium" pitchFamily="2" charset="0"/>
                <a:ea typeface="Roboto Medium" pitchFamily="2" charset="0"/>
              </a:rPr>
              <a:t>vk.com/club54051219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19463" name="Picture 31" descr="D:\Дындарь\Добровольчество 2017\Доброфорум МО\Презентация 3. Юниор\056.JPG"/>
          <p:cNvPicPr>
            <a:picLocks noChangeAspect="1" noChangeArrowheads="1"/>
          </p:cNvPicPr>
          <p:nvPr/>
        </p:nvPicPr>
        <p:blipFill>
          <a:blip r:embed="rId5"/>
          <a:srcRect l="16895" t="25443" r="14258" b="1398"/>
          <a:stretch>
            <a:fillRect/>
          </a:stretch>
        </p:blipFill>
        <p:spPr bwMode="auto">
          <a:xfrm>
            <a:off x="4929188" y="2214563"/>
            <a:ext cx="399573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 descr="D:\Дындарь\Добровольчество 2017\Доброфорум МО\Презентация 3. Юниор\054.JPG"/>
          <p:cNvPicPr>
            <a:picLocks noChangeAspect="1" noChangeArrowheads="1"/>
          </p:cNvPicPr>
          <p:nvPr/>
        </p:nvPicPr>
        <p:blipFill>
          <a:blip r:embed="rId6" cstate="print"/>
          <a:srcRect l="11539" r="15385"/>
          <a:stretch>
            <a:fillRect/>
          </a:stretch>
        </p:blipFill>
        <p:spPr bwMode="auto">
          <a:xfrm>
            <a:off x="7215188" y="4714875"/>
            <a:ext cx="17065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6" descr="D:\Дындарь\Добровольчество 2017\Доброфорум МО\Презентация 3. Юниор\008.JPG"/>
          <p:cNvPicPr>
            <a:picLocks noChangeAspect="1" noChangeArrowheads="1"/>
          </p:cNvPicPr>
          <p:nvPr/>
        </p:nvPicPr>
        <p:blipFill>
          <a:blip r:embed="rId7"/>
          <a:srcRect l="21980"/>
          <a:stretch>
            <a:fillRect/>
          </a:stretch>
        </p:blipFill>
        <p:spPr bwMode="auto">
          <a:xfrm>
            <a:off x="4929188" y="4714875"/>
            <a:ext cx="2182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7" descr="D:\Дындарь\Фарватер 2017 г\Добровольчество\biryusa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1000125"/>
            <a:ext cx="203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071934" y="1571612"/>
            <a:ext cx="3214710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участников смены </a:t>
            </a:r>
          </a:p>
          <a:p>
            <a:pPr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Добровольчество - 9 человек</a:t>
            </a:r>
          </a:p>
          <a:p>
            <a:pPr>
              <a:defRPr/>
            </a:pPr>
            <a:r>
              <a:rPr lang="ru-RU" sz="2600" b="1" dirty="0">
                <a:solidFill>
                  <a:schemeClr val="accent4">
                    <a:lumMod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19469" name="Picture 5" descr="D:\С рабочего стола\человечки\Безимени-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 r="15141"/>
          <a:stretch>
            <a:fillRect/>
          </a:stretch>
        </p:blipFill>
        <p:spPr bwMode="auto">
          <a:xfrm>
            <a:off x="2357438" y="1000125"/>
            <a:ext cx="128587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D:\Дындарь\Добровольчество 2018\Доброволец России\Шушенское на конкурс\vEMDl0ov70M.jpg"/>
          <p:cNvPicPr>
            <a:picLocks noChangeAspect="1" noChangeArrowheads="1"/>
          </p:cNvPicPr>
          <p:nvPr/>
        </p:nvPicPr>
        <p:blipFill>
          <a:blip r:embed="rId10"/>
          <a:srcRect t="20833" b="12500"/>
          <a:stretch>
            <a:fillRect/>
          </a:stretch>
        </p:blipFill>
        <p:spPr bwMode="auto">
          <a:xfrm>
            <a:off x="7215206" y="1000108"/>
            <a:ext cx="1714512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85720" y="214290"/>
            <a:ext cx="857256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Мероприятия штаба</a:t>
            </a:r>
          </a:p>
        </p:txBody>
      </p:sp>
      <p:pic>
        <p:nvPicPr>
          <p:cNvPr id="20483" name="Picture 14" descr="G:\Дындарь\Добровольчество 2016\Марафон добрых дел\В Шушенском\Детский дом\Рисунок2.jpg"/>
          <p:cNvPicPr>
            <a:picLocks noChangeAspect="1" noChangeArrowheads="1"/>
          </p:cNvPicPr>
          <p:nvPr/>
        </p:nvPicPr>
        <p:blipFill>
          <a:blip r:embed="rId2"/>
          <a:srcRect r="10417"/>
          <a:stretch>
            <a:fillRect/>
          </a:stretch>
        </p:blipFill>
        <p:spPr bwMode="auto">
          <a:xfrm>
            <a:off x="6913563" y="1357313"/>
            <a:ext cx="19446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8" descr="G:\Дындарь\Добровольчество 2015\Доброфорум МО\Баннер DobroFORUM.jpg"/>
          <p:cNvPicPr>
            <a:picLocks noChangeAspect="1" noChangeArrowheads="1"/>
          </p:cNvPicPr>
          <p:nvPr/>
        </p:nvPicPr>
        <p:blipFill>
          <a:blip r:embed="rId3"/>
          <a:srcRect b="48833"/>
          <a:stretch>
            <a:fillRect/>
          </a:stretch>
        </p:blipFill>
        <p:spPr bwMode="auto">
          <a:xfrm>
            <a:off x="357188" y="1071563"/>
            <a:ext cx="26638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6"/>
          <p:cNvSpPr>
            <a:spLocks noChangeArrowheads="1"/>
          </p:cNvSpPr>
          <p:nvPr/>
        </p:nvSpPr>
        <p:spPr bwMode="auto">
          <a:xfrm>
            <a:off x="5643570" y="6357958"/>
            <a:ext cx="31432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boto Medium" pitchFamily="2" charset="0"/>
                <a:ea typeface="Roboto Medium" pitchFamily="2" charset="0"/>
              </a:rPr>
              <a:t>vk.com/club54051219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20486" name="Picture 21" descr="G:\Дындарь\Фарватер 2016\2b481YWRmc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786313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D:\Дындарь\Фарватер 2017 г\Добровольчество\wcavNqKkp34.jpg"/>
          <p:cNvPicPr>
            <a:picLocks noChangeAspect="1" noChangeArrowheads="1"/>
          </p:cNvPicPr>
          <p:nvPr/>
        </p:nvPicPr>
        <p:blipFill>
          <a:blip r:embed="rId5" cstate="print"/>
          <a:srcRect r="6801" b="21568"/>
          <a:stretch>
            <a:fillRect/>
          </a:stretch>
        </p:blipFill>
        <p:spPr bwMode="auto">
          <a:xfrm>
            <a:off x="2571750" y="4786313"/>
            <a:ext cx="3317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D:\Дындарь\Проекты\Проекты 2017\Соцпартнерство 3 конкурс\Проект Наказх потомкам Шушенское\Фото\Сквер\1HuBLm7Fdr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2613" y="1357313"/>
            <a:ext cx="2427287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4" descr="D:\Дындарь\Добровольчество 2017\Фото\Проект Доступная среда\IMG_2986.JPG"/>
          <p:cNvPicPr>
            <a:picLocks noChangeAspect="1" noChangeArrowheads="1"/>
          </p:cNvPicPr>
          <p:nvPr/>
        </p:nvPicPr>
        <p:blipFill>
          <a:blip r:embed="rId7"/>
          <a:srcRect r="5435"/>
          <a:stretch>
            <a:fillRect/>
          </a:stretch>
        </p:blipFill>
        <p:spPr bwMode="auto">
          <a:xfrm>
            <a:off x="285750" y="3071813"/>
            <a:ext cx="20716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5" descr="D:\Дындарь\Территория 2020\Территория 2017\Весна\Отчет по проектам\Музей без барьеров\Изображение 16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313" y="3071813"/>
            <a:ext cx="10953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6" descr="D:\Дындарь\Фарватер 2017 г\Добровольчество\17080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13" y="3071813"/>
            <a:ext cx="23510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7" descr="D:\Дындарь\Фарватер 2017 г\Добровольчество\171115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50" y="3071813"/>
            <a:ext cx="2643188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8" descr="G:\Дындарь\Фарватер 2016\Осень\добровольчество\медики\MY9H1aTbSSw.jpg"/>
          <p:cNvPicPr>
            <a:picLocks noChangeAspect="1" noChangeArrowheads="1"/>
          </p:cNvPicPr>
          <p:nvPr/>
        </p:nvPicPr>
        <p:blipFill>
          <a:blip r:embed="rId11"/>
          <a:srcRect t="7561" b="5360"/>
          <a:stretch>
            <a:fillRect/>
          </a:stretch>
        </p:blipFill>
        <p:spPr bwMode="auto">
          <a:xfrm>
            <a:off x="6000750" y="4522788"/>
            <a:ext cx="28575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D:\Дындарь\Фарватер 2017 г\Добровольчество\q3v5Fjzyf-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71813" y="1143000"/>
            <a:ext cx="12461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Дындарь\Фарватер 2016\Осень\скрин 2.JPG"/>
          <p:cNvPicPr>
            <a:picLocks noChangeAspect="1" noChangeArrowheads="1"/>
          </p:cNvPicPr>
          <p:nvPr/>
        </p:nvPicPr>
        <p:blipFill>
          <a:blip r:embed="rId2"/>
          <a:srcRect t="25116" r="81209" b="40443"/>
          <a:stretch>
            <a:fillRect/>
          </a:stretch>
        </p:blipFill>
        <p:spPr bwMode="auto">
          <a:xfrm>
            <a:off x="285750" y="4143375"/>
            <a:ext cx="1857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643688" y="3714750"/>
            <a:ext cx="2286000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Open Sans Light" pitchFamily="34" charset="0"/>
                <a:cs typeface="Open Sans Light" pitchFamily="34" charset="0"/>
              </a:rPr>
              <a:t>реализовано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Open Sans Light" pitchFamily="34" charset="0"/>
                <a:cs typeface="Open Sans Light" pitchFamily="34" charset="0"/>
              </a:rPr>
              <a:t>10</a:t>
            </a:r>
            <a:r>
              <a:rPr lang="ru-RU" sz="2000" b="1" dirty="0" smtClean="0">
                <a:solidFill>
                  <a:srgbClr val="002060"/>
                </a:solidFill>
                <a:latin typeface="Open Sans Light" pitchFamily="34" charset="0"/>
                <a:cs typeface="Open Sans Light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Open Sans Light" pitchFamily="34" charset="0"/>
                <a:cs typeface="Open Sans Light" pitchFamily="34" charset="0"/>
              </a:rPr>
              <a:t>проектов</a:t>
            </a:r>
            <a:endParaRPr lang="ru-RU" sz="2000" dirty="0">
              <a:solidFill>
                <a:srgbClr val="002060"/>
              </a:solidFill>
              <a:latin typeface="Open Sans Light" pitchFamily="34" charset="0"/>
              <a:cs typeface="Open Sans Ligh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75" y="2786063"/>
            <a:ext cx="1928813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Open Sans Light" pitchFamily="34" charset="0"/>
                <a:cs typeface="Open Sans Light" pitchFamily="34" charset="0"/>
              </a:rPr>
              <a:t>в работе 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latin typeface="Open Sans Light" pitchFamily="34" charset="0"/>
                <a:cs typeface="Open Sans Light" pitchFamily="34" charset="0"/>
              </a:rPr>
              <a:t>1</a:t>
            </a:r>
            <a:r>
              <a:rPr lang="ru-RU" sz="2000" b="1">
                <a:solidFill>
                  <a:srgbClr val="002060"/>
                </a:solidFill>
                <a:latin typeface="Open Sans Light" pitchFamily="34" charset="0"/>
                <a:cs typeface="Open Sans Light" pitchFamily="34" charset="0"/>
              </a:rPr>
              <a:t> проект</a:t>
            </a:r>
            <a:endParaRPr lang="ru-RU" sz="2000">
              <a:solidFill>
                <a:srgbClr val="002060"/>
              </a:solidFill>
              <a:latin typeface="Open Sans Light" pitchFamily="34" charset="0"/>
              <a:cs typeface="Open Sans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63" y="4572000"/>
            <a:ext cx="2714625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Open Sans Light" pitchFamily="34" charset="0"/>
                <a:cs typeface="Open Sans Light" pitchFamily="34" charset="0"/>
              </a:rPr>
              <a:t> проектных команд 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latin typeface="Open Sans Light" pitchFamily="34" charset="0"/>
                <a:cs typeface="Open Sans Light" pitchFamily="34" charset="0"/>
              </a:rPr>
              <a:t>54</a:t>
            </a:r>
            <a:r>
              <a:rPr lang="ru-RU" sz="2000" b="1">
                <a:solidFill>
                  <a:srgbClr val="002060"/>
                </a:solidFill>
                <a:latin typeface="Open Sans Light" pitchFamily="34" charset="0"/>
                <a:cs typeface="Open Sans Light" pitchFamily="34" charset="0"/>
              </a:rPr>
              <a:t> человека</a:t>
            </a:r>
            <a:endParaRPr lang="ru-RU" sz="2000">
              <a:solidFill>
                <a:srgbClr val="002060"/>
              </a:solidFill>
              <a:latin typeface="Open Sans Light" pitchFamily="34" charset="0"/>
              <a:cs typeface="Open Sans Ligh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0" y="5500688"/>
            <a:ext cx="3214688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Open Sans Light" pitchFamily="34" charset="0"/>
                <a:cs typeface="Open Sans Light" pitchFamily="34" charset="0"/>
              </a:rPr>
              <a:t>Грантовая</a:t>
            </a:r>
            <a:r>
              <a:rPr lang="ru-RU" sz="2000" b="1" dirty="0">
                <a:solidFill>
                  <a:srgbClr val="002060"/>
                </a:solidFill>
                <a:latin typeface="Open Sans Light" pitchFamily="34" charset="0"/>
                <a:cs typeface="Open Sans Light" pitchFamily="34" charset="0"/>
              </a:rPr>
              <a:t> поддержка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Open Sans Light" pitchFamily="34" charset="0"/>
                <a:cs typeface="Open Sans Light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Open Sans Light" pitchFamily="34" charset="0"/>
                <a:cs typeface="Open Sans Light" pitchFamily="34" charset="0"/>
              </a:rPr>
              <a:t>156 </a:t>
            </a:r>
            <a:r>
              <a:rPr lang="ru-RU" sz="2000" b="1" dirty="0">
                <a:solidFill>
                  <a:srgbClr val="FF0000"/>
                </a:solidFill>
                <a:latin typeface="Open Sans Light" pitchFamily="34" charset="0"/>
                <a:cs typeface="Open Sans Light" pitchFamily="34" charset="0"/>
              </a:rPr>
              <a:t>900 </a:t>
            </a:r>
            <a:r>
              <a:rPr lang="ru-RU" sz="2000" b="1" dirty="0">
                <a:solidFill>
                  <a:srgbClr val="002060"/>
                </a:solidFill>
                <a:latin typeface="Open Sans Light" pitchFamily="34" charset="0"/>
                <a:cs typeface="Open Sans Light" pitchFamily="34" charset="0"/>
              </a:rPr>
              <a:t>рублей</a:t>
            </a:r>
            <a:endParaRPr lang="ru-RU" sz="2000" dirty="0">
              <a:solidFill>
                <a:srgbClr val="002060"/>
              </a:solidFill>
              <a:latin typeface="Open Sans Light" pitchFamily="34" charset="0"/>
              <a:cs typeface="Open Sans Light" pitchFamily="34" charset="0"/>
            </a:endParaRPr>
          </a:p>
        </p:txBody>
      </p:sp>
      <p:pic>
        <p:nvPicPr>
          <p:cNvPr id="21511" name="Picture 11" descr="D:\Дындарь\Фарватер 2017 г\Добровольчество\1.jpg"/>
          <p:cNvPicPr>
            <a:picLocks noChangeAspect="1" noChangeArrowheads="1"/>
          </p:cNvPicPr>
          <p:nvPr/>
        </p:nvPicPr>
        <p:blipFill>
          <a:blip r:embed="rId3"/>
          <a:srcRect l="6250" t="7500" r="15105" b="30000"/>
          <a:stretch>
            <a:fillRect/>
          </a:stretch>
        </p:blipFill>
        <p:spPr bwMode="auto">
          <a:xfrm>
            <a:off x="285750" y="1000125"/>
            <a:ext cx="50006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2" descr="D:\Дындарь\Фарватер 2017 г\Добровольчество\2.jpg"/>
          <p:cNvPicPr>
            <a:picLocks noChangeAspect="1" noChangeArrowheads="1"/>
          </p:cNvPicPr>
          <p:nvPr/>
        </p:nvPicPr>
        <p:blipFill>
          <a:blip r:embed="rId4"/>
          <a:srcRect l="6250" t="14166" r="15105" b="19423"/>
          <a:stretch>
            <a:fillRect/>
          </a:stretch>
        </p:blipFill>
        <p:spPr bwMode="auto">
          <a:xfrm>
            <a:off x="285750" y="3500438"/>
            <a:ext cx="50085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71563" y="142875"/>
            <a:ext cx="74295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 Medium" pitchFamily="2" charset="0"/>
                <a:ea typeface="Roboto Medium" pitchFamily="2" charset="0"/>
                <a:cs typeface="Arial" pitchFamily="34" charset="0"/>
              </a:rPr>
              <a:t>Проекты штаба</a:t>
            </a:r>
          </a:p>
        </p:txBody>
      </p:sp>
      <p:pic>
        <p:nvPicPr>
          <p:cNvPr id="21514" name="Picture 13" descr="D:\Дындарь\Территория 2020\Территория 2017\осень\Проекты осень\Дорога жизни\IMG_25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3613" y="5143500"/>
            <a:ext cx="9652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4" descr="D:\Дындарь\Фарватер 2017 г\Добровольчество\d94846150efec06a44a0b0e3c6b418d2.jpg"/>
          <p:cNvPicPr>
            <a:picLocks noChangeAspect="1" noChangeArrowheads="1"/>
          </p:cNvPicPr>
          <p:nvPr/>
        </p:nvPicPr>
        <p:blipFill>
          <a:blip r:embed="rId6"/>
          <a:srcRect b="11111"/>
          <a:stretch>
            <a:fillRect/>
          </a:stretch>
        </p:blipFill>
        <p:spPr bwMode="auto">
          <a:xfrm>
            <a:off x="4214813" y="5143500"/>
            <a:ext cx="857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143375" y="5715000"/>
            <a:ext cx="928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" b="1" dirty="0">
                <a:solidFill>
                  <a:srgbClr val="4393B7"/>
                </a:solidFill>
                <a:latin typeface="Arial" pitchFamily="34" charset="0"/>
                <a:cs typeface="Arial" pitchFamily="34" charset="0"/>
              </a:rPr>
              <a:t>Активное</a:t>
            </a:r>
          </a:p>
          <a:p>
            <a:pPr>
              <a:defRPr/>
            </a:pPr>
            <a:r>
              <a:rPr lang="ru-RU" sz="600" b="1" dirty="0">
                <a:solidFill>
                  <a:srgbClr val="4393B7"/>
                </a:solidFill>
                <a:latin typeface="Arial" pitchFamily="34" charset="0"/>
                <a:cs typeface="Arial" pitchFamily="34" charset="0"/>
              </a:rPr>
              <a:t>Долголетие</a:t>
            </a:r>
          </a:p>
          <a:p>
            <a:pPr>
              <a:lnSpc>
                <a:spcPct val="200000"/>
              </a:lnSpc>
              <a:defRPr/>
            </a:pPr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ДОБРОВОЛЬЧЕСТВО</a:t>
            </a:r>
          </a:p>
          <a:p>
            <a:pPr>
              <a:defRPr/>
            </a:pPr>
            <a:endParaRPr lang="ru-RU" sz="600" b="1" dirty="0">
              <a:solidFill>
                <a:srgbClr val="4393B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8688" y="5786438"/>
            <a:ext cx="928687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" b="1" dirty="0">
                <a:solidFill>
                  <a:srgbClr val="4393B7"/>
                </a:solidFill>
                <a:latin typeface="Arial" pitchFamily="34" charset="0"/>
                <a:cs typeface="Arial" pitchFamily="34" charset="0"/>
              </a:rPr>
              <a:t>Дорога жизни</a:t>
            </a:r>
          </a:p>
          <a:p>
            <a:pPr>
              <a:lnSpc>
                <a:spcPct val="200000"/>
              </a:lnSpc>
              <a:defRPr/>
            </a:pPr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ДОБРОВОЛЬЧЕСТВО</a:t>
            </a:r>
          </a:p>
        </p:txBody>
      </p:sp>
      <p:sp>
        <p:nvSpPr>
          <p:cNvPr id="21518" name="Прямоугольник 21"/>
          <p:cNvSpPr>
            <a:spLocks noChangeArrowheads="1"/>
          </p:cNvSpPr>
          <p:nvPr/>
        </p:nvSpPr>
        <p:spPr bwMode="auto">
          <a:xfrm>
            <a:off x="5357813" y="3000375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4393B7"/>
                </a:solidFill>
                <a:cs typeface="Arial" charset="0"/>
              </a:rPr>
              <a:t>Наказ потомкам</a:t>
            </a:r>
          </a:p>
        </p:txBody>
      </p:sp>
      <p:sp>
        <p:nvSpPr>
          <p:cNvPr id="17" name="Прямоугольник 6"/>
          <p:cNvSpPr>
            <a:spLocks noChangeArrowheads="1"/>
          </p:cNvSpPr>
          <p:nvPr/>
        </p:nvSpPr>
        <p:spPr bwMode="auto">
          <a:xfrm>
            <a:off x="5643570" y="6357958"/>
            <a:ext cx="31432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boto Medium" pitchFamily="2" charset="0"/>
                <a:ea typeface="Roboto Medium" pitchFamily="2" charset="0"/>
              </a:rPr>
              <a:t>vk.com/club54051219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Roboto Medium" pitchFamily="2" charset="0"/>
              <a:ea typeface="Roboto Medium" pitchFamily="2" charset="0"/>
            </a:endParaRPr>
          </a:p>
        </p:txBody>
      </p:sp>
      <p:pic>
        <p:nvPicPr>
          <p:cNvPr id="21520" name="Picture 3" descr="D:\С рабочего стола\человечки\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1000125"/>
            <a:ext cx="2006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20" descr="G:\Дындарь\Добровольчество 2016\Проект Нужны друг другу\Свидетельство Нужны ждуг другу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0" y="1000125"/>
            <a:ext cx="14287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5682</TotalTime>
  <Words>392</Words>
  <Application>Microsoft Office PowerPoint</Application>
  <PresentationFormat>Экран (4:3)</PresentationFormat>
  <Paragraphs>121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Ug</dc:creator>
  <cp:lastModifiedBy>Ug</cp:lastModifiedBy>
  <cp:revision>457</cp:revision>
  <dcterms:modified xsi:type="dcterms:W3CDTF">2018-08-14T07:34:51Z</dcterms:modified>
</cp:coreProperties>
</file>