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15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9E5512-E2B2-4614-B2CE-922EC3189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95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4F54F-F697-4B59-B065-E22C7AC97E7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A1E72-313F-48D2-A607-4EBB8A9527B3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A1E72-313F-48D2-A607-4EBB8A9527B3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724400"/>
            <a:ext cx="655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553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2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7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4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51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6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0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41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162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641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1520" y="4581128"/>
            <a:ext cx="8892480" cy="704850"/>
          </a:xfrm>
        </p:spPr>
        <p:txBody>
          <a:bodyPr/>
          <a:lstStyle/>
          <a:p>
            <a:r>
              <a:rPr lang="ru-RU" sz="2800" u="sng" dirty="0">
                <a:solidFill>
                  <a:srgbClr val="040E08"/>
                </a:solidFill>
              </a:rPr>
              <a:t>Проект:</a:t>
            </a:r>
            <a:r>
              <a:rPr lang="ru-RU" sz="2800" dirty="0">
                <a:solidFill>
                  <a:srgbClr val="040E08"/>
                </a:solidFill>
              </a:rPr>
              <a:t> «Создание добровольческого движения в образовательном учреждении»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7772400" cy="1447800"/>
          </a:xfrm>
        </p:spPr>
        <p:txBody>
          <a:bodyPr/>
          <a:lstStyle/>
          <a:p>
            <a:pPr algn="r"/>
            <a:r>
              <a:rPr lang="ru-RU" sz="1600" b="1" dirty="0" smtClean="0">
                <a:solidFill>
                  <a:srgbClr val="040E08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r"/>
            <a:r>
              <a:rPr lang="ru-RU" sz="1600" dirty="0" smtClean="0">
                <a:solidFill>
                  <a:srgbClr val="040E08"/>
                </a:solidFill>
                <a:latin typeface="Times New Roman" pitchFamily="18" charset="0"/>
                <a:cs typeface="Times New Roman" pitchFamily="18" charset="0"/>
              </a:rPr>
              <a:t>Письменных Е.А., учитель русского языка и литературы, куратор МК «КАДР»</a:t>
            </a:r>
          </a:p>
          <a:p>
            <a:pPr algn="r"/>
            <a:r>
              <a:rPr lang="ru-RU" sz="1600" dirty="0" smtClean="0">
                <a:solidFill>
                  <a:srgbClr val="040E08"/>
                </a:solidFill>
                <a:latin typeface="Times New Roman" pitchFamily="18" charset="0"/>
                <a:cs typeface="Times New Roman" pitchFamily="18" charset="0"/>
              </a:rPr>
              <a:t>МБОУ «Азовская гимназия»</a:t>
            </a:r>
          </a:p>
          <a:p>
            <a:pPr algn="r"/>
            <a:r>
              <a:rPr lang="ru-RU" sz="1600" dirty="0" smtClean="0">
                <a:solidFill>
                  <a:srgbClr val="040E0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Азовского ННР Омской области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4021" name="Picture 5" descr="https://img-fotki.yandex.ru/get/171750/65714162.16/0_10130f_7feedfc8_X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88" y="-34059"/>
            <a:ext cx="9196588" cy="69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r>
              <a:rPr lang="ru-RU" sz="1800" b="1" u="sng" dirty="0"/>
              <a:t> Цель проекта</a:t>
            </a:r>
            <a:r>
              <a:rPr lang="ru-RU" sz="1800" u="sng" dirty="0"/>
              <a:t>:</a:t>
            </a:r>
            <a:r>
              <a:rPr lang="ru-RU" sz="1800" dirty="0"/>
              <a:t>  создание добровольческого движения в </a:t>
            </a:r>
            <a:r>
              <a:rPr lang="ru-RU" sz="1800" dirty="0" smtClean="0"/>
              <a:t>образовательной организации </a:t>
            </a:r>
          </a:p>
          <a:p>
            <a:r>
              <a:rPr lang="ru-RU" sz="1800" b="1" u="sng" dirty="0" smtClean="0"/>
              <a:t>Возраст </a:t>
            </a:r>
            <a:r>
              <a:rPr lang="ru-RU" sz="1800" b="1" u="sng" dirty="0"/>
              <a:t>участников</a:t>
            </a:r>
            <a:r>
              <a:rPr lang="ru-RU" sz="1800" b="1" dirty="0"/>
              <a:t> -14 -17 лет.</a:t>
            </a:r>
            <a:endParaRPr lang="ru-RU" sz="1800" dirty="0"/>
          </a:p>
          <a:p>
            <a:pPr lvl="0"/>
            <a:r>
              <a:rPr lang="ru-RU" sz="1800" b="1" u="sng" dirty="0" smtClean="0"/>
              <a:t>Задачи </a:t>
            </a:r>
            <a:r>
              <a:rPr lang="ru-RU" sz="1800" b="1" u="sng" dirty="0"/>
              <a:t>проекта</a:t>
            </a:r>
            <a:r>
              <a:rPr lang="ru-RU" sz="1800" dirty="0"/>
              <a:t>:</a:t>
            </a:r>
          </a:p>
          <a:p>
            <a:pPr lvl="0"/>
            <a:r>
              <a:rPr lang="ru-RU" sz="1800" dirty="0"/>
              <a:t>Формирование у детей навыков сотрудничества, коллек­тивного взаимодействия.</a:t>
            </a:r>
          </a:p>
          <a:p>
            <a:pPr lvl="0"/>
            <a:r>
              <a:rPr lang="ru-RU" sz="1800" dirty="0"/>
              <a:t>Формирование потребности заниматься полезной деятель­ностью, умение включаться в такую деятельность и самостоя­тельно организовывать ее.</a:t>
            </a:r>
          </a:p>
          <a:p>
            <a:pPr lvl="0"/>
            <a:r>
              <a:rPr lang="ru-RU" sz="1800" dirty="0"/>
              <a:t>Содействие социализации широкого круга подростков через вовлечение в социально значимую деятельность.</a:t>
            </a:r>
          </a:p>
          <a:p>
            <a:pPr lvl="0"/>
            <a:r>
              <a:rPr lang="ru-RU" sz="1800" dirty="0"/>
              <a:t>Формирование нравственного, эмоционального и волевого компонентов мировоззрения детей.</a:t>
            </a:r>
          </a:p>
          <a:p>
            <a:pPr lvl="0"/>
            <a:r>
              <a:rPr lang="ru-RU" sz="1800" dirty="0"/>
              <a:t>Развитие лидерских качеств личности.</a:t>
            </a:r>
          </a:p>
          <a:p>
            <a:pPr lvl="0"/>
            <a:r>
              <a:rPr lang="ru-RU" sz="1800" dirty="0"/>
              <a:t>Формирование активной гражданской позиции.</a:t>
            </a:r>
          </a:p>
          <a:p>
            <a:pPr lvl="0"/>
            <a:r>
              <a:rPr lang="ru-RU" sz="1800" dirty="0"/>
              <a:t>Повышение степени самостоятельности детей и подростков, адаптация их в обществе, способность принимать на себя ответственность, воспитание социально-активной личности.</a:t>
            </a:r>
          </a:p>
          <a:p>
            <a:pPr lvl="0"/>
            <a:r>
              <a:rPr lang="ru-RU" sz="1800" dirty="0"/>
              <a:t>Педагогическая поддержка в опосредованной социализа­ции </a:t>
            </a:r>
            <a:r>
              <a:rPr lang="ru-RU" sz="1800" dirty="0" err="1"/>
              <a:t>личности.</a:t>
            </a:r>
            <a:r>
              <a:rPr lang="ru-RU" sz="1800" dirty="0" err="1" smtClean="0"/>
              <a:t>бразовательном</a:t>
            </a:r>
            <a:r>
              <a:rPr lang="ru-RU" sz="1800" dirty="0" smtClean="0"/>
              <a:t> </a:t>
            </a:r>
            <a:r>
              <a:rPr lang="ru-RU" sz="1800" dirty="0"/>
              <a:t>учреждении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00" y="-65120"/>
            <a:ext cx="9518847" cy="68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>
                <a:solidFill>
                  <a:srgbClr val="040E08"/>
                </a:solidFill>
              </a:rPr>
              <a:t>Количество учащихся, прошедших обучение по </a:t>
            </a:r>
            <a:r>
              <a:rPr lang="ru-RU" sz="4400" dirty="0" smtClean="0">
                <a:solidFill>
                  <a:srgbClr val="040E08"/>
                </a:solidFill>
              </a:rPr>
              <a:t>программе, заложенной в проекте </a:t>
            </a:r>
            <a:r>
              <a:rPr lang="ru-RU" sz="4400" dirty="0">
                <a:solidFill>
                  <a:srgbClr val="040E08"/>
                </a:solidFill>
              </a:rPr>
              <a:t>-172</a:t>
            </a:r>
          </a:p>
          <a:p>
            <a:pPr lvl="0" algn="ctr"/>
            <a:r>
              <a:rPr lang="ru-RU" sz="4400" dirty="0">
                <a:solidFill>
                  <a:srgbClr val="040E08"/>
                </a:solidFill>
              </a:rPr>
              <a:t>Количество волонтеров, продолживших добровольческую деятельность в учебных заведениях – 68</a:t>
            </a:r>
          </a:p>
        </p:txBody>
      </p:sp>
    </p:spTree>
    <p:extLst>
      <p:ext uri="{BB962C8B-B14F-4D97-AF65-F5344CB8AC3E}">
        <p14:creationId xmlns:p14="http://schemas.microsoft.com/office/powerpoint/2010/main" val="8946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59688" cy="2044080"/>
          </a:xfrm>
        </p:spPr>
        <p:txBody>
          <a:bodyPr/>
          <a:lstStyle/>
          <a:p>
            <a:pPr algn="ctr"/>
            <a:r>
              <a:rPr lang="ru-RU" dirty="0" smtClean="0"/>
              <a:t>МК «КАДР»</a:t>
            </a:r>
            <a:br>
              <a:rPr lang="ru-RU" dirty="0" smtClean="0"/>
            </a:br>
            <a:r>
              <a:rPr lang="ru-RU" dirty="0" smtClean="0"/>
              <a:t>(клуб активных добровольцев района)</a:t>
            </a:r>
            <a:endParaRPr lang="ru-RU" dirty="0"/>
          </a:p>
        </p:txBody>
      </p:sp>
      <p:pic>
        <p:nvPicPr>
          <p:cNvPr id="208898" name="Picture 2" descr="C:\Users\111\Desktop\мамино\ка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92284"/>
            <a:ext cx="4831755" cy="37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2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922" name="Picture 2" descr="C:\Users\111\Desktop\мамино\DSCN1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7" y="0"/>
            <a:ext cx="62420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3" name="Picture 3" descr="C:\Users\111\Desktop\мамино\DSCN2359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1269"/>
            <a:ext cx="6358398" cy="47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5" name="Picture 5" descr="C:\Users\111\Desktop\мамино\130___02\IMG_1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11\Desktop\мамино\Изображение 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7" y="-147666"/>
            <a:ext cx="9342765" cy="70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0946" name="Picture 2" descr="C:\Users\111\Desktop\мамино\1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90010" cy="62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1970" name="Picture 2" descr="C:\Users\111\Desktop\мамино\DSCN6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6"/>
            <a:ext cx="5511552" cy="41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1" name="Picture 3" descr="C:\Users\111\Desktop\мамино\DSCN66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78" y="1412776"/>
            <a:ext cx="6927422" cy="51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2" name="Picture 4" descr="C:\Users\111\Desktop\мамино\DSC03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6246"/>
            <a:ext cx="10191189" cy="764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848872" cy="5543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8780"/>
            <a:ext cx="389296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764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9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партнеры: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575992" cy="44196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районный Совет ветеранов, </a:t>
            </a:r>
            <a:endParaRPr lang="ru-RU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КЦСОН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endParaRPr lang="ru-RU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Азовское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отделение Всероссийского общества инвалидов, </a:t>
            </a:r>
            <a:endParaRPr lang="ru-RU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Центр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 работе с детьми и молодежью, </a:t>
            </a:r>
            <a:endParaRPr lang="ru-RU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районная библиотека, </a:t>
            </a:r>
            <a:endParaRPr lang="ru-RU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районный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спортивный комплекс «Штерн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dirty="0" smtClean="0"/>
              <a:t>ДОЛ «Юбилейный» </a:t>
            </a:r>
            <a:r>
              <a:rPr lang="ru-RU" dirty="0" err="1" smtClean="0"/>
              <a:t>р.п</a:t>
            </a:r>
            <a:r>
              <a:rPr lang="ru-RU" dirty="0" smtClean="0"/>
              <a:t>. Полтавка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6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A25E26"/>
      </a:lt2>
      <a:accent1>
        <a:srgbClr val="F6D300"/>
      </a:accent1>
      <a:accent2>
        <a:srgbClr val="FFBE3B"/>
      </a:accent2>
      <a:accent3>
        <a:srgbClr val="FFFFFF"/>
      </a:accent3>
      <a:accent4>
        <a:srgbClr val="404040"/>
      </a:accent4>
      <a:accent5>
        <a:srgbClr val="FAE6AA"/>
      </a:accent5>
      <a:accent6>
        <a:srgbClr val="E7AC35"/>
      </a:accent6>
      <a:hlink>
        <a:srgbClr val="D49E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C58A"/>
        </a:lt2>
        <a:accent1>
          <a:srgbClr val="B2AB75"/>
        </a:accent1>
        <a:accent2>
          <a:srgbClr val="DED37A"/>
        </a:accent2>
        <a:accent3>
          <a:srgbClr val="FFFFFF"/>
        </a:accent3>
        <a:accent4>
          <a:srgbClr val="404040"/>
        </a:accent4>
        <a:accent5>
          <a:srgbClr val="D5D2BD"/>
        </a:accent5>
        <a:accent6>
          <a:srgbClr val="C9BF6E"/>
        </a:accent6>
        <a:hlink>
          <a:srgbClr val="D2CB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CBA72"/>
        </a:lt2>
        <a:accent1>
          <a:srgbClr val="A39A5B"/>
        </a:accent1>
        <a:accent2>
          <a:srgbClr val="D8CA62"/>
        </a:accent2>
        <a:accent3>
          <a:srgbClr val="FFFFFF"/>
        </a:accent3>
        <a:accent4>
          <a:srgbClr val="404040"/>
        </a:accent4>
        <a:accent5>
          <a:srgbClr val="CECAB5"/>
        </a:accent5>
        <a:accent6>
          <a:srgbClr val="C4B758"/>
        </a:accent6>
        <a:hlink>
          <a:srgbClr val="C7BE6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AD55"/>
        </a:lt2>
        <a:accent1>
          <a:srgbClr val="968E54"/>
        </a:accent1>
        <a:accent2>
          <a:srgbClr val="D2C24A"/>
        </a:accent2>
        <a:accent3>
          <a:srgbClr val="FFFFFF"/>
        </a:accent3>
        <a:accent4>
          <a:srgbClr val="404040"/>
        </a:accent4>
        <a:accent5>
          <a:srgbClr val="C9C6B3"/>
        </a:accent5>
        <a:accent6>
          <a:srgbClr val="BEB042"/>
        </a:accent6>
        <a:hlink>
          <a:srgbClr val="C1B75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A25E26"/>
        </a:lt2>
        <a:accent1>
          <a:srgbClr val="F6D300"/>
        </a:accent1>
        <a:accent2>
          <a:srgbClr val="FFBE3B"/>
        </a:accent2>
        <a:accent3>
          <a:srgbClr val="FFFFFF"/>
        </a:accent3>
        <a:accent4>
          <a:srgbClr val="404040"/>
        </a:accent4>
        <a:accent5>
          <a:srgbClr val="FAE6AA"/>
        </a:accent5>
        <a:accent6>
          <a:srgbClr val="E7AC35"/>
        </a:accent6>
        <a:hlink>
          <a:srgbClr val="D49E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A98B0B"/>
        </a:lt2>
        <a:accent1>
          <a:srgbClr val="DBBE0F"/>
        </a:accent1>
        <a:accent2>
          <a:srgbClr val="D0AD1A"/>
        </a:accent2>
        <a:accent3>
          <a:srgbClr val="FFFFFF"/>
        </a:accent3>
        <a:accent4>
          <a:srgbClr val="404040"/>
        </a:accent4>
        <a:accent5>
          <a:srgbClr val="EADBAA"/>
        </a:accent5>
        <a:accent6>
          <a:srgbClr val="BC9C16"/>
        </a:accent6>
        <a:hlink>
          <a:srgbClr val="E3CA3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80</TotalTime>
  <Words>214</Words>
  <Application>Microsoft Office PowerPoint</Application>
  <PresentationFormat>Экран (4:3)</PresentationFormat>
  <Paragraphs>30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powerpoint-template</vt:lpstr>
      <vt:lpstr>Проект: «Создание добровольческого движения в образовательном учреждении»</vt:lpstr>
      <vt:lpstr>Презентация PowerPoint</vt:lpstr>
      <vt:lpstr>Презентация PowerPoint</vt:lpstr>
      <vt:lpstr>МК «КАДР» (клуб активных добровольцев района)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партнеры: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Гуманизация процесса воспитания посредством организации волонтерского движения в  МБОУ «Азовская гимназия»</dc:title>
  <dc:creator>111</dc:creator>
  <cp:lastModifiedBy>111</cp:lastModifiedBy>
  <cp:revision>9</cp:revision>
  <dcterms:created xsi:type="dcterms:W3CDTF">2018-05-10T13:08:56Z</dcterms:created>
  <dcterms:modified xsi:type="dcterms:W3CDTF">2018-06-28T13:45:05Z</dcterms:modified>
</cp:coreProperties>
</file>