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9" r:id="rId6"/>
    <p:sldId id="270" r:id="rId7"/>
    <p:sldId id="271" r:id="rId8"/>
    <p:sldId id="272" r:id="rId9"/>
    <p:sldId id="261" r:id="rId10"/>
    <p:sldId id="265" r:id="rId11"/>
    <p:sldId id="260" r:id="rId12"/>
    <p:sldId id="273" r:id="rId13"/>
    <p:sldId id="262" r:id="rId14"/>
    <p:sldId id="263" r:id="rId15"/>
    <p:sldId id="274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7" d="100"/>
          <a:sy n="77" d="100"/>
        </p:scale>
        <p:origin x="-11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3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0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446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4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11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5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6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93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57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08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4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69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25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77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3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6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18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17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69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7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7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3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C33B2-0682-493F-81CA-7FFF8874D93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85A6-7514-4EB3-8630-F1E99B397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0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омиссарство\мероприятия\Снежный десант\СД 2018\символика\MCqJ1bE9Cq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" y="667265"/>
            <a:ext cx="7376984" cy="59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2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681" b="650"/>
          <a:stretch/>
        </p:blipFill>
        <p:spPr>
          <a:xfrm>
            <a:off x="-1" y="0"/>
            <a:ext cx="9132849" cy="68133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7379" y="301083"/>
            <a:ext cx="8118088" cy="110397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199 отрядов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9" y="5380192"/>
            <a:ext cx="8132769" cy="11156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5326" y="5544817"/>
            <a:ext cx="6660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Более 3000 участников</a:t>
            </a:r>
            <a:endParaRPr lang="ru-RU" sz="54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1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омиссарство\мероприятия\Снежный десант\СД 2018\закрытие\IMG_3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231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омиссарство\мероприятия\Снежный десант\СД 2018\закрытие\экран\25. старая гвардия\Фото Десант2018\DSC05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9141" y="869795"/>
            <a:ext cx="8263054" cy="11597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Отряд Снежного десанта «Старая Гвардия»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r="5849" b="150"/>
          <a:stretch/>
        </p:blipFill>
        <p:spPr>
          <a:xfrm>
            <a:off x="0" y="5255"/>
            <a:ext cx="9144000" cy="6852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9795" y="395417"/>
            <a:ext cx="7718151" cy="568410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ru-RU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За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время проведения акции отрядами была проделана следующая работа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:</a:t>
            </a:r>
          </a:p>
          <a:p>
            <a:endParaRPr lang="ru-RU" sz="28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оказана помощь на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868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социально значимых объектах;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оказана помощь ветеранам ВОВ, труженикам тыла и детям войны по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349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адресам;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оказана адресная помощь пенсионерам по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1382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адресам;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оказана адресная помощь людям с ограниченными возможностями по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461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адресам;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проведено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914 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профориентационных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встреч с учащимися;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прочитано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1947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лекций по здоровому образу жизни, избирательному праву, молодежной политике, профилактике ВИЧ и СПИД, алкогольной зависимости, наркомании и 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табакокурения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, российскому движению школьников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;</a:t>
            </a:r>
            <a:endParaRPr lang="ru-RU" sz="2800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endParaRPr lang="ru-RU" sz="28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5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r="5849" b="150"/>
          <a:stretch/>
        </p:blipFill>
        <p:spPr>
          <a:xfrm>
            <a:off x="0" y="5255"/>
            <a:ext cx="9144000" cy="6852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9794" y="342437"/>
            <a:ext cx="7718151" cy="617837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ru-RU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ru-RU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ru-RU" sz="2800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За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время проведения акции отрядами была проделана следующая работа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:</a:t>
            </a:r>
          </a:p>
          <a:p>
            <a:endParaRPr lang="ru-RU" sz="28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проведено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246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юридических консультаций;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проведено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1355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мастер-классов с детьми по прикладному творчеству;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организованно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1770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игр со школьниками младших классов;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* организовано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1770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концертов и более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1000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дискотек для местного населения.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Бойцами отрядов были проведены спортивные</a:t>
            </a:r>
          </a:p>
          <a:p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состязания (товарищеские матчи) по волейболу, баскетболу, настольному теннису, футболу, пионерболу, бильярду, 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стритболу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, хоккею, стрельбе, шахматам. Также были организованы веселые эстафеты, лыжные эстафеты, игры с детьми. Всего организовано и проведено более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941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товарищеских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встреч.</a:t>
            </a:r>
          </a:p>
          <a:p>
            <a:pPr algn="ctr"/>
            <a:endParaRPr lang="ru-RU" sz="4000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endParaRPr lang="ru-RU" sz="40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9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r="5542"/>
          <a:stretch/>
        </p:blipFill>
        <p:spPr>
          <a:xfrm>
            <a:off x="0" y="0"/>
            <a:ext cx="9144000" cy="68630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8372" y="4782207"/>
            <a:ext cx="8408276" cy="137685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275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t="1565" r="13112" b="15535"/>
          <a:stretch/>
        </p:blipFill>
        <p:spPr>
          <a:xfrm>
            <a:off x="0" y="1"/>
            <a:ext cx="9133490" cy="68422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4343" y="479503"/>
            <a:ext cx="7856035" cy="156117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ИТОГИ 2018</a:t>
            </a:r>
            <a:endParaRPr lang="ru-RU" sz="80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иссар\Desktop\опорная площадка РСО\8TNaXOk1zZ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комиссарство\мероприятия\Снежный десант\СД 2018\отчеты\белые медведи\cGdwAIxMq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72" y="0"/>
            <a:ext cx="9235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9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комиссарство\мероприятия\Снежный десант\СД 2018\отчеты\попутный ветер\шефская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2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D:\комиссарство\мероприятия\Снежный десант\СД 2018\отчеты\синяя птица\Отчет Синяя птица\шефская помощь\H3c4k6re_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5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комиссарство\мероприятия\Снежный десант\СД 2018\отчеты\белые медведи\cLLR6rY0xQ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708"/>
            <a:ext cx="9144000" cy="70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2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0" b="-650"/>
          <a:stretch/>
        </p:blipFill>
        <p:spPr>
          <a:xfrm>
            <a:off x="0" y="-1"/>
            <a:ext cx="9132850" cy="69026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0768" y="491857"/>
            <a:ext cx="8340810" cy="5918887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algn="just">
              <a:tabLst>
                <a:tab pos="715963" algn="l"/>
              </a:tabLst>
            </a:pP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1.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Помощь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на социально-значимых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объектах.</a:t>
            </a:r>
            <a:endParaRPr lang="ru-RU" sz="24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marL="358775" algn="just">
              <a:tabLst>
                <a:tab pos="715963" algn="l"/>
              </a:tabLst>
            </a:pP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2.	Адресная помощь ветеранам ВОВ, труженикам тыла и детям войны.</a:t>
            </a:r>
          </a:p>
          <a:p>
            <a:pPr marL="358775" algn="just">
              <a:tabLst>
                <a:tab pos="715963" algn="l"/>
              </a:tabLst>
            </a:pP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3.	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Профориентационные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встречи с учащимися старших классов.</a:t>
            </a:r>
          </a:p>
          <a:p>
            <a:pPr marL="358775" algn="just">
              <a:tabLst>
                <a:tab pos="715963" algn="l"/>
              </a:tabLst>
            </a:pP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4.	Встречи со школьниками и молодежью: беседы по здоровому образу жизни, политической и финансовой грамотности населения, молодежной политике.</a:t>
            </a:r>
          </a:p>
          <a:p>
            <a:pPr marL="358775" algn="just">
              <a:tabLst>
                <a:tab pos="715963" algn="l"/>
              </a:tabLst>
            </a:pP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5.	Мастер-классы с детьми по прикладному творчеству.</a:t>
            </a:r>
          </a:p>
          <a:p>
            <a:pPr marL="358775" algn="just">
              <a:tabLst>
                <a:tab pos="715963" algn="l"/>
              </a:tabLst>
            </a:pP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6.	Спортивные игры со школьниками (товарищеские матчи по футболу, волейболу, баскетболу и 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др.видам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спорта).</a:t>
            </a:r>
          </a:p>
          <a:p>
            <a:pPr marL="358775" algn="just">
              <a:tabLst>
                <a:tab pos="715963" algn="l"/>
              </a:tabLst>
            </a:pP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7.	Юридические консультации.</a:t>
            </a:r>
          </a:p>
          <a:p>
            <a:pPr marL="358775" algn="just">
              <a:tabLst>
                <a:tab pos="715963" algn="l"/>
              </a:tabLst>
            </a:pP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8.	Организация концертов и дискотек, для местного населения.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1163" y="617837"/>
            <a:ext cx="6860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Акции Снежный Десант РСО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8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639" y="1235078"/>
            <a:ext cx="5029200" cy="5103939"/>
          </a:xfrm>
          <a:solidFill>
            <a:schemeClr val="bg1">
              <a:alpha val="7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/>
              </a:rPr>
              <a:t>Особое внимание в информационной работе отрядов с населением районов в этом году было уделено: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lvl="0">
              <a:buFont typeface="Palatino Linotype"/>
              <a:buChar char="-"/>
              <a:tabLst>
                <a:tab pos="630555" algn="l"/>
              </a:tabLst>
            </a:pP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  <a:ea typeface="Calibri"/>
              </a:rPr>
              <a:t>Победе советского народа в Великой Отечественной Войне;</a:t>
            </a:r>
            <a:endParaRPr lang="ru-RU" sz="2400" b="1" dirty="0">
              <a:solidFill>
                <a:schemeClr val="tx2"/>
              </a:solidFill>
              <a:latin typeface="Monotype Corsiva" pitchFamily="66" charset="0"/>
            </a:endParaRPr>
          </a:p>
          <a:p>
            <a:pPr lvl="0">
              <a:buFont typeface="Palatino Linotype"/>
              <a:buChar char="-"/>
              <a:tabLst>
                <a:tab pos="630555" algn="l"/>
              </a:tabLst>
            </a:pPr>
            <a:r>
              <a:rPr lang="ru-RU" sz="2400" b="1" dirty="0" err="1" smtClean="0">
                <a:solidFill>
                  <a:schemeClr val="tx2"/>
                </a:solidFill>
                <a:latin typeface="Monotype Corsiva" pitchFamily="66" charset="0"/>
                <a:ea typeface="Calibri"/>
              </a:rPr>
              <a:t>Гду</a:t>
            </a:r>
            <a:r>
              <a:rPr lang="ru-RU" sz="2400" b="1" dirty="0" smtClean="0">
                <a:solidFill>
                  <a:schemeClr val="tx2"/>
                </a:solidFill>
                <a:latin typeface="Monotype Corsiva" pitchFamily="66" charset="0"/>
                <a:ea typeface="Calibri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  <a:ea typeface="Calibri"/>
              </a:rPr>
              <a:t>добровольца (волонтера) в России;</a:t>
            </a:r>
            <a:endParaRPr lang="ru-RU" sz="2400" b="1" dirty="0">
              <a:solidFill>
                <a:schemeClr val="tx2"/>
              </a:solidFill>
              <a:latin typeface="Monotype Corsiva" pitchFamily="66" charset="0"/>
            </a:endParaRPr>
          </a:p>
          <a:p>
            <a:pPr lvl="0">
              <a:buFont typeface="Palatino Linotype"/>
              <a:buChar char="-"/>
              <a:tabLst>
                <a:tab pos="630555" algn="l"/>
              </a:tabLst>
            </a:pP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  <a:ea typeface="Calibri"/>
              </a:rPr>
              <a:t>десятилетию детства;</a:t>
            </a:r>
            <a:endParaRPr lang="ru-RU" sz="2400" b="1" dirty="0">
              <a:solidFill>
                <a:schemeClr val="tx2"/>
              </a:solidFill>
              <a:latin typeface="Monotype Corsiva" pitchFamily="66" charset="0"/>
            </a:endParaRPr>
          </a:p>
          <a:p>
            <a:pPr lvl="0">
              <a:buFont typeface="Palatino Linotype"/>
              <a:buChar char="-"/>
              <a:tabLst>
                <a:tab pos="630555" algn="l"/>
              </a:tabLst>
            </a:pP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  <a:ea typeface="Calibri"/>
              </a:rPr>
              <a:t>здоровому образу жизни;</a:t>
            </a:r>
            <a:endParaRPr lang="ru-RU" sz="2400" b="1" dirty="0">
              <a:solidFill>
                <a:schemeClr val="tx2"/>
              </a:solidFill>
              <a:latin typeface="Monotype Corsiva" pitchFamily="66" charset="0"/>
            </a:endParaRPr>
          </a:p>
          <a:p>
            <a:pPr lvl="0">
              <a:buFont typeface="Palatino Linotype"/>
              <a:buChar char="-"/>
              <a:tabLst>
                <a:tab pos="630555" algn="l"/>
              </a:tabLst>
            </a:pP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  <a:ea typeface="Calibri"/>
              </a:rPr>
              <a:t>чемпионату мира по футболу-2018;</a:t>
            </a:r>
            <a:endParaRPr lang="ru-RU" sz="2400" b="1" dirty="0">
              <a:solidFill>
                <a:schemeClr val="tx2"/>
              </a:solidFill>
              <a:latin typeface="Monotype Corsiva" pitchFamily="66" charset="0"/>
            </a:endParaRPr>
          </a:p>
          <a:p>
            <a:pPr lvl="0">
              <a:buFont typeface="Palatino Linotype"/>
              <a:buChar char="-"/>
              <a:tabLst>
                <a:tab pos="630555" algn="l"/>
              </a:tabLst>
            </a:pP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  <a:ea typeface="Calibri"/>
              </a:rPr>
              <a:t>повышению электоральной активности молодежи.</a:t>
            </a:r>
            <a:endParaRPr lang="ru-RU" sz="2400" b="1" dirty="0">
              <a:solidFill>
                <a:schemeClr val="tx2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124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270</Words>
  <Application>Microsoft Office PowerPoint</Application>
  <PresentationFormat>Экран (4:3)</PresentationFormat>
  <Paragraphs>46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ШТАБ</dc:creator>
  <cp:lastModifiedBy>Комиссар</cp:lastModifiedBy>
  <cp:revision>18</cp:revision>
  <dcterms:modified xsi:type="dcterms:W3CDTF">2018-06-01T02:15:12Z</dcterms:modified>
</cp:coreProperties>
</file>