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26" r:id="rId2"/>
    <p:sldMasterId id="2147483756" r:id="rId3"/>
    <p:sldMasterId id="2147483786" r:id="rId4"/>
  </p:sldMasterIdLst>
  <p:sldIdLst>
    <p:sldId id="273" r:id="rId5"/>
    <p:sldId id="267" r:id="rId6"/>
    <p:sldId id="270" r:id="rId7"/>
    <p:sldId id="268" r:id="rId8"/>
    <p:sldId id="262" r:id="rId9"/>
    <p:sldId id="269" r:id="rId10"/>
    <p:sldId id="271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3256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6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13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438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50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76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68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61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24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31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523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2140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13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187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34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756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272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1242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206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226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41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64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737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284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219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0718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5989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83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19505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0355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34954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775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3073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2576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9240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7768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1829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6963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9920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425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5785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3059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6821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7806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1903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010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26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2699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272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0248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2588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2581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299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5695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3697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3645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3012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4095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716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416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235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3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85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110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44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A0F77-E28F-4C57-B739-59C18BE94568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54CF2-7D18-49E1-BD54-1DC39B83E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67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982" y="552797"/>
            <a:ext cx="12002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C3300"/>
                </a:solidFill>
                <a:latin typeface="Arial Black" panose="020B0A04020102020204" pitchFamily="34" charset="0"/>
              </a:rPr>
              <a:t>ВОЛОНТЕРЫ </a:t>
            </a:r>
          </a:p>
          <a:p>
            <a:pPr algn="r"/>
            <a:r>
              <a:rPr lang="ru-RU" sz="5400" b="1" dirty="0" smtClean="0">
                <a:solidFill>
                  <a:srgbClr val="CC3300"/>
                </a:solidFill>
                <a:latin typeface="Arial Black" panose="020B0A04020102020204" pitchFamily="34" charset="0"/>
              </a:rPr>
              <a:t>«СЕРЕБРЯНОГО»   ВОЗРАСТА</a:t>
            </a:r>
            <a:endParaRPr lang="ru-RU" sz="5400" b="1" dirty="0">
              <a:solidFill>
                <a:srgbClr val="CC33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-toma-klass-gde-esche-mozhno-vstretit-galichnyy-plyazh-leg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6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1"/>
    </mc:Choice>
    <mc:Fallback xmlns="">
      <p:transition spd="slow" advTm="5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2475" y="151075"/>
            <a:ext cx="10944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«серебрянЫЕ» ВОЛОНТЕРЫ Совместно С</a:t>
            </a:r>
          </a:p>
          <a:p>
            <a:pPr lvl="0" algn="ctr"/>
            <a:r>
              <a:rPr lang="ru-RU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 </a:t>
            </a:r>
            <a:r>
              <a:rPr lang="ru-RU" b="1" cap="all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молодым поколением – </a:t>
            </a:r>
            <a:r>
              <a:rPr lang="ru-RU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ребятАМИ </a:t>
            </a:r>
            <a:r>
              <a:rPr lang="ru-RU" b="1" cap="all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МБУСО «КЦСОН г. Бородино, </a:t>
            </a:r>
            <a:endParaRPr lang="ru-RU" b="1" cap="all" dirty="0" smtClean="0">
              <a:solidFill>
                <a:srgbClr val="5B9BD5">
                  <a:lumMod val="50000"/>
                </a:srgbClr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ru-RU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«</a:t>
            </a:r>
            <a:r>
              <a:rPr lang="ru-RU" b="1" cap="all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Молодежного центра</a:t>
            </a:r>
            <a:r>
              <a:rPr lang="ru-RU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», </a:t>
            </a:r>
            <a:r>
              <a:rPr lang="ru-RU" b="1" cap="all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детишек из детского дома </a:t>
            </a:r>
            <a:endParaRPr lang="ru-RU" b="1" cap="all" dirty="0" smtClean="0">
              <a:solidFill>
                <a:srgbClr val="5B9BD5">
                  <a:lumMod val="50000"/>
                </a:srgbClr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ru-RU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оказывается помощь гражданам </a:t>
            </a:r>
            <a:r>
              <a:rPr lang="ru-RU" b="1" cap="all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пожилого возраста и инвалидам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8070"/>
            <a:ext cx="4047641" cy="30432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655" y="3315813"/>
            <a:ext cx="4474852" cy="33591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7197" y="3703046"/>
            <a:ext cx="4230991" cy="6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02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772">
        <p15:prstTrans prst="drape"/>
      </p:transition>
    </mc:Choice>
    <mc:Fallback xmlns="">
      <p:transition spd="slow" advTm="1077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29174">
            <a:off x="477297" y="441688"/>
            <a:ext cx="4054191" cy="3310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2491">
            <a:off x="4016372" y="270985"/>
            <a:ext cx="4255377" cy="3481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2800">
            <a:off x="7792943" y="320752"/>
            <a:ext cx="3999323" cy="32677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47422">
            <a:off x="1477010" y="2832953"/>
            <a:ext cx="4761389" cy="3920068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>
            <a:extrusionClr>
              <a:schemeClr val="accent2">
                <a:lumMod val="60000"/>
                <a:lumOff val="40000"/>
              </a:schemeClr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98252">
            <a:off x="6007886" y="2840649"/>
            <a:ext cx="4487045" cy="371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1021">
        <p14:reveal/>
      </p:transition>
    </mc:Choice>
    <mc:Fallback xmlns="">
      <p:transition spd="slow" advTm="110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5433" y="270344"/>
            <a:ext cx="9374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cap="all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и НАШИ </a:t>
            </a:r>
          </a:p>
          <a:p>
            <a:pPr lvl="0" algn="ctr"/>
            <a:r>
              <a:rPr lang="ru-RU" sz="2000" cap="all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ЗАМЕЧАТЕЛЬНЫЕ ВОЛОНТЕРЫ</a:t>
            </a:r>
          </a:p>
          <a:p>
            <a:pPr lvl="0" algn="ctr"/>
            <a:r>
              <a:rPr lang="ru-RU" sz="2000" cap="all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содержАт в </a:t>
            </a:r>
            <a:r>
              <a:rPr lang="ru-RU" sz="2000" cap="all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чистоте аллею Памяти</a:t>
            </a:r>
          </a:p>
          <a:p>
            <a:pPr lvl="0" algn="ctr"/>
            <a:r>
              <a:rPr lang="ru-RU" sz="2000" cap="all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Великой Отечественной войне</a:t>
            </a:r>
            <a:endParaRPr lang="ru-RU" sz="2000" cap="all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176" y="1500042"/>
            <a:ext cx="3974886" cy="29795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968" y="1427385"/>
            <a:ext cx="3951313" cy="29584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291" y="1426700"/>
            <a:ext cx="4291053" cy="32199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2319" y="3912795"/>
            <a:ext cx="3949844" cy="29608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9611" y="4069890"/>
            <a:ext cx="3926164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7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208">
        <p14:flythrough/>
      </p:transition>
    </mc:Choice>
    <mc:Fallback xmlns="">
      <p:transition spd="slow" advTm="112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33967">
            <a:off x="4721628" y="254442"/>
            <a:ext cx="5012575" cy="1176794"/>
          </a:xfrm>
        </p:spPr>
        <p:txBody>
          <a:bodyPr>
            <a:noAutofit/>
          </a:bodyPr>
          <a:lstStyle/>
          <a:p>
            <a:r>
              <a:rPr lang="ru-RU" sz="4000" dirty="0" smtClean="0"/>
              <a:t>«НИКТО НЕ ЗАБЫТ, </a:t>
            </a:r>
            <a:br>
              <a:rPr lang="ru-RU" sz="4000" dirty="0" smtClean="0"/>
            </a:br>
            <a:r>
              <a:rPr lang="ru-RU" sz="4000" dirty="0" smtClean="0"/>
              <a:t>НИЧЕГО НЕ ЗАБЫТО!»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2301">
            <a:off x="249531" y="981804"/>
            <a:ext cx="4766128" cy="35745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03793">
            <a:off x="5712418" y="1685037"/>
            <a:ext cx="4782575" cy="35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52265"/>
      </p:ext>
    </p:extLst>
  </p:cSld>
  <p:clrMapOvr>
    <a:masterClrMapping/>
  </p:clrMapOvr>
  <p:transition spd="slow" advTm="8088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5702" y="500245"/>
            <a:ext cx="97403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cap="all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</a:t>
            </a:r>
            <a:r>
              <a:rPr lang="ru-RU" sz="2000" cap="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МОЛОДОЕ ПОКОЛЕНИЕ ВОЛОНТЕРОВ,</a:t>
            </a:r>
            <a:endParaRPr lang="ru-RU" sz="2000" cap="all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cap="all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ru-RU" sz="2000" cap="all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всем помогают</a:t>
            </a:r>
          </a:p>
          <a:p>
            <a:pPr lvl="0" algn="ctr"/>
            <a:r>
              <a:rPr lang="ru-RU" sz="2000" cap="all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cap="all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«</a:t>
            </a:r>
            <a:r>
              <a:rPr lang="ru-RU" sz="2000" b="1" cap="all" dirty="0" smtClean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</a:rPr>
              <a:t>серебрянЫМ» ВОЛОНТЕРАМ</a:t>
            </a:r>
            <a:endParaRPr lang="ru-RU" sz="2000" cap="all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3753" y="897810"/>
            <a:ext cx="4322439" cy="36152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3064" y="842151"/>
            <a:ext cx="4554107" cy="39505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673" y="3134312"/>
            <a:ext cx="4834547" cy="41212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2038" y="3197681"/>
            <a:ext cx="4578493" cy="385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2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997">
        <p14:flash/>
      </p:transition>
    </mc:Choice>
    <mc:Fallback xmlns="">
      <p:transition spd="slow" advTm="899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143" y="1697816"/>
            <a:ext cx="5980694" cy="44809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306" y="1445701"/>
            <a:ext cx="5980694" cy="44809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7696" y="478438"/>
            <a:ext cx="9962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Black" panose="020B0A04020102020204" pitchFamily="34" charset="0"/>
              </a:rPr>
              <a:t>ОАО «СУЭК-КРАСНОЯРСК» «РАЗРЕЗ БОРОДИНСКИЙ» - </a:t>
            </a:r>
          </a:p>
          <a:p>
            <a:pPr algn="ctr"/>
            <a:r>
              <a:rPr lang="ru-RU" sz="2400" dirty="0" smtClean="0">
                <a:latin typeface="Arial Black" panose="020B0A04020102020204" pitchFamily="34" charset="0"/>
              </a:rPr>
              <a:t>ДРУЗЬЯ И ПОМОЩНИКИ В НАШЕМ ОБШЕМ ДЕЛЕ</a:t>
            </a:r>
          </a:p>
        </p:txBody>
      </p:sp>
    </p:spTree>
    <p:extLst>
      <p:ext uri="{BB962C8B-B14F-4D97-AF65-F5344CB8AC3E}">
        <p14:creationId xmlns:p14="http://schemas.microsoft.com/office/powerpoint/2010/main" val="263802825"/>
      </p:ext>
    </p:extLst>
  </p:cSld>
  <p:clrMapOvr>
    <a:masterClrMapping/>
  </p:clrMapOvr>
  <p:transition spd="slow" advTm="7882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5787" y="364142"/>
            <a:ext cx="10753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«СЕРЕБРЯНЫХ» ВОЛОНТЕРОВ УВАЖАЮТ И ЦЕНЯТ В НАШЕМ ГОРОДЕ!!!</a:t>
            </a:r>
            <a:endParaRPr lang="ru-RU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90" y="1055635"/>
            <a:ext cx="4005419" cy="267027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404" y="1470913"/>
            <a:ext cx="3926164" cy="2944623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7406" y="1128393"/>
            <a:ext cx="3950550" cy="296291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6901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784">
        <p:split orient="vert"/>
      </p:transition>
    </mc:Choice>
    <mc:Fallback xmlns="">
      <p:transition spd="slow" advTm="8784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0732" y="187492"/>
            <a:ext cx="104203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ОБЩЕНИЕ С ДЕТЬМИ В КЛУБЕ «В ГОСТЯХ У БАБУШКИ» ПРИ </a:t>
            </a:r>
          </a:p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МБУСО «КЦСОН г. БОРОДИНО» ПРИНОСИТ ВОЛОНТЕРАМ СТАРШЕГО ПОКОЛЕНИЯ МНОГО ПОЛОЖИТЕЛЬНЫХ ЭМОЦИЙ, </a:t>
            </a:r>
          </a:p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И РЕБЯТАМ ТОЖЕ ОЧЕНЬ НРАВЯТСЯ  ТЕПЛЫЕ ВСТРЕЧИ, </a:t>
            </a:r>
          </a:p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ПОЛУЧЕННЫЙ ОПЫТ ОТ СТАРШЕГО ПОКОЛЕНИЯ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7" y="1524180"/>
            <a:ext cx="3548062" cy="2661046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48" y="1524180"/>
            <a:ext cx="3488652" cy="261648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7" y="1539405"/>
            <a:ext cx="3507461" cy="2630596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4467224"/>
            <a:ext cx="3574526" cy="2383017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7" y="4467224"/>
            <a:ext cx="3507461" cy="2390776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934" y="4449647"/>
            <a:ext cx="3457966" cy="2400593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494834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11505">
        <p15:prstTrans prst="curtains"/>
      </p:transition>
    </mc:Choice>
    <mc:Fallback xmlns="">
      <p:transition spd="slow" advTm="115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1101" y="1351508"/>
            <a:ext cx="5895974" cy="475514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>
                      <a:alpha val="94000"/>
                    </a:schemeClr>
                  </a:glow>
                </a:effectLst>
                <a:latin typeface="Arial Black" panose="020B0A04020102020204" pitchFamily="34" charset="0"/>
              </a:rPr>
              <a:t>«ХОРОШИЕ ЛЮДИ ПОХОЖИ </a:t>
            </a: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>
                      <a:alpha val="94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>
                      <a:alpha val="94000"/>
                    </a:schemeClr>
                  </a:glow>
                </a:effectLst>
                <a:latin typeface="Arial Black" panose="020B0A04020102020204" pitchFamily="34" charset="0"/>
              </a:rPr>
              <a:t>              НА ТЕПЛОЕ СОЛНЦЕ…»</a:t>
            </a:r>
          </a:p>
          <a:p>
            <a:pPr algn="ctr">
              <a:lnSpc>
                <a:spcPct val="150000"/>
              </a:lnSpc>
            </a:pPr>
            <a:r>
              <a:rPr lang="ru-RU" sz="10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ru-RU" sz="2400" b="1" i="1" cap="all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/>
                  </a:glow>
                </a:effectLst>
                <a:latin typeface="Arial Black" panose="020B0A04020102020204" pitchFamily="34" charset="0"/>
              </a:rPr>
              <a:t>Сохраняйте душевный свет. Вопреки всему, </a:t>
            </a:r>
          </a:p>
          <a:p>
            <a:pPr algn="ctr">
              <a:lnSpc>
                <a:spcPct val="150000"/>
              </a:lnSpc>
            </a:pPr>
            <a:r>
              <a:rPr lang="ru-RU" sz="2400" b="1" i="1" cap="all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/>
                  </a:glow>
                </a:effectLst>
                <a:latin typeface="Arial Black" panose="020B0A04020102020204" pitchFamily="34" charset="0"/>
              </a:rPr>
              <a:t>несмотря ни на что. </a:t>
            </a:r>
          </a:p>
          <a:p>
            <a:pPr algn="ctr">
              <a:lnSpc>
                <a:spcPct val="150000"/>
              </a:lnSpc>
            </a:pPr>
            <a:r>
              <a:rPr lang="ru-RU" sz="2400" b="1" i="1" cap="all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/>
                  </a:glow>
                </a:effectLst>
                <a:latin typeface="Arial Black" panose="020B0A04020102020204" pitchFamily="34" charset="0"/>
              </a:rPr>
              <a:t>Это свет, по которому</a:t>
            </a:r>
          </a:p>
          <a:p>
            <a:pPr algn="ctr">
              <a:lnSpc>
                <a:spcPct val="150000"/>
              </a:lnSpc>
            </a:pPr>
            <a:r>
              <a:rPr lang="ru-RU" sz="2400" b="1" i="1" cap="all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/>
                  </a:glow>
                </a:effectLst>
                <a:latin typeface="Arial Black" panose="020B0A04020102020204" pitchFamily="34" charset="0"/>
              </a:rPr>
              <a:t>вас найдут такие же</a:t>
            </a:r>
          </a:p>
          <a:p>
            <a:pPr algn="ctr">
              <a:lnSpc>
                <a:spcPct val="150000"/>
              </a:lnSpc>
            </a:pPr>
            <a:r>
              <a:rPr lang="ru-RU" sz="2400" b="1" i="1" cap="all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1"/>
                  </a:glow>
                </a:effectLst>
                <a:latin typeface="Arial Black" panose="020B0A04020102020204" pitchFamily="34" charset="0"/>
              </a:rPr>
              <a:t> светлые души.</a:t>
            </a:r>
          </a:p>
          <a:p>
            <a:pPr algn="ctr"/>
            <a:endParaRPr lang="ru-RU" sz="2400" b="1" i="1" dirty="0">
              <a:solidFill>
                <a:schemeClr val="accent1">
                  <a:lumMod val="50000"/>
                </a:schemeClr>
              </a:solidFill>
              <a:effectLst>
                <a:glow rad="127000">
                  <a:schemeClr val="accent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746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125">
        <p14:prism isContent="1" isInverted="1"/>
      </p:transition>
    </mc:Choice>
    <mc:Fallback xmlns="">
      <p:transition spd="slow" advTm="111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633</TotalTime>
  <Words>147</Words>
  <Application>Microsoft Office PowerPoint</Application>
  <PresentationFormat>Широкоэкранный</PresentationFormat>
  <Paragraphs>28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Century Gothic</vt:lpstr>
      <vt:lpstr>Garamond</vt:lpstr>
      <vt:lpstr>Impact</vt:lpstr>
      <vt:lpstr>Times New Roman</vt:lpstr>
      <vt:lpstr>Wingdings 3</vt:lpstr>
      <vt:lpstr>1_Главное мероприятие</vt:lpstr>
      <vt:lpstr>Сектор</vt:lpstr>
      <vt:lpstr>Натуральные материалы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«НИКТО НЕ ЗАБЫТ,  НИЧЕГО НЕ ЗАБЫТО!»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46</cp:revision>
  <dcterms:created xsi:type="dcterms:W3CDTF">2018-11-19T01:28:32Z</dcterms:created>
  <dcterms:modified xsi:type="dcterms:W3CDTF">2019-05-22T06:46:20Z</dcterms:modified>
</cp:coreProperties>
</file>