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8" r:id="rId1"/>
  </p:sldMasterIdLst>
  <p:sldIdLst>
    <p:sldId id="278" r:id="rId2"/>
    <p:sldId id="264" r:id="rId3"/>
    <p:sldId id="266" r:id="rId4"/>
    <p:sldId id="265" r:id="rId5"/>
    <p:sldId id="263" r:id="rId6"/>
    <p:sldId id="262" r:id="rId7"/>
    <p:sldId id="261" r:id="rId8"/>
    <p:sldId id="279" r:id="rId9"/>
    <p:sldId id="273" r:id="rId10"/>
    <p:sldId id="274" r:id="rId11"/>
    <p:sldId id="275" r:id="rId12"/>
    <p:sldId id="281" r:id="rId13"/>
    <p:sldId id="280" r:id="rId14"/>
    <p:sldId id="282" r:id="rId15"/>
    <p:sldId id="283" r:id="rId16"/>
    <p:sldId id="284" r:id="rId17"/>
    <p:sldId id="259" r:id="rId18"/>
    <p:sldId id="257" r:id="rId19"/>
    <p:sldId id="258" r:id="rId20"/>
    <p:sldId id="277" r:id="rId21"/>
    <p:sldId id="276" r:id="rId22"/>
    <p:sldId id="271" r:id="rId23"/>
    <p:sldId id="272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47" autoAdjust="0"/>
    <p:restoredTop sz="94660"/>
  </p:normalViewPr>
  <p:slideViewPr>
    <p:cSldViewPr>
      <p:cViewPr varScale="1">
        <p:scale>
          <a:sx n="68" d="100"/>
          <a:sy n="68" d="100"/>
        </p:scale>
        <p:origin x="-145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D18EB77-63A6-42A4-8309-2B0B278718D0}" type="doc">
      <dgm:prSet loTypeId="urn:microsoft.com/office/officeart/2005/8/layout/vList2" loCatId="list" qsTypeId="urn:microsoft.com/office/officeart/2005/8/quickstyle/simple1" qsCatId="simple" csTypeId="urn:microsoft.com/office/officeart/2005/8/colors/accent6_4" csCatId="accent6" phldr="1"/>
      <dgm:spPr/>
      <dgm:t>
        <a:bodyPr/>
        <a:lstStyle/>
        <a:p>
          <a:endParaRPr lang="ru-RU"/>
        </a:p>
      </dgm:t>
    </dgm:pt>
    <dgm:pt modelId="{78954DC9-D276-4FC2-89F1-066163CF02B6}">
      <dgm:prSet phldrT="[Текст]" custT="1"/>
      <dgm:spPr/>
      <dgm:t>
        <a:bodyPr/>
        <a:lstStyle/>
        <a:p>
          <a:pPr algn="ctr"/>
          <a:r>
            <a:rPr lang="ru-RU" sz="3200" b="1" dirty="0" smtClean="0">
              <a:solidFill>
                <a:schemeClr val="accent3">
                  <a:lumMod val="60000"/>
                  <a:lumOff val="40000"/>
                </a:schemeClr>
              </a:solidFill>
            </a:rPr>
            <a:t>Подготовка каждого мероприятия включает в себя комплекс занятий:</a:t>
          </a:r>
          <a:endParaRPr lang="ru-RU" sz="3200" dirty="0">
            <a:solidFill>
              <a:schemeClr val="accent3">
                <a:lumMod val="60000"/>
                <a:lumOff val="40000"/>
              </a:schemeClr>
            </a:solidFill>
          </a:endParaRPr>
        </a:p>
      </dgm:t>
    </dgm:pt>
    <dgm:pt modelId="{02BD5D6C-7AA7-49FD-870D-BE7CD81C8D0A}" type="parTrans" cxnId="{EB585896-9F8F-4706-B274-23987F504495}">
      <dgm:prSet/>
      <dgm:spPr/>
      <dgm:t>
        <a:bodyPr/>
        <a:lstStyle/>
        <a:p>
          <a:endParaRPr lang="ru-RU"/>
        </a:p>
      </dgm:t>
    </dgm:pt>
    <dgm:pt modelId="{103A7047-FD93-48AA-BAB1-0787BCF52AFC}" type="sibTrans" cxnId="{EB585896-9F8F-4706-B274-23987F504495}">
      <dgm:prSet/>
      <dgm:spPr/>
      <dgm:t>
        <a:bodyPr/>
        <a:lstStyle/>
        <a:p>
          <a:endParaRPr lang="ru-RU"/>
        </a:p>
      </dgm:t>
    </dgm:pt>
    <dgm:pt modelId="{09A67A79-0F31-4885-BB2A-D0C52E5E6385}">
      <dgm:prSet phldrT="[Текст]" phldr="1"/>
      <dgm:spPr/>
      <dgm:t>
        <a:bodyPr/>
        <a:lstStyle/>
        <a:p>
          <a:endParaRPr lang="ru-RU"/>
        </a:p>
      </dgm:t>
    </dgm:pt>
    <dgm:pt modelId="{41DD7E64-78BF-4969-ACB3-D21E44189CA8}" type="parTrans" cxnId="{F9088036-14AE-4680-ADEF-48E3D6EB55CB}">
      <dgm:prSet/>
      <dgm:spPr/>
      <dgm:t>
        <a:bodyPr/>
        <a:lstStyle/>
        <a:p>
          <a:endParaRPr lang="ru-RU"/>
        </a:p>
      </dgm:t>
    </dgm:pt>
    <dgm:pt modelId="{53261CB9-2B04-48FF-BF23-D3383237D065}" type="sibTrans" cxnId="{F9088036-14AE-4680-ADEF-48E3D6EB55CB}">
      <dgm:prSet/>
      <dgm:spPr/>
      <dgm:t>
        <a:bodyPr/>
        <a:lstStyle/>
        <a:p>
          <a:endParaRPr lang="ru-RU"/>
        </a:p>
      </dgm:t>
    </dgm:pt>
    <dgm:pt modelId="{BE403AEF-0F30-48BC-A621-AA6CC6CFC1B9}" type="pres">
      <dgm:prSet presAssocID="{9D18EB77-63A6-42A4-8309-2B0B278718D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E40086B-7980-4F0B-8919-3A17D942F46D}" type="pres">
      <dgm:prSet presAssocID="{78954DC9-D276-4FC2-89F1-066163CF02B6}" presName="parentText" presStyleLbl="node1" presStyleIdx="0" presStyleCnt="1" custScaleX="92924" custLinFactNeighborX="788" custLinFactNeighborY="-1444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605840-F4D3-4F88-9758-B3165D22EB61}" type="pres">
      <dgm:prSet presAssocID="{78954DC9-D276-4FC2-89F1-066163CF02B6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CDA4E4B-19DC-471D-A468-5DFA8E57DBA8}" type="presOf" srcId="{9D18EB77-63A6-42A4-8309-2B0B278718D0}" destId="{BE403AEF-0F30-48BC-A621-AA6CC6CFC1B9}" srcOrd="0" destOrd="0" presId="urn:microsoft.com/office/officeart/2005/8/layout/vList2"/>
    <dgm:cxn modelId="{EB585896-9F8F-4706-B274-23987F504495}" srcId="{9D18EB77-63A6-42A4-8309-2B0B278718D0}" destId="{78954DC9-D276-4FC2-89F1-066163CF02B6}" srcOrd="0" destOrd="0" parTransId="{02BD5D6C-7AA7-49FD-870D-BE7CD81C8D0A}" sibTransId="{103A7047-FD93-48AA-BAB1-0787BCF52AFC}"/>
    <dgm:cxn modelId="{9CF0EAE7-12C7-4676-9AFB-123522662C24}" type="presOf" srcId="{09A67A79-0F31-4885-BB2A-D0C52E5E6385}" destId="{DF605840-F4D3-4F88-9758-B3165D22EB61}" srcOrd="0" destOrd="0" presId="urn:microsoft.com/office/officeart/2005/8/layout/vList2"/>
    <dgm:cxn modelId="{F9088036-14AE-4680-ADEF-48E3D6EB55CB}" srcId="{78954DC9-D276-4FC2-89F1-066163CF02B6}" destId="{09A67A79-0F31-4885-BB2A-D0C52E5E6385}" srcOrd="0" destOrd="0" parTransId="{41DD7E64-78BF-4969-ACB3-D21E44189CA8}" sibTransId="{53261CB9-2B04-48FF-BF23-D3383237D065}"/>
    <dgm:cxn modelId="{8F3CBB96-66EA-47CC-A6F8-01A7BABB52D5}" type="presOf" srcId="{78954DC9-D276-4FC2-89F1-066163CF02B6}" destId="{7E40086B-7980-4F0B-8919-3A17D942F46D}" srcOrd="0" destOrd="0" presId="urn:microsoft.com/office/officeart/2005/8/layout/vList2"/>
    <dgm:cxn modelId="{9BDD086E-01D7-4616-9FB7-1260A3BACC08}" type="presParOf" srcId="{BE403AEF-0F30-48BC-A621-AA6CC6CFC1B9}" destId="{7E40086B-7980-4F0B-8919-3A17D942F46D}" srcOrd="0" destOrd="0" presId="urn:microsoft.com/office/officeart/2005/8/layout/vList2"/>
    <dgm:cxn modelId="{5619AE7B-A92A-42BE-92C2-AF477318137C}" type="presParOf" srcId="{BE403AEF-0F30-48BC-A621-AA6CC6CFC1B9}" destId="{DF605840-F4D3-4F88-9758-B3165D22EB61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E40086B-7980-4F0B-8919-3A17D942F46D}">
      <dsp:nvSpPr>
        <dsp:cNvPr id="0" name=""/>
        <dsp:cNvSpPr/>
      </dsp:nvSpPr>
      <dsp:spPr>
        <a:xfrm>
          <a:off x="395569" y="0"/>
          <a:ext cx="8496970" cy="1196909"/>
        </a:xfrm>
        <a:prstGeom prst="roundRect">
          <a:avLst/>
        </a:prstGeom>
        <a:solidFill>
          <a:schemeClr val="accent6">
            <a:shade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solidFill>
                <a:schemeClr val="accent3">
                  <a:lumMod val="60000"/>
                  <a:lumOff val="40000"/>
                </a:schemeClr>
              </a:solidFill>
            </a:rPr>
            <a:t>Подготовка каждого мероприятия включает в себя комплекс занятий:</a:t>
          </a:r>
          <a:endParaRPr lang="ru-RU" sz="3200" kern="1200" dirty="0">
            <a:solidFill>
              <a:schemeClr val="accent3">
                <a:lumMod val="60000"/>
                <a:lumOff val="40000"/>
              </a:schemeClr>
            </a:solidFill>
          </a:endParaRPr>
        </a:p>
      </dsp:txBody>
      <dsp:txXfrm>
        <a:off x="395569" y="0"/>
        <a:ext cx="8496970" cy="1196909"/>
      </dsp:txXfrm>
    </dsp:sp>
    <dsp:sp modelId="{DF605840-F4D3-4F88-9758-B3165D22EB61}">
      <dsp:nvSpPr>
        <dsp:cNvPr id="0" name=""/>
        <dsp:cNvSpPr/>
      </dsp:nvSpPr>
      <dsp:spPr>
        <a:xfrm>
          <a:off x="0" y="1201218"/>
          <a:ext cx="9144000" cy="10267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0322" tIns="78740" rIns="440944" bIns="78740" numCol="1" spcCol="1270" anchor="t" anchorCtr="0">
          <a:noAutofit/>
        </a:bodyPr>
        <a:lstStyle/>
        <a:p>
          <a:pPr marL="285750" lvl="1" indent="-285750" algn="l" defTabSz="2133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ru-RU" sz="4800" kern="1200"/>
        </a:p>
      </dsp:txBody>
      <dsp:txXfrm>
        <a:off x="0" y="1201218"/>
        <a:ext cx="9144000" cy="10267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13.07.2018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13.07.2018</a:t>
            </a:fld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13.07.2018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13.07.2018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13.07.2018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ransition spd="slow">
    <p:wipe/>
  </p:transition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B550\Desktop\&#1074;&#1086;&#1083;&#1086;&#1085;&#1090;&#1077;&#1088;&#1089;&#1082;&#1080;&#1081;%20&#1087;&#1088;&#1086;&#1077;&#1082;&#1090;\&#1040;&#1082;&#1094;&#1080;&#1103;.mp4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B550\Desktop\&#1052;&#1086;&#1081;%20&#1092;&#1080;&#1083;&#1100;&#1084;.mp4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8.jpeg"/><Relationship Id="rId4" Type="http://schemas.openxmlformats.org/officeDocument/2006/relationships/diagramData" Target="../diagrams/data1.xml"/><Relationship Id="rId9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692696"/>
            <a:ext cx="8640960" cy="2868168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/>
              <a:t>Государственное казенное учреждение социального обслуживания </a:t>
            </a:r>
            <a:br>
              <a:rPr lang="ru-RU" sz="3200" b="1" dirty="0" smtClean="0"/>
            </a:br>
            <a:r>
              <a:rPr lang="ru-RU" sz="3200" b="1" dirty="0" smtClean="0"/>
              <a:t>Московской области «Ивантеевский социально-реабилитационный центр для несовершеннолетних «Теремок»</a:t>
            </a:r>
            <a:br>
              <a:rPr lang="ru-RU" sz="3200" b="1" dirty="0" smtClean="0"/>
            </a:br>
            <a:endParaRPr lang="ru-RU" sz="32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4509120"/>
            <a:ext cx="8964488" cy="1101248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chemeClr val="accent1">
                    <a:lumMod val="50000"/>
                  </a:schemeClr>
                </a:solidFill>
              </a:rPr>
              <a:t>Волонтерские проекты социальной деятельности</a:t>
            </a:r>
            <a:endParaRPr lang="ru-RU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251520" y="-675456"/>
            <a:ext cx="8496970" cy="2133013"/>
            <a:chOff x="323574" y="-2497889"/>
            <a:chExt cx="8496970" cy="2133013"/>
          </a:xfrm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323574" y="-1561785"/>
              <a:ext cx="8496970" cy="1196909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Скругленный прямоугольник 4"/>
            <p:cNvSpPr/>
            <p:nvPr/>
          </p:nvSpPr>
          <p:spPr>
            <a:xfrm>
              <a:off x="395582" y="-2497889"/>
              <a:ext cx="8380114" cy="10800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3200" b="1" kern="1200" dirty="0">
                <a:solidFill>
                  <a:schemeClr val="accent3">
                    <a:lumMod val="60000"/>
                    <a:lumOff val="40000"/>
                  </a:schemeClr>
                </a:solidFill>
              </a:endParaRPr>
            </a:p>
          </p:txBody>
        </p:sp>
      </p:grpSp>
      <p:pic>
        <p:nvPicPr>
          <p:cNvPr id="8" name="Рисунок 7" descr="новое фото 2016 0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268760"/>
            <a:ext cx="4248472" cy="267021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106680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Готовим костюмы, разучиваем роли, разыгрываем сценки</a:t>
            </a:r>
            <a:endParaRPr lang="ru-RU" sz="36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Рисунок 3" descr="20150220_1138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3987062"/>
            <a:ext cx="3827917" cy="28709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IMG_799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3717032"/>
            <a:ext cx="4319972" cy="287998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20170118_10212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1484784"/>
            <a:ext cx="4336083" cy="264696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0" y="-531440"/>
            <a:ext cx="8820472" cy="1844981"/>
            <a:chOff x="395582" y="-2497889"/>
            <a:chExt cx="8820472" cy="1844981"/>
          </a:xfrm>
        </p:grpSpPr>
        <p:sp>
          <p:nvSpPr>
            <p:cNvPr id="13" name="Скругленный прямоугольник 12"/>
            <p:cNvSpPr/>
            <p:nvPr/>
          </p:nvSpPr>
          <p:spPr>
            <a:xfrm>
              <a:off x="719084" y="-1849817"/>
              <a:ext cx="8496970" cy="1196909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Скругленный прямоугольник 4"/>
            <p:cNvSpPr/>
            <p:nvPr/>
          </p:nvSpPr>
          <p:spPr>
            <a:xfrm>
              <a:off x="395582" y="-2497889"/>
              <a:ext cx="8380114" cy="10800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3200" b="1" kern="1200" dirty="0">
                <a:solidFill>
                  <a:schemeClr val="accent3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Готовим подарки своими руками</a:t>
            </a:r>
            <a:endParaRPr lang="ru-RU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Содержимое 5" descr="новое фото 2016 08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3968" y="1052736"/>
            <a:ext cx="4449421" cy="312372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IMG_01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90180" y="3356992"/>
            <a:ext cx="3253820" cy="30126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IMG_012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268760"/>
            <a:ext cx="4212468" cy="280831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IMG_8007.JPG"/>
          <p:cNvPicPr>
            <a:picLocks noChangeAspect="1"/>
          </p:cNvPicPr>
          <p:nvPr/>
        </p:nvPicPr>
        <p:blipFill>
          <a:blip r:embed="rId5" cstate="print"/>
          <a:srcRect r="41226"/>
          <a:stretch>
            <a:fillRect/>
          </a:stretch>
        </p:blipFill>
        <p:spPr>
          <a:xfrm>
            <a:off x="179512" y="3140968"/>
            <a:ext cx="2520280" cy="350100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IMG_011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2" y="4267644"/>
            <a:ext cx="4241472" cy="259035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4725144"/>
            <a:ext cx="9144000" cy="692696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НАШИ МЕРОПРИЯТИЯ</a:t>
            </a:r>
            <a:endParaRPr lang="ru-RU" sz="4000" b="1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Акция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rcRect l="5222" r="4267"/>
          <a:stretch>
            <a:fillRect/>
          </a:stretch>
        </p:blipFill>
        <p:spPr>
          <a:xfrm>
            <a:off x="827088" y="1862138"/>
            <a:ext cx="7489825" cy="4213225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3">
                <a:lumMod val="60000"/>
                <a:lumOff val="4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grpSp>
        <p:nvGrpSpPr>
          <p:cNvPr id="3" name="Группа 2"/>
          <p:cNvGrpSpPr/>
          <p:nvPr/>
        </p:nvGrpSpPr>
        <p:grpSpPr>
          <a:xfrm>
            <a:off x="323528" y="260648"/>
            <a:ext cx="8496970" cy="1196909"/>
            <a:chOff x="395582" y="-2569897"/>
            <a:chExt cx="8496970" cy="1196909"/>
          </a:xfrm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395582" y="-2569897"/>
              <a:ext cx="8496970" cy="1196909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Скругленный прямоугольник 4"/>
            <p:cNvSpPr/>
            <p:nvPr/>
          </p:nvSpPr>
          <p:spPr>
            <a:xfrm>
              <a:off x="395582" y="-2497889"/>
              <a:ext cx="8380114" cy="10800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3200" b="1" kern="1200" dirty="0" smtClean="0">
                  <a:solidFill>
                    <a:schemeClr val="accent3">
                      <a:lumMod val="60000"/>
                      <a:lumOff val="40000"/>
                    </a:schemeClr>
                  </a:solidFill>
                </a:rPr>
                <a:t>Проведение акции </a:t>
              </a:r>
            </a:p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3200" b="1" kern="1200" dirty="0" smtClean="0">
                  <a:solidFill>
                    <a:schemeClr val="accent3">
                      <a:lumMod val="60000"/>
                      <a:lumOff val="40000"/>
                    </a:schemeClr>
                  </a:solidFill>
                </a:rPr>
                <a:t>«УМНЫЙ ПЕШЕХОД»</a:t>
              </a:r>
              <a:endParaRPr lang="ru-RU" sz="3200" b="1" kern="1200" dirty="0">
                <a:solidFill>
                  <a:schemeClr val="accent3">
                    <a:lumMod val="60000"/>
                    <a:lumOff val="40000"/>
                  </a:schemeClr>
                </a:solidFill>
              </a:endParaRPr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Заголовок 3"/>
          <p:cNvGrpSpPr>
            <a:grpSpLocks noGrp="1"/>
          </p:cNvGrpSpPr>
          <p:nvPr>
            <p:ph type="title"/>
          </p:nvPr>
        </p:nvGrpSpPr>
        <p:grpSpPr>
          <a:xfrm>
            <a:off x="539552" y="692696"/>
            <a:ext cx="8229600" cy="1066800"/>
            <a:chOff x="395582" y="-2569897"/>
            <a:chExt cx="8496970" cy="1196909"/>
          </a:xfrm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395582" y="-2569897"/>
              <a:ext cx="8496970" cy="1196909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Скругленный прямоугольник 4"/>
            <p:cNvSpPr/>
            <p:nvPr/>
          </p:nvSpPr>
          <p:spPr>
            <a:xfrm>
              <a:off x="395582" y="-2497889"/>
              <a:ext cx="8380114" cy="10800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3200" b="1" kern="1200" dirty="0" smtClean="0">
                  <a:solidFill>
                    <a:schemeClr val="accent3">
                      <a:lumMod val="60000"/>
                      <a:lumOff val="40000"/>
                    </a:schemeClr>
                  </a:solidFill>
                </a:rPr>
                <a:t>Проведение совместных мероприятий, чаепития.</a:t>
              </a:r>
            </a:p>
          </p:txBody>
        </p:sp>
      </p:grpSp>
      <p:pic>
        <p:nvPicPr>
          <p:cNvPr id="10" name="Рисунок 9" descr="IMG_797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844824"/>
            <a:ext cx="4025856" cy="270890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 descr="IMG_799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772816"/>
            <a:ext cx="4025856" cy="261699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IMG_795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39752" y="4134221"/>
            <a:ext cx="4457904" cy="272377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796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19497" y="188640"/>
            <a:ext cx="4524503" cy="301633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IMG_798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88640"/>
            <a:ext cx="4615112" cy="296433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Содержимое 6" descr="IMG_793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35696" y="2924944"/>
            <a:ext cx="5616624" cy="374441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620688"/>
            <a:ext cx="8686800" cy="106680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Фестиваль «Активность- путь к долголетию</a:t>
            </a:r>
            <a:endParaRPr lang="ru-RU" sz="3200" dirty="0"/>
          </a:p>
        </p:txBody>
      </p:sp>
      <p:pic>
        <p:nvPicPr>
          <p:cNvPr id="4" name="Мой фильм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395536" y="1556792"/>
            <a:ext cx="8400256" cy="4725144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DSCF67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4008" y="1124744"/>
            <a:ext cx="4104456" cy="328910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0"/>
            <a:ext cx="8460432" cy="1584176"/>
          </a:xfrm>
        </p:spPr>
        <p:txBody>
          <a:bodyPr>
            <a:normAutofit fontScale="90000"/>
          </a:bodyPr>
          <a:lstStyle/>
          <a:p>
            <a:r>
              <a:rPr lang="ru-RU" sz="48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/>
            </a:r>
            <a:br>
              <a:rPr lang="ru-RU" sz="48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</a:br>
            <a:r>
              <a:rPr lang="ru-RU" sz="48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Праздничные концерты:</a:t>
            </a:r>
            <a:br>
              <a:rPr lang="ru-RU" sz="48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</a:br>
            <a:r>
              <a:rPr lang="ru-RU" sz="48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- 9 МАЯ</a:t>
            </a:r>
            <a:endParaRPr lang="ru-RU" sz="48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9" name="Рисунок 8" descr="PICT2040.JPG"/>
          <p:cNvPicPr>
            <a:picLocks noChangeAspect="1"/>
          </p:cNvPicPr>
          <p:nvPr/>
        </p:nvPicPr>
        <p:blipFill>
          <a:blip r:embed="rId3" cstate="print"/>
          <a:srcRect l="14962" t="18994" r="3139" b="21885"/>
          <a:stretch>
            <a:fillRect/>
          </a:stretch>
        </p:blipFill>
        <p:spPr>
          <a:xfrm>
            <a:off x="395536" y="4005064"/>
            <a:ext cx="4459704" cy="256490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DSCF6694.jpg"/>
          <p:cNvPicPr>
            <a:picLocks noChangeAspect="1"/>
          </p:cNvPicPr>
          <p:nvPr/>
        </p:nvPicPr>
        <p:blipFill>
          <a:blip r:embed="rId4" cstate="print"/>
          <a:srcRect r="2312"/>
          <a:stretch>
            <a:fillRect/>
          </a:stretch>
        </p:blipFill>
        <p:spPr>
          <a:xfrm>
            <a:off x="4644008" y="4221088"/>
            <a:ext cx="4139952" cy="243187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PICT2033.JPG"/>
          <p:cNvPicPr>
            <a:picLocks noChangeAspect="1"/>
          </p:cNvPicPr>
          <p:nvPr/>
        </p:nvPicPr>
        <p:blipFill>
          <a:blip r:embed="rId5" cstate="print"/>
          <a:srcRect l="9742" b="20636"/>
          <a:stretch>
            <a:fillRect/>
          </a:stretch>
        </p:blipFill>
        <p:spPr>
          <a:xfrm>
            <a:off x="827584" y="1628800"/>
            <a:ext cx="3779911" cy="24924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PICT2552.JPG"/>
          <p:cNvPicPr>
            <a:picLocks noChangeAspect="1"/>
          </p:cNvPicPr>
          <p:nvPr/>
        </p:nvPicPr>
        <p:blipFill>
          <a:blip r:embed="rId2" cstate="print"/>
          <a:srcRect t="16780" b="3407"/>
          <a:stretch>
            <a:fillRect/>
          </a:stretch>
        </p:blipFill>
        <p:spPr>
          <a:xfrm>
            <a:off x="3995936" y="908720"/>
            <a:ext cx="4932040" cy="295232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0"/>
            <a:ext cx="8568952" cy="921345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 - 8 марта и 23 февраля</a:t>
            </a:r>
            <a:endParaRPr lang="ru-RU" sz="48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Рисунок 4" descr="IMG_2838.JPG"/>
          <p:cNvPicPr>
            <a:picLocks noChangeAspect="1"/>
          </p:cNvPicPr>
          <p:nvPr/>
        </p:nvPicPr>
        <p:blipFill>
          <a:blip r:embed="rId3" cstate="print"/>
          <a:srcRect l="5218"/>
          <a:stretch>
            <a:fillRect/>
          </a:stretch>
        </p:blipFill>
        <p:spPr>
          <a:xfrm>
            <a:off x="3131840" y="3789040"/>
            <a:ext cx="5487992" cy="280831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IMG_80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980728"/>
            <a:ext cx="4720592" cy="302433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20150220_120014.jpg"/>
          <p:cNvPicPr>
            <a:picLocks noChangeAspect="1"/>
          </p:cNvPicPr>
          <p:nvPr/>
        </p:nvPicPr>
        <p:blipFill>
          <a:blip r:embed="rId5" cstate="print"/>
          <a:srcRect l="22456" t="6287" r="14671"/>
          <a:stretch>
            <a:fillRect/>
          </a:stretch>
        </p:blipFill>
        <p:spPr>
          <a:xfrm>
            <a:off x="683568" y="3329608"/>
            <a:ext cx="2016224" cy="352839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SCF03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32040" y="3861048"/>
            <a:ext cx="3995936" cy="299695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DSCF183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20072" y="980728"/>
            <a:ext cx="3540673" cy="32849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новое фото 2016 04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3645024"/>
            <a:ext cx="4819465" cy="321297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8" name="Группа 7"/>
          <p:cNvGrpSpPr/>
          <p:nvPr/>
        </p:nvGrpSpPr>
        <p:grpSpPr>
          <a:xfrm>
            <a:off x="0" y="-243408"/>
            <a:ext cx="8820472" cy="1512168"/>
            <a:chOff x="395582" y="-2497889"/>
            <a:chExt cx="8820472" cy="1556949"/>
          </a:xfrm>
        </p:grpSpPr>
        <p:sp>
          <p:nvSpPr>
            <p:cNvPr id="10" name="Скругленный прямоугольник 9"/>
            <p:cNvSpPr/>
            <p:nvPr/>
          </p:nvSpPr>
          <p:spPr>
            <a:xfrm>
              <a:off x="863126" y="-2137849"/>
              <a:ext cx="8352928" cy="1196909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Скругленный прямоугольник 4"/>
            <p:cNvSpPr/>
            <p:nvPr/>
          </p:nvSpPr>
          <p:spPr>
            <a:xfrm>
              <a:off x="395582" y="-2497889"/>
              <a:ext cx="8380114" cy="10800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3200" b="1" kern="1200" dirty="0">
                <a:solidFill>
                  <a:schemeClr val="accent3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0"/>
            <a:ext cx="7488832" cy="126876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День пожилого человека, </a:t>
            </a:r>
            <a:br>
              <a:rPr lang="ru-RU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</a:br>
            <a:r>
              <a:rPr lang="ru-RU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                День инвалида</a:t>
            </a:r>
            <a:endParaRPr lang="ru-RU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9" name="Рисунок 8" descr="DSCF5219.JPG"/>
          <p:cNvPicPr>
            <a:picLocks noChangeAspect="1"/>
          </p:cNvPicPr>
          <p:nvPr/>
        </p:nvPicPr>
        <p:blipFill>
          <a:blip r:embed="rId5" cstate="print"/>
          <a:srcRect l="6372"/>
          <a:stretch>
            <a:fillRect/>
          </a:stretch>
        </p:blipFill>
        <p:spPr>
          <a:xfrm>
            <a:off x="251520" y="1052736"/>
            <a:ext cx="5089313" cy="309634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4005064"/>
            <a:ext cx="8964488" cy="2520280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>
                <a:solidFill>
                  <a:schemeClr val="accent1">
                    <a:lumMod val="50000"/>
                  </a:schemeClr>
                </a:solidFill>
              </a:rPr>
              <a:t>Социальный проект</a:t>
            </a:r>
          </a:p>
          <a:p>
            <a:pPr algn="ctr"/>
            <a:r>
              <a:rPr lang="ru-RU" sz="4400" dirty="0" smtClean="0">
                <a:solidFill>
                  <a:schemeClr val="accent1">
                    <a:lumMod val="50000"/>
                  </a:schemeClr>
                </a:solidFill>
              </a:rPr>
              <a:t>«ПРЕЕМСТВЕННОСТЬ ПОКОЛЕНИЙ»</a:t>
            </a:r>
            <a:endParaRPr lang="ru-RU" sz="4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18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75856" y="188640"/>
            <a:ext cx="5688632" cy="350776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PICT2420.JPG"/>
          <p:cNvPicPr>
            <a:picLocks noChangeAspect="1"/>
          </p:cNvPicPr>
          <p:nvPr/>
        </p:nvPicPr>
        <p:blipFill>
          <a:blip r:embed="rId3" cstate="print"/>
          <a:srcRect r="9375" b="13901"/>
          <a:stretch>
            <a:fillRect/>
          </a:stretch>
        </p:blipFill>
        <p:spPr>
          <a:xfrm>
            <a:off x="4716016" y="3727873"/>
            <a:ext cx="4427984" cy="313012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Изображение 175.jpg"/>
          <p:cNvPicPr>
            <a:picLocks noChangeAspect="1"/>
          </p:cNvPicPr>
          <p:nvPr/>
        </p:nvPicPr>
        <p:blipFill>
          <a:blip r:embed="rId4" cstate="print"/>
          <a:srcRect t="13254" r="2013"/>
          <a:stretch>
            <a:fillRect/>
          </a:stretch>
        </p:blipFill>
        <p:spPr>
          <a:xfrm>
            <a:off x="179512" y="3439842"/>
            <a:ext cx="5164492" cy="3429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179512" y="476672"/>
            <a:ext cx="727280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Новый год </a:t>
            </a:r>
          </a:p>
          <a:p>
            <a:r>
              <a:rPr lang="ru-RU" sz="40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и </a:t>
            </a:r>
          </a:p>
          <a:p>
            <a:r>
              <a:rPr lang="ru-RU" sz="40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Рождество</a:t>
            </a:r>
            <a:endParaRPr lang="ru-RU" sz="40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IMG_2852.JPG"/>
          <p:cNvPicPr>
            <a:picLocks noChangeAspect="1"/>
          </p:cNvPicPr>
          <p:nvPr/>
        </p:nvPicPr>
        <p:blipFill>
          <a:blip r:embed="rId2" cstate="print"/>
          <a:srcRect l="27111" t="13246" r="14298"/>
          <a:stretch>
            <a:fillRect/>
          </a:stretch>
        </p:blipFill>
        <p:spPr>
          <a:xfrm>
            <a:off x="683568" y="3534554"/>
            <a:ext cx="3240360" cy="332344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404664"/>
            <a:ext cx="9144000" cy="692696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К старикам отношение трепетное, заботливое</a:t>
            </a:r>
            <a:endParaRPr lang="ru-RU" sz="36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Рисунок 4" descr="IMG_2853.JPG"/>
          <p:cNvPicPr>
            <a:picLocks noChangeAspect="1"/>
          </p:cNvPicPr>
          <p:nvPr/>
        </p:nvPicPr>
        <p:blipFill>
          <a:blip r:embed="rId3" cstate="print"/>
          <a:srcRect l="8065" t="1715"/>
          <a:stretch>
            <a:fillRect/>
          </a:stretch>
        </p:blipFill>
        <p:spPr>
          <a:xfrm>
            <a:off x="4283968" y="3905672"/>
            <a:ext cx="4142370" cy="295232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DSCF0816.jpg"/>
          <p:cNvPicPr>
            <a:picLocks noChangeAspect="1"/>
          </p:cNvPicPr>
          <p:nvPr/>
        </p:nvPicPr>
        <p:blipFill>
          <a:blip r:embed="rId4" cstate="print"/>
          <a:srcRect l="5030" r="4426" b="5815"/>
          <a:stretch>
            <a:fillRect/>
          </a:stretch>
        </p:blipFill>
        <p:spPr>
          <a:xfrm>
            <a:off x="4572000" y="1052736"/>
            <a:ext cx="3567996" cy="279842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новое фото 2016 1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7584" y="1052736"/>
            <a:ext cx="3491880" cy="281092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SCF67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99992" y="1196752"/>
            <a:ext cx="4283968" cy="321297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820472" cy="1066800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«Наши приехали!» </a:t>
            </a:r>
            <a:br>
              <a:rPr lang="ru-RU" sz="3200" b="1" dirty="0" smtClean="0"/>
            </a:br>
            <a:r>
              <a:rPr lang="ru-RU" sz="3200" b="1" dirty="0" smtClean="0"/>
              <a:t>–радуются пожилые люди новой встрече</a:t>
            </a:r>
            <a:endParaRPr lang="ru-RU" sz="3200" b="1" dirty="0"/>
          </a:p>
        </p:txBody>
      </p:sp>
      <p:pic>
        <p:nvPicPr>
          <p:cNvPr id="5" name="Рисунок 4" descr="новое фото 2016 08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3689648"/>
            <a:ext cx="3057868" cy="316835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новое фото 2016 032.JPG"/>
          <p:cNvPicPr>
            <a:picLocks noChangeAspect="1"/>
          </p:cNvPicPr>
          <p:nvPr/>
        </p:nvPicPr>
        <p:blipFill>
          <a:blip r:embed="rId4" cstate="print"/>
          <a:srcRect l="1614"/>
          <a:stretch>
            <a:fillRect/>
          </a:stretch>
        </p:blipFill>
        <p:spPr>
          <a:xfrm>
            <a:off x="3275856" y="4049688"/>
            <a:ext cx="5652120" cy="280831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DSCF081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15616" y="1412776"/>
            <a:ext cx="3744416" cy="304428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F52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788024" y="2535382"/>
            <a:ext cx="3529996" cy="432261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IMG_7995.JPG"/>
          <p:cNvPicPr>
            <a:picLocks noChangeAspect="1"/>
          </p:cNvPicPr>
          <p:nvPr/>
        </p:nvPicPr>
        <p:blipFill>
          <a:blip r:embed="rId3" cstate="print"/>
          <a:srcRect r="29369"/>
          <a:stretch>
            <a:fillRect/>
          </a:stretch>
        </p:blipFill>
        <p:spPr>
          <a:xfrm>
            <a:off x="611560" y="3346526"/>
            <a:ext cx="4080336" cy="351147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новое фото 2016 09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1052736"/>
            <a:ext cx="3957505" cy="34563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PICT205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980728"/>
            <a:ext cx="3840427" cy="288032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93610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«К нашим приехали»-радуются юные артисты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908720"/>
            <a:ext cx="8229600" cy="4896544"/>
          </a:xfrm>
        </p:spPr>
        <p:txBody>
          <a:bodyPr>
            <a:normAutofit fontScale="62500" lnSpcReduction="20000"/>
          </a:bodyPr>
          <a:lstStyle/>
          <a:p>
            <a:r>
              <a:rPr lang="ru-RU" sz="5100" dirty="0" smtClean="0">
                <a:solidFill>
                  <a:schemeClr val="accent6">
                    <a:lumMod val="50000"/>
                  </a:schemeClr>
                </a:solidFill>
              </a:rPr>
              <a:t>Проект «Преемственность поколений» направлен на оказание социальной поддержки пожилым людям, улучшения настроения, укрепление морально-психологического настроя.</a:t>
            </a:r>
          </a:p>
          <a:p>
            <a:endParaRPr lang="ru-RU" sz="5100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5100" dirty="0" smtClean="0">
                <a:solidFill>
                  <a:schemeClr val="accent6">
                    <a:lumMod val="50000"/>
                  </a:schemeClr>
                </a:solidFill>
              </a:rPr>
              <a:t>Целевая группа – воспитанники и сотрудники Центра, получатели социальных услуг, ветераны, пожилые люди города Ивантеевка.</a:t>
            </a:r>
          </a:p>
          <a:p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43000"/>
            <a:ext cx="9144000" cy="1637928"/>
          </a:xfrm>
        </p:spPr>
        <p:txBody>
          <a:bodyPr>
            <a:normAutofit fontScale="90000"/>
          </a:bodyPr>
          <a:lstStyle/>
          <a:p>
            <a:r>
              <a:rPr lang="ru-RU" u="sng" dirty="0" smtClean="0"/>
              <a:t>Цель: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   </a:t>
            </a:r>
            <a:r>
              <a:rPr lang="ru-RU" sz="3600" b="1" dirty="0" smtClean="0"/>
              <a:t>Укрепление связи между поколениями, улучшение качества жизни пожилых людей, через досуговые мероприятия. 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636912"/>
            <a:ext cx="8229600" cy="3937624"/>
          </a:xfrm>
        </p:spPr>
        <p:txBody>
          <a:bodyPr>
            <a:normAutofit/>
          </a:bodyPr>
          <a:lstStyle/>
          <a:p>
            <a:pPr>
              <a:buNone/>
            </a:pPr>
            <a:endParaRPr lang="ru-RU" u="sng" dirty="0" smtClean="0"/>
          </a:p>
          <a:p>
            <a:pPr>
              <a:buNone/>
            </a:pPr>
            <a:r>
              <a:rPr lang="ru-RU" u="sng" dirty="0" smtClean="0">
                <a:solidFill>
                  <a:schemeClr val="accent6">
                    <a:lumMod val="50000"/>
                  </a:schemeClr>
                </a:solidFill>
              </a:rPr>
              <a:t>Задачи:</a:t>
            </a:r>
            <a:endParaRPr lang="ru-RU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lvl="0"/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Укрепить значимость старшего поколения в сегодняшнем дне;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Помочь пожилым людям и инвалидам повысить социальную активность;</a:t>
            </a:r>
          </a:p>
          <a:p>
            <a:pPr lvl="0"/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Сохранить историческую преемственность поколений.</a:t>
            </a:r>
          </a:p>
          <a:p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SCF08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624" y="1340768"/>
            <a:ext cx="7262325" cy="52565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3212976"/>
          </a:xfrm>
        </p:spPr>
        <p:txBody>
          <a:bodyPr>
            <a:noAutofit/>
          </a:bodyPr>
          <a:lstStyle/>
          <a:p>
            <a:pPr algn="just"/>
            <a:r>
              <a:rPr lang="ru-RU" sz="24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Человечество не может сделать и шага вперед, не оглядываясь назад и не переоценивая заново все духовные ценности далеких и близких поколений.</a:t>
            </a:r>
            <a:br>
              <a:rPr lang="ru-RU" sz="24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</a:br>
            <a:r>
              <a:rPr lang="ru-RU" sz="24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>В преемственности выше всего ценится духовная общность людей: </a:t>
            </a:r>
            <a:r>
              <a:rPr lang="ru-RU" sz="2400" b="1" i="1" dirty="0" smtClean="0"/>
              <a:t>«Духовное родство пуще плотского»</a:t>
            </a:r>
            <a:r>
              <a:rPr lang="ru-RU" sz="2400" b="1" dirty="0" smtClean="0"/>
              <a:t> - гласит русская народная пословица.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> </a:t>
            </a:r>
            <a:endParaRPr lang="ru-RU" sz="2800" b="1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SCF08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0670" y="1484785"/>
            <a:ext cx="7997794" cy="518457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0"/>
            <a:ext cx="8458200" cy="147002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Проявления преемственности чрезвычайно многообразны. </a:t>
            </a:r>
            <a:endParaRPr lang="ru-RU" b="1" i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SCF03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337114"/>
            <a:ext cx="8352928" cy="552088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548680"/>
            <a:ext cx="9144000" cy="86409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Форма реализации нашего проекта – «Общение- это праздник!»</a:t>
            </a:r>
            <a:endParaRPr lang="ru-RU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5212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</a:br>
            <a:endParaRPr lang="ru-RU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4" name="Содержимое 3" descr="DSCF787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3936723"/>
            <a:ext cx="3456384" cy="292127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IMG_799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95936" y="3785658"/>
            <a:ext cx="4608512" cy="307234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8" name="Схема 7"/>
          <p:cNvGraphicFramePr/>
          <p:nvPr/>
        </p:nvGraphicFramePr>
        <p:xfrm>
          <a:off x="0" y="332656"/>
          <a:ext cx="9144000" cy="2232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Рисунок 6" descr="IMG_20141126_093311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67544" y="1412776"/>
            <a:ext cx="3683968" cy="276297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813" b="11015"/>
          <a:stretch/>
        </p:blipFill>
        <p:spPr>
          <a:xfrm>
            <a:off x="4139952" y="1412776"/>
            <a:ext cx="4637206" cy="289266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DSCF5257.JPG"/>
          <p:cNvPicPr>
            <a:picLocks noChangeAspect="1"/>
          </p:cNvPicPr>
          <p:nvPr/>
        </p:nvPicPr>
        <p:blipFill>
          <a:blip r:embed="rId2" cstate="print"/>
          <a:srcRect t="9701"/>
          <a:stretch>
            <a:fillRect/>
          </a:stretch>
        </p:blipFill>
        <p:spPr>
          <a:xfrm>
            <a:off x="4355976" y="3761656"/>
            <a:ext cx="4572000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_28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63688" y="3212976"/>
            <a:ext cx="3635896" cy="23924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PICT2043.JPG"/>
          <p:cNvPicPr>
            <a:picLocks noChangeAspect="1"/>
          </p:cNvPicPr>
          <p:nvPr/>
        </p:nvPicPr>
        <p:blipFill>
          <a:blip r:embed="rId4" cstate="print"/>
          <a:srcRect l="3961" t="6918" b="16504"/>
          <a:stretch>
            <a:fillRect/>
          </a:stretch>
        </p:blipFill>
        <p:spPr>
          <a:xfrm>
            <a:off x="0" y="1196752"/>
            <a:ext cx="4214339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MG_007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95936" y="980728"/>
            <a:ext cx="4822506" cy="27724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20150220_115405.jpg"/>
          <p:cNvPicPr>
            <a:picLocks noChangeAspect="1"/>
          </p:cNvPicPr>
          <p:nvPr/>
        </p:nvPicPr>
        <p:blipFill>
          <a:blip r:embed="rId6" cstate="print"/>
          <a:srcRect t="10633" r="14938"/>
          <a:stretch>
            <a:fillRect/>
          </a:stretch>
        </p:blipFill>
        <p:spPr>
          <a:xfrm>
            <a:off x="0" y="4437112"/>
            <a:ext cx="3072341" cy="2420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76672"/>
            <a:ext cx="6984776" cy="720080"/>
          </a:xfrm>
        </p:spPr>
        <p:txBody>
          <a:bodyPr>
            <a:normAutofit/>
          </a:bodyPr>
          <a:lstStyle/>
          <a:p>
            <a:r>
              <a:rPr lang="ru-RU" b="1" dirty="0" smtClean="0"/>
              <a:t>Разучиваем танцы и песни</a:t>
            </a:r>
            <a:endParaRPr lang="ru-RU" b="1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326</TotalTime>
  <Words>196</Words>
  <Application>Microsoft Office PowerPoint</Application>
  <PresentationFormat>Экран (4:3)</PresentationFormat>
  <Paragraphs>35</Paragraphs>
  <Slides>23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Городская</vt:lpstr>
      <vt:lpstr>Государственное казенное учреждение социального обслуживания  Московской области «Ивантеевский социально-реабилитационный центр для несовершеннолетних «Теремок» </vt:lpstr>
      <vt:lpstr>Слайд 2</vt:lpstr>
      <vt:lpstr>Слайд 3</vt:lpstr>
      <vt:lpstr>Цель:      Укрепление связи между поколениями, улучшение качества жизни пожилых людей, через досуговые мероприятия.  </vt:lpstr>
      <vt:lpstr>Человечество не может сделать и шага вперед, не оглядываясь назад и не переоценивая заново все духовные ценности далеких и близких поколений.   В преемственности выше всего ценится духовная общность людей: «Духовное родство пуще плотского» - гласит русская народная пословица.  </vt:lpstr>
      <vt:lpstr>Проявления преемственности чрезвычайно многообразны. </vt:lpstr>
      <vt:lpstr>Форма реализации нашего проекта – «Общение- это праздник!»</vt:lpstr>
      <vt:lpstr> </vt:lpstr>
      <vt:lpstr>Разучиваем танцы и песни</vt:lpstr>
      <vt:lpstr>Готовим костюмы, разучиваем роли, разыгрываем сценки</vt:lpstr>
      <vt:lpstr>Готовим подарки своими руками</vt:lpstr>
      <vt:lpstr>НАШИ МЕРОПРИЯТИЯ</vt:lpstr>
      <vt:lpstr>Слайд 13</vt:lpstr>
      <vt:lpstr>Слайд 14</vt:lpstr>
      <vt:lpstr>Слайд 15</vt:lpstr>
      <vt:lpstr>Фестиваль «Активность- путь к долголетию</vt:lpstr>
      <vt:lpstr> Праздничные концерты: - 9 МАЯ</vt:lpstr>
      <vt:lpstr>  - 8 марта и 23 февраля</vt:lpstr>
      <vt:lpstr>День пожилого человека,                   День инвалида</vt:lpstr>
      <vt:lpstr>Слайд 20</vt:lpstr>
      <vt:lpstr>К старикам отношение трепетное, заботливое</vt:lpstr>
      <vt:lpstr>«Наши приехали!»  –радуются пожилые люди новой встрече</vt:lpstr>
      <vt:lpstr>«К нашим приехали»-радуются юные артисты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Государственное казенное учреждение социального обслуживания  Московской области «Ивантеевский социально-реабилитационный центр для несовершеннолетних «Теремок» </dc:title>
  <dc:creator>B550</dc:creator>
  <cp:lastModifiedBy>B550</cp:lastModifiedBy>
  <cp:revision>68</cp:revision>
  <dcterms:created xsi:type="dcterms:W3CDTF">2017-01-24T12:13:37Z</dcterms:created>
  <dcterms:modified xsi:type="dcterms:W3CDTF">2018-07-13T13:20:43Z</dcterms:modified>
</cp:coreProperties>
</file>