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69" r:id="rId5"/>
    <p:sldId id="270" r:id="rId6"/>
    <p:sldId id="258" r:id="rId7"/>
    <p:sldId id="259" r:id="rId8"/>
    <p:sldId id="260" r:id="rId9"/>
    <p:sldId id="261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93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2ED4-7461-47F7-84E8-BCB2EF83FE61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199F-47C4-4191-BC4A-530AE02E1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2ED4-7461-47F7-84E8-BCB2EF83FE61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199F-47C4-4191-BC4A-530AE02E1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2ED4-7461-47F7-84E8-BCB2EF83FE61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199F-47C4-4191-BC4A-530AE02E1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2ED4-7461-47F7-84E8-BCB2EF83FE61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199F-47C4-4191-BC4A-530AE02E1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2ED4-7461-47F7-84E8-BCB2EF83FE61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199F-47C4-4191-BC4A-530AE02E1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2ED4-7461-47F7-84E8-BCB2EF83FE61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199F-47C4-4191-BC4A-530AE02E1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2ED4-7461-47F7-84E8-BCB2EF83FE61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199F-47C4-4191-BC4A-530AE02E1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2ED4-7461-47F7-84E8-BCB2EF83FE61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199F-47C4-4191-BC4A-530AE02E1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2ED4-7461-47F7-84E8-BCB2EF83FE61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199F-47C4-4191-BC4A-530AE02E1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2ED4-7461-47F7-84E8-BCB2EF83FE61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199F-47C4-4191-BC4A-530AE02E1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2ED4-7461-47F7-84E8-BCB2EF83FE61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199F-47C4-4191-BC4A-530AE02E1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92ED4-7461-47F7-84E8-BCB2EF83FE61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F199F-47C4-4191-BC4A-530AE02E1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?id=35587639-54-72"/>
          <p:cNvPicPr/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42910" y="714356"/>
            <a:ext cx="1149350" cy="1567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1476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71891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571472" y="3000373"/>
            <a:ext cx="78581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9442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944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" pitchFamily="34" charset="0"/>
                <a:ea typeface="Cambria" pitchFamily="18" charset="0"/>
                <a:cs typeface="Cambria" pitchFamily="18" charset="0"/>
              </a:rPr>
              <a:t>ПРЕЗЕНТАЦИЯ ПРОЕКТА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944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" pitchFamily="34" charset="0"/>
                <a:ea typeface="Cambria" pitchFamily="18" charset="0"/>
                <a:cs typeface="Cambria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944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mbria" pitchFamily="18" charset="0"/>
                <a:cs typeface="Cambria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" pitchFamily="34" charset="0"/>
                <a:ea typeface="Cambria" pitchFamily="18" charset="0"/>
                <a:cs typeface="Cambria" pitchFamily="18" charset="0"/>
              </a:rPr>
              <a:t>ТЕАТР НА КОЛЕСАХ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mbria" pitchFamily="18" charset="0"/>
                <a:cs typeface="Cambria" pitchFamily="18" charset="0"/>
              </a:rPr>
              <a:t>» - ПРИОБЩЕНИЕ ЖИТЕЛЕЙ СЕЛЬСКИХ ПОСЕЛЕНИЙ ЧЕРНЯНСКОГО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mbria" pitchFamily="18" charset="0"/>
                <a:cs typeface="Cambria" pitchFamily="18" charset="0"/>
              </a:rPr>
              <a:t> РАЙОНА К ТЕАТРАЛЬНОМУ ИСКУССТВУ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9442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2357430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Управление культуры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учреждение культуры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«Центр культурного развития п. Чернянка»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5214950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1944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Режиссер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народного театра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1944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Терещенко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Алексеевна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6215082"/>
            <a:ext cx="2066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1944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Чернянка, 2019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57158" y="35716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" pitchFamily="34" charset="0"/>
                <a:ea typeface="Cambria" pitchFamily="18" charset="0"/>
                <a:cs typeface="Cambria" pitchFamily="18" charset="0"/>
              </a:rPr>
              <a:t>КОМАНДА ПРОЕКТА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1000109"/>
          <a:ext cx="8358245" cy="5694454"/>
        </p:xfrm>
        <a:graphic>
          <a:graphicData uri="http://schemas.openxmlformats.org/drawingml/2006/table">
            <a:tbl>
              <a:tblPr/>
              <a:tblGrid>
                <a:gridCol w="571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1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60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4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387" marR="16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ФИО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387" marR="16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3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Должность </a:t>
                      </a: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</a:t>
                      </a: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основное место работы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387" marR="16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Выполняемые в проекте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387" marR="16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68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387" marR="16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Гопалов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Анатолий Николаевич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Начальник управления культуры администрации Чернянского района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Куратор проекта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53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387" marR="16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Санькова </a:t>
                      </a: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Вероника Алексеевна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И.о. директора муниципального бюджетного учреждения культуры «Центр культурного развития п. Чернянка»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Руководитель проекта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161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387" marR="16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Терещенко </a:t>
                      </a:r>
                      <a:r>
                        <a:rPr lang="ru-RU" sz="1200" b="1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Лина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Алексеевна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Режиссер «Народного самодеятельного коллектива» любительского театра «Феникс» муниципального бюджетного учреждения культуры « Центр культурного развития п. Чернянка».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Администратор проекта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Ответственный за постановку спектакля и гастрольную </a:t>
                      </a: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деятельность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253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387" marR="16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Нечеса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Валентина Петровна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Заместитель начальника управления  культуры администрации Чернянского района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Член рабочей группы</a:t>
                      </a: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Ответственный за обеспечение транспортным и ресурсами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707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387" marR="16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Антонова Надежда Владимировна</a:t>
                      </a: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Методист по работе с молодёжью МБУК «Центр культурного развития п.Чернянка»</a:t>
                      </a: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Член рабочей группы</a:t>
                      </a: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Ответственный</a:t>
                      </a:r>
                      <a:r>
                        <a:rPr lang="ru-RU" sz="1200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за освещение гастрольной детальности в СМИ и электронных сетевых изданиях</a:t>
                      </a: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707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387" marR="16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Гальченко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Алла 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Ивановна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Директор районного центра народного творчества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Член рабочей группы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Ответственный за </a:t>
                      </a: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организацию гастрольных выездов 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муниципальные образования района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4282" y="357166"/>
            <a:ext cx="84296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" pitchFamily="34" charset="0"/>
                <a:ea typeface="Cambria" pitchFamily="18" charset="0"/>
                <a:cs typeface="Cambria" pitchFamily="18" charset="0"/>
              </a:rPr>
              <a:t>ВВЕДЕНИЕ В ПРЕДМЕТНУЮ ОБЛАСТЬ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" pitchFamily="34" charset="0"/>
                <a:ea typeface="Cambria" pitchFamily="18" charset="0"/>
                <a:cs typeface="Cambria" pitchFamily="18" charset="0"/>
              </a:rPr>
              <a:t>(ОПИСАНИЕ СИТУАЦИИ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mbria" pitchFamily="18" charset="0"/>
                <a:cs typeface="Cambria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" pitchFamily="34" charset="0"/>
                <a:ea typeface="Cambria" pitchFamily="18" charset="0"/>
                <a:cs typeface="Cambria" pitchFamily="18" charset="0"/>
              </a:rPr>
              <a:t>КАК ЕСТЬ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mbria" pitchFamily="18" charset="0"/>
                <a:cs typeface="Cambria" pitchFamily="18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" pitchFamily="34" charset="0"/>
                <a:ea typeface="Cambria" pitchFamily="18" charset="0"/>
                <a:cs typeface="Cambria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00034" y="1928802"/>
            <a:ext cx="521497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решению Президента В. В. Путина 2019 год объявлен Годом театра.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Театр – уникальный вид искусства, расширяющий кругозор, формирующий личность и восполняющий человеческую потребность в прекрасном.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Театр объединяет людей, создавая единое эмоциональное и культурное пространство, воспитывает зрителя.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Рисунок 1" descr="C:\Users\User\Desktop\e`mblema-640x38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571612"/>
            <a:ext cx="3217072" cy="247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1" descr="C:\Users\User\Desktop\1(7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286256"/>
            <a:ext cx="298441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4282" y="357166"/>
            <a:ext cx="84296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" pitchFamily="34" charset="0"/>
                <a:ea typeface="Cambria" pitchFamily="18" charset="0"/>
                <a:cs typeface="Cambria" pitchFamily="18" charset="0"/>
              </a:rPr>
              <a:t>ВВЕДЕНИЕ В ПРЕДМЕТНУЮ ОБЛАСТЬ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" pitchFamily="34" charset="0"/>
                <a:ea typeface="Cambria" pitchFamily="18" charset="0"/>
                <a:cs typeface="Cambria" pitchFamily="18" charset="0"/>
              </a:rPr>
              <a:t>(ОПИСАНИЕ СИТУАЦИИ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mbria" pitchFamily="18" charset="0"/>
                <a:cs typeface="Cambria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" pitchFamily="34" charset="0"/>
                <a:ea typeface="Cambria" pitchFamily="18" charset="0"/>
                <a:cs typeface="Cambria" pitchFamily="18" charset="0"/>
              </a:rPr>
              <a:t>КАК ЕСТЬ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mbria" pitchFamily="18" charset="0"/>
                <a:cs typeface="Cambria" pitchFamily="18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" pitchFamily="34" charset="0"/>
                <a:ea typeface="Cambria" pitchFamily="18" charset="0"/>
                <a:cs typeface="Cambria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71472" y="5286388"/>
            <a:ext cx="81439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Театр, как никакая другая форма художественной деятельности человека, позволяет органически соединять просветительский и нравственный аспекты культуры. 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00034" y="-18941"/>
            <a:ext cx="821537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культурного развития п. Чернянка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творческое пространство, постоянно развивающееся, чутко реагирующее на потребности времени и определяющее перспективы художественно-эстетического воспитания и духовного просвещения населения района.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посредством театрального искусства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главная цель проекта.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pp.userapi.com/c841120/v841120143/66d47/ccsudJQg0x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XRqb3aQCVl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575" y="3727353"/>
            <a:ext cx="2525479" cy="168398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 descr="ccsudJQg0xA.jpg"/>
          <p:cNvPicPr>
            <a:picLocks noChangeAspect="1"/>
          </p:cNvPicPr>
          <p:nvPr/>
        </p:nvPicPr>
        <p:blipFill>
          <a:blip r:embed="rId3" cstate="print"/>
          <a:srcRect b="20000"/>
          <a:stretch>
            <a:fillRect/>
          </a:stretch>
        </p:blipFill>
        <p:spPr>
          <a:xfrm>
            <a:off x="6123316" y="3784605"/>
            <a:ext cx="2631747" cy="1569478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4282" y="357166"/>
            <a:ext cx="84296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" pitchFamily="34" charset="0"/>
                <a:ea typeface="Cambria" pitchFamily="18" charset="0"/>
                <a:cs typeface="Cambria" pitchFamily="18" charset="0"/>
              </a:rPr>
              <a:t>ВВЕДЕНИЕ В ПРЕДМЕТНУЮ ОБЛАСТЬ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" pitchFamily="34" charset="0"/>
                <a:ea typeface="Cambria" pitchFamily="18" charset="0"/>
                <a:cs typeface="Cambria" pitchFamily="18" charset="0"/>
              </a:rPr>
              <a:t>(ОПИСАНИЕ СИТУАЦИИ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mbria" pitchFamily="18" charset="0"/>
                <a:cs typeface="Cambria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" pitchFamily="34" charset="0"/>
                <a:ea typeface="Cambria" pitchFamily="18" charset="0"/>
                <a:cs typeface="Cambria" pitchFamily="18" charset="0"/>
              </a:rPr>
              <a:t>КАК ЕСТЬ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mbria" pitchFamily="18" charset="0"/>
                <a:cs typeface="Cambria" pitchFamily="18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" pitchFamily="34" charset="0"/>
                <a:ea typeface="Cambria" pitchFamily="18" charset="0"/>
                <a:cs typeface="Cambria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4282" y="1500175"/>
            <a:ext cx="500066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Чернянский народный театр и детская театральная студия имеют положительный опыт совместных репетиций и выступлений. Такая работа объединяет детей и взрослых, способствует творческому развитию коллектива.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Рисунок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500174"/>
            <a:ext cx="3571868" cy="228601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786314" y="4000504"/>
            <a:ext cx="4152928" cy="201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Театральные традиции и сценические навыки передаются от поколения к поколению, налаживается взаимосвязь и контакт между детьми и взрослыми.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OoWNhgoUp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786190"/>
            <a:ext cx="4214842" cy="2791221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4282" y="357166"/>
            <a:ext cx="84296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" pitchFamily="34" charset="0"/>
                <a:ea typeface="Cambria" pitchFamily="18" charset="0"/>
                <a:cs typeface="Cambria" pitchFamily="18" charset="0"/>
              </a:rPr>
              <a:t>ВВЕДЕНИЕ В ПРЕДМЕТНУЮ ОБЛАСТЬ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" pitchFamily="34" charset="0"/>
                <a:ea typeface="Cambria" pitchFamily="18" charset="0"/>
                <a:cs typeface="Cambria" pitchFamily="18" charset="0"/>
              </a:rPr>
              <a:t>(ОПИСАНИЕ СИТУАЦИИ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mbria" pitchFamily="18" charset="0"/>
                <a:cs typeface="Cambria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" pitchFamily="34" charset="0"/>
                <a:ea typeface="Cambria" pitchFamily="18" charset="0"/>
                <a:cs typeface="Cambria" pitchFamily="18" charset="0"/>
              </a:rPr>
              <a:t>КАК ЕСТЬ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mbria" pitchFamily="18" charset="0"/>
                <a:cs typeface="Cambria" pitchFamily="18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" pitchFamily="34" charset="0"/>
                <a:ea typeface="Cambria" pitchFamily="18" charset="0"/>
                <a:cs typeface="Cambria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85720" y="3143248"/>
            <a:ext cx="2428892" cy="17859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Интеллектуальная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429388" y="3071810"/>
            <a:ext cx="2286016" cy="164307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Развлекатель</a:t>
            </a:r>
          </a:p>
          <a:p>
            <a:pPr algn="ctr"/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357554" y="2571744"/>
            <a:ext cx="2428892" cy="21431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</a:t>
            </a:r>
            <a:endParaRPr lang="ru-RU" sz="3200" b="1" dirty="0">
              <a:ln w="10541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571868" y="5143512"/>
            <a:ext cx="2357454" cy="14287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Эстетическая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42910" y="5000636"/>
            <a:ext cx="2571768" cy="171451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Развивающая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286512" y="4929198"/>
            <a:ext cx="2500330" cy="171451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Воспитательная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715008" y="1214422"/>
            <a:ext cx="2928958" cy="171451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Приобщение к культурно-массовым мероприятиям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14348" y="1285860"/>
            <a:ext cx="2643206" cy="171451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Приобщение к театральному искусству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19838354">
            <a:off x="4995354" y="2252199"/>
            <a:ext cx="813905" cy="296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2783331">
            <a:off x="3370708" y="2204017"/>
            <a:ext cx="835024" cy="296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5857884" y="3643314"/>
            <a:ext cx="468934" cy="296020"/>
          </a:xfrm>
          <a:prstGeom prst="rightArrow">
            <a:avLst>
              <a:gd name="adj1" fmla="val 24013"/>
              <a:gd name="adj2" fmla="val 372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4533905" y="4752979"/>
            <a:ext cx="372209" cy="296020"/>
          </a:xfrm>
          <a:prstGeom prst="rightArrow">
            <a:avLst>
              <a:gd name="adj1" fmla="val 24013"/>
              <a:gd name="adj2" fmla="val 372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0800000">
            <a:off x="2857488" y="3571876"/>
            <a:ext cx="468934" cy="296020"/>
          </a:xfrm>
          <a:prstGeom prst="rightArrow">
            <a:avLst>
              <a:gd name="adj1" fmla="val 24013"/>
              <a:gd name="adj2" fmla="val 372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2669476">
            <a:off x="5430098" y="4670019"/>
            <a:ext cx="1216294" cy="296020"/>
          </a:xfrm>
          <a:prstGeom prst="rightArrow">
            <a:avLst>
              <a:gd name="adj1" fmla="val 24013"/>
              <a:gd name="adj2" fmla="val 372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8431677">
            <a:off x="2681628" y="4678142"/>
            <a:ext cx="1114372" cy="296020"/>
          </a:xfrm>
          <a:prstGeom prst="rightArrow">
            <a:avLst>
              <a:gd name="adj1" fmla="val 24013"/>
              <a:gd name="adj2" fmla="val 372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4282" y="357166"/>
            <a:ext cx="81439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" pitchFamily="34" charset="0"/>
                <a:ea typeface="Cambria" pitchFamily="18" charset="0"/>
                <a:cs typeface="Cambria" pitchFamily="18" charset="0"/>
              </a:rPr>
              <a:t>ЦЕЛЬ И РЕЗУЛЬТАТ ПРОЕКТА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246708"/>
              </p:ext>
            </p:extLst>
          </p:nvPr>
        </p:nvGraphicFramePr>
        <p:xfrm>
          <a:off x="357158" y="1000107"/>
          <a:ext cx="8429686" cy="5567394"/>
        </p:xfrm>
        <a:graphic>
          <a:graphicData uri="http://schemas.openxmlformats.org/drawingml/2006/table">
            <a:tbl>
              <a:tblPr/>
              <a:tblGrid>
                <a:gridCol w="178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5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5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37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4381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 проекта: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440" marR="174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indent="39370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Приобщить не менее 8000 жителей сельских поселений Чернянского района к  театральному искусству к апрелю 2020 года.</a:t>
                      </a:r>
                    </a:p>
                  </a:txBody>
                  <a:tcPr marL="17440" marR="17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573">
                <a:tc>
                  <a:txBody>
                    <a:bodyPr/>
                    <a:lstStyle/>
                    <a:p>
                      <a:pPr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Способ достижения цели: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440" marR="174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Проведение выездных показов спектакля и мастер-классов</a:t>
                      </a:r>
                      <a:endParaRPr lang="ru-RU" sz="1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440" marR="17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468">
                <a:tc rowSpan="3"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 проекта:</a:t>
                      </a:r>
                      <a:endParaRPr lang="ru-RU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440" marR="174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591310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Результат: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440" marR="174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0815" indent="24130"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Базовое значение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440" marR="174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8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Период, год</a:t>
                      </a:r>
                      <a:endParaRPr lang="ru-RU" sz="7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440" marR="17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5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</a:t>
                      </a:r>
                    </a:p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440" marR="174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</a:t>
                      </a:r>
                      <a:endParaRPr lang="ru-RU" sz="7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440" marR="174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Жители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1200" b="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Кочегуренского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Ольшанского, </a:t>
                      </a:r>
                      <a:r>
                        <a:rPr lang="ru-RU" sz="1200" b="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Волоконовского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Андреевского, </a:t>
                      </a:r>
                      <a:r>
                        <a:rPr lang="ru-RU" sz="1200" b="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Малотроицкого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Орликовского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Кузькинского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Русскохаланского, </a:t>
                      </a:r>
                      <a:r>
                        <a:rPr lang="ru-RU" sz="1200" b="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Ездоченского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</a:t>
                      </a:r>
                      <a:r>
                        <a:rPr lang="ru-RU" sz="1200" b="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Волотовского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сельских поселений приобщились к театральному искусству  </a:t>
                      </a:r>
                      <a:endParaRPr lang="ru-RU" sz="1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440" marR="174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440" marR="174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440" marR="174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440" marR="174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236">
                <a:tc rowSpan="7"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Требования к результату проекта: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440" marR="174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088390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Требования к результату: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440" marR="17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67640" indent="21590"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Базовое значение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440" marR="174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Период, год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440" marR="174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440" marR="174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440" marR="174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3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240" marR="0" indent="-15240" algn="l" defTabSz="914400" rtl="0" eaLnBrk="1" fontAlgn="auto" latinLnBrk="0" hangingPunct="1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Согласование показов с главами сельских поселений</a:t>
                      </a:r>
                    </a:p>
                    <a:p>
                      <a:pPr marL="15240" marR="0" indent="-15240" algn="l" defTabSz="914400" rtl="0" eaLnBrk="1" fontAlgn="auto" latinLnBrk="0" hangingPunct="1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440" marR="17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 marL="17440" marR="17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 marL="17440" marR="17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 marL="17440" marR="17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54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Размещение и распечатка</a:t>
                      </a:r>
                      <a:r>
                        <a:rPr lang="ru-RU" sz="1200" b="0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рекламных материалов</a:t>
                      </a:r>
                      <a:endParaRPr lang="ru-RU" sz="1200" b="0" i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440" marR="17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 marL="17440" marR="17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 marL="17440" marR="17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Franklin Gothic Book"/>
                          <a:ea typeface="Times New Roman"/>
                        </a:rPr>
                        <a:t>10</a:t>
                      </a:r>
                      <a:endParaRPr lang="ru-RU" sz="1200" dirty="0">
                        <a:latin typeface="Franklin Gothic Book"/>
                        <a:ea typeface="Times New Roman"/>
                      </a:endParaRPr>
                    </a:p>
                  </a:txBody>
                  <a:tcPr marL="17440" marR="17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31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Гастрольные  туры: показы спектаклей в </a:t>
                      </a:r>
                      <a:r>
                        <a:rPr lang="ru-RU" sz="1200" b="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Кочегуренском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Ольшанском, </a:t>
                      </a:r>
                      <a:r>
                        <a:rPr lang="ru-RU" sz="1200" b="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Волоконовском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Андреевском, </a:t>
                      </a:r>
                      <a:r>
                        <a:rPr lang="ru-RU" sz="1200" b="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Малотроицком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Орликовском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Кузькинском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Русскохаланском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Ездоченском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</a:t>
                      </a:r>
                      <a:r>
                        <a:rPr lang="ru-RU" sz="1200" b="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Волотовском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сельских поселениях</a:t>
                      </a:r>
                      <a:endParaRPr lang="ru-RU" sz="1200" b="0" i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440" marR="17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440" marR="17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440" marR="17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440" marR="17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31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Проведение</a:t>
                      </a:r>
                      <a:r>
                        <a:rPr lang="ru-RU" sz="1200" b="0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репетиций любительского театра «Феникс»</a:t>
                      </a:r>
                      <a:endParaRPr lang="ru-RU" sz="1200" b="0" i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440" marR="17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440" marR="17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440" marR="17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440" marR="17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05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Подготовка отчетной документации  (отчеты по КТ гастрольных туров)</a:t>
                      </a:r>
                    </a:p>
                  </a:txBody>
                  <a:tcPr marL="17440" marR="17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440" marR="17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440" marR="17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440" marR="174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6573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Пользователи результатом: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440" marR="174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Население Чернянского района</a:t>
                      </a:r>
                      <a:endParaRPr lang="ru-RU" sz="1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440" marR="174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85720" y="285728"/>
            <a:ext cx="82867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" pitchFamily="34" charset="0"/>
                <a:ea typeface="Cambria" pitchFamily="18" charset="0"/>
                <a:cs typeface="Cambria" pitchFamily="18" charset="0"/>
              </a:rPr>
              <a:t>ВВЕДЕНИЕ В ПРЕДМЕТНУЮ ОБЛАСТЬ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" pitchFamily="34" charset="0"/>
                <a:ea typeface="Cambria" pitchFamily="18" charset="0"/>
                <a:cs typeface="Cambria" pitchFamily="18" charset="0"/>
              </a:rPr>
              <a:t>(ОПИСАНИЕ СИТУАЦИИ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mbria" pitchFamily="18" charset="0"/>
                <a:cs typeface="Cambria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" pitchFamily="34" charset="0"/>
                <a:ea typeface="Cambria" pitchFamily="18" charset="0"/>
                <a:cs typeface="Cambria" pitchFamily="18" charset="0"/>
              </a:rPr>
              <a:t>КАК БУДЕТ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mbria" pitchFamily="18" charset="0"/>
                <a:cs typeface="Cambria" pitchFamily="18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" pitchFamily="34" charset="0"/>
                <a:ea typeface="Cambria" pitchFamily="18" charset="0"/>
                <a:cs typeface="Cambria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14282" y="1214422"/>
            <a:ext cx="2928958" cy="25003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Молодежь, родители, дети, люди пожилого возраста получат возможность активного творческого общения, основанного на общем увлечении театральным искусством.</a:t>
            </a:r>
          </a:p>
        </p:txBody>
      </p:sp>
      <p:sp>
        <p:nvSpPr>
          <p:cNvPr id="6" name="Овал 5"/>
          <p:cNvSpPr/>
          <p:nvPr/>
        </p:nvSpPr>
        <p:spPr>
          <a:xfrm>
            <a:off x="5214942" y="1643050"/>
            <a:ext cx="3500462" cy="335758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«Театр на колесах» станет тем инструментом, с помощью которого мы сможем изменить сознание зрителя, чтобы у него возникла личностно-ориентированная потребность приобщиться к любительскому театру не только в качестве зрительской аудитории, но и участником. </a:t>
            </a:r>
          </a:p>
        </p:txBody>
      </p:sp>
      <p:sp>
        <p:nvSpPr>
          <p:cNvPr id="7" name="Овал 6"/>
          <p:cNvSpPr/>
          <p:nvPr/>
        </p:nvSpPr>
        <p:spPr>
          <a:xfrm>
            <a:off x="1714480" y="3857628"/>
            <a:ext cx="3643338" cy="278608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«Театр на колесах» </a:t>
            </a:r>
            <a:r>
              <a:rPr lang="ru-RU" sz="14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/>
                <a:cs typeface="Times New Roman" pitchFamily="18" charset="0"/>
              </a:rPr>
              <a:t>«Народного самодеятельного коллектива» любительского театра «Феникс» </a:t>
            </a:r>
            <a:r>
              <a:rPr lang="ru-RU" sz="14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станет новой точкой отсчета для развития любительского театрального искусства как фактора формирования культурной среды на территории Чернянского района.</a:t>
            </a:r>
          </a:p>
        </p:txBody>
      </p:sp>
      <p:sp>
        <p:nvSpPr>
          <p:cNvPr id="8" name="Выгнутая вверх стрелка 7"/>
          <p:cNvSpPr/>
          <p:nvPr/>
        </p:nvSpPr>
        <p:spPr>
          <a:xfrm rot="1436516">
            <a:off x="2829896" y="1433402"/>
            <a:ext cx="3129216" cy="1014364"/>
          </a:xfrm>
          <a:prstGeom prst="curvedDownArrow">
            <a:avLst>
              <a:gd name="adj1" fmla="val 25000"/>
              <a:gd name="adj2" fmla="val 50000"/>
              <a:gd name="adj3" fmla="val 367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rot="9899353">
            <a:off x="4811147" y="5088143"/>
            <a:ext cx="3545015" cy="1286516"/>
          </a:xfrm>
          <a:prstGeom prst="curvedDownArrow">
            <a:avLst>
              <a:gd name="adj1" fmla="val 26663"/>
              <a:gd name="adj2" fmla="val 62564"/>
              <a:gd name="adj3" fmla="val 421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57158" y="357166"/>
            <a:ext cx="85725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" pitchFamily="34" charset="0"/>
                <a:ea typeface="Cambria" pitchFamily="18" charset="0"/>
                <a:cs typeface="Cambria" pitchFamily="18" charset="0"/>
              </a:rPr>
              <a:t>ОСНОВНЫЕ БЛОКИ РАБОТ ПРОЕКТА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9955"/>
              </p:ext>
            </p:extLst>
          </p:nvPr>
        </p:nvGraphicFramePr>
        <p:xfrm>
          <a:off x="285721" y="1000109"/>
          <a:ext cx="8643997" cy="2696555"/>
        </p:xfrm>
        <a:graphic>
          <a:graphicData uri="http://schemas.openxmlformats.org/drawingml/2006/table">
            <a:tbl>
              <a:tblPr/>
              <a:tblGrid>
                <a:gridCol w="483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9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3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36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766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7766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6984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7375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89399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7241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9688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</a:tblGrid>
              <a:tr h="35751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553" marR="16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553" marR="16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Длительность, дней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553" marR="16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Начало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553" marR="16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Окончание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553" marR="16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 </a:t>
                      </a:r>
                      <a:r>
                        <a:rPr lang="ru-RU" sz="12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553" marR="16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2020 </a:t>
                      </a:r>
                      <a:r>
                        <a:rPr lang="ru-RU" sz="12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553" marR="16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553" marR="16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553" marR="16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553" marR="16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553" marR="16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553" marR="16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553" marR="16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60">
                <a:tc>
                  <a:txBody>
                    <a:bodyPr/>
                    <a:lstStyle/>
                    <a:p>
                      <a:pPr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Организационный</a:t>
                      </a:r>
                      <a:r>
                        <a:rPr lang="ru-RU" sz="1200" b="0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блок</a:t>
                      </a: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01.11.2019</a:t>
                      </a: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07.11.2019</a:t>
                      </a: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692">
                <a:tc>
                  <a:txBody>
                    <a:bodyPr/>
                    <a:lstStyle/>
                    <a:p>
                      <a:pPr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Согласование показов с главами сельских поселений</a:t>
                      </a: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11.11.2019</a:t>
                      </a: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15.11.2019</a:t>
                      </a: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967"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Согласование</a:t>
                      </a:r>
                      <a:r>
                        <a:rPr lang="ru-RU" sz="1200" b="0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автотранспорта</a:t>
                      </a: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63</a:t>
                      </a: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18.11.2019</a:t>
                      </a: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01.</a:t>
                      </a:r>
                      <a:r>
                        <a:rPr lang="en-US" sz="12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03</a:t>
                      </a:r>
                      <a:r>
                        <a:rPr lang="ru-RU" sz="12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.2020</a:t>
                      </a: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692"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Размещение и распечатка</a:t>
                      </a:r>
                      <a:r>
                        <a:rPr lang="ru-RU" sz="1200" b="0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рекламных материалов</a:t>
                      </a: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</a:t>
                      </a: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15.11.2018</a:t>
                      </a: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01.</a:t>
                      </a:r>
                      <a:r>
                        <a:rPr lang="en-US" sz="12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04</a:t>
                      </a:r>
                      <a:r>
                        <a:rPr lang="ru-RU" sz="12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.2020</a:t>
                      </a: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2038"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Организационна</a:t>
                      </a:r>
                      <a:r>
                        <a:rPr lang="ru-RU" sz="1200" b="0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 работа по предотвращению  и в случае возникновения рисков</a:t>
                      </a: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</a:t>
                      </a: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01.12.2019</a:t>
                      </a: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01.01.2020</a:t>
                      </a: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414899"/>
              </p:ext>
            </p:extLst>
          </p:nvPr>
        </p:nvGraphicFramePr>
        <p:xfrm>
          <a:off x="285722" y="3818800"/>
          <a:ext cx="8643998" cy="2778550"/>
        </p:xfrm>
        <a:graphic>
          <a:graphicData uri="http://schemas.openxmlformats.org/drawingml/2006/table">
            <a:tbl>
              <a:tblPr/>
              <a:tblGrid>
                <a:gridCol w="469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68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403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7403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3315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3315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70173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4280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42807">
                  <a:extLst>
                    <a:ext uri="{9D8B030D-6E8A-4147-A177-3AD203B41FA5}">
                      <a16:colId xmlns:a16="http://schemas.microsoft.com/office/drawing/2014/main" val="2285358822"/>
                    </a:ext>
                  </a:extLst>
                </a:gridCol>
                <a:gridCol w="26884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9561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42223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553" marR="16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553" marR="16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Длительность, дней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553" marR="16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Начало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553" marR="16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Окончание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553" marR="16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 </a:t>
                      </a:r>
                      <a:r>
                        <a:rPr lang="ru-RU" sz="12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553" marR="16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2020 </a:t>
                      </a:r>
                      <a:r>
                        <a:rPr lang="ru-RU" sz="12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553" marR="16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2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553" marR="16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553" marR="16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553" marR="16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553" marR="16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553" marR="16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553" marR="16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170"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Гастрольные  туры</a:t>
                      </a:r>
                      <a:r>
                        <a:rPr lang="en-US" sz="12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c</a:t>
                      </a:r>
                      <a:r>
                        <a:rPr lang="en-US" sz="1200" b="0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мастер-классами</a:t>
                      </a: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73</a:t>
                      </a: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02.12.2019</a:t>
                      </a: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27.0</a:t>
                      </a:r>
                      <a:r>
                        <a:rPr lang="en-US" sz="12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r>
                        <a:rPr lang="ru-RU" sz="12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.2020</a:t>
                      </a: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647"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Проведение</a:t>
                      </a:r>
                      <a:r>
                        <a:rPr lang="ru-RU" sz="1200" b="0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репетиций любительского театра «Феникс»</a:t>
                      </a:r>
                      <a:endParaRPr lang="ru-RU" sz="1200" b="0" i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74</a:t>
                      </a: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01.11.2019</a:t>
                      </a: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01.03.2020</a:t>
                      </a: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9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9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9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93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93C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139"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Подготовка отчетной документации </a:t>
                      </a: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26.</a:t>
                      </a:r>
                      <a:r>
                        <a:rPr lang="en-US" sz="12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03</a:t>
                      </a:r>
                      <a:r>
                        <a:rPr lang="ru-RU" sz="12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.2020</a:t>
                      </a: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01.04.2020</a:t>
                      </a: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4104">
                <a:tc gridSpan="2">
                  <a:txBody>
                    <a:bodyPr/>
                    <a:lstStyle/>
                    <a:p>
                      <a:pPr marL="89281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</a:t>
                      </a:r>
                      <a:endParaRPr lang="ru-RU" sz="12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01.11.2019</a:t>
                      </a:r>
                      <a:endParaRPr lang="ru-RU" sz="12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01.04.2020</a:t>
                      </a:r>
                      <a:endParaRPr lang="ru-RU" sz="12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85720" y="642918"/>
            <a:ext cx="8286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" pitchFamily="34" charset="0"/>
                <a:ea typeface="Cambria" pitchFamily="18" charset="0"/>
                <a:cs typeface="Cambria" pitchFamily="18" charset="0"/>
              </a:rPr>
              <a:t>БЮДЖЕТ ПРОЕКТА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1214423"/>
          <a:ext cx="8572562" cy="4895640"/>
        </p:xfrm>
        <a:graphic>
          <a:graphicData uri="http://schemas.openxmlformats.org/drawingml/2006/table">
            <a:tbl>
              <a:tblPr/>
              <a:tblGrid>
                <a:gridCol w="293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5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90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53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00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2559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41" marR="1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41" marR="1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Бюджет проекта, тыс. руб.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41" marR="1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>
                          <a:latin typeface="Franklin Gothic Book"/>
                          <a:ea typeface="Calibri"/>
                          <a:cs typeface="Calibri"/>
                        </a:rPr>
                        <a:t>Бюджетные источники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141" marR="1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>
                          <a:latin typeface="Franklin Gothic Book"/>
                          <a:ea typeface="Calibri"/>
                          <a:cs typeface="Calibri"/>
                        </a:rPr>
                        <a:t>Внебюджетные источники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141" marR="1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26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федераль­ный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41" marR="1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област­ной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41" marR="1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местный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41" marR="1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средства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хоз. субъекта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41" marR="1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заем­ные средства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41" marR="1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прочие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41" marR="1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126">
                <a:tc>
                  <a:txBody>
                    <a:bodyPr/>
                    <a:lstStyle/>
                    <a:p>
                      <a:pPr algn="l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Организационный</a:t>
                      </a:r>
                      <a:r>
                        <a:rPr lang="ru-RU" sz="1000" b="0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блок</a:t>
                      </a:r>
                      <a:endParaRPr lang="ru-RU" sz="10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latin typeface="Franklin Gothic Book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latin typeface="Franklin Gothic Book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latin typeface="Franklin Gothic Book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707">
                <a:tc>
                  <a:txBody>
                    <a:bodyPr/>
                    <a:lstStyle/>
                    <a:p>
                      <a:pPr algn="l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1.1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Согласование показов с главами сельских поселений</a:t>
                      </a:r>
                      <a:endParaRPr lang="ru-RU" sz="10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latin typeface="Franklin Gothic Book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latin typeface="Franklin Gothic Book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latin typeface="Franklin Gothic Book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707">
                <a:tc>
                  <a:txBody>
                    <a:bodyPr/>
                    <a:lstStyle/>
                    <a:p>
                      <a:pPr algn="l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1.2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Согласование</a:t>
                      </a:r>
                      <a:r>
                        <a:rPr lang="ru-RU" sz="1000" b="0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автотранспорта</a:t>
                      </a:r>
                      <a:endParaRPr lang="ru-RU" sz="10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latin typeface="Franklin Gothic Book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latin typeface="Franklin Gothic Book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latin typeface="Franklin Gothic Book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707">
                <a:tc>
                  <a:txBody>
                    <a:bodyPr/>
                    <a:lstStyle/>
                    <a:p>
                      <a:pPr algn="l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Размещение и распечатка</a:t>
                      </a:r>
                      <a:r>
                        <a:rPr lang="ru-RU" sz="1000" b="0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рекламных материалов</a:t>
                      </a:r>
                      <a:endParaRPr lang="ru-RU" sz="10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latin typeface="Franklin Gothic Book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latin typeface="Franklin Gothic Book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latin typeface="Franklin Gothic Book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296">
                <a:tc>
                  <a:txBody>
                    <a:bodyPr/>
                    <a:lstStyle/>
                    <a:p>
                      <a:pPr algn="l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Организационна</a:t>
                      </a:r>
                      <a:r>
                        <a:rPr lang="ru-RU" sz="1100" b="0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 работа по предотвращению  и в случае возникновения рисков (сумма на ГСМ с учетом заправки личных ТС)</a:t>
                      </a:r>
                      <a:endParaRPr lang="ru-RU" sz="11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4 500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4 500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latin typeface="Franklin Gothic Book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latin typeface="Franklin Gothic Book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latin typeface="Franklin Gothic Book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707">
                <a:tc>
                  <a:txBody>
                    <a:bodyPr/>
                    <a:lstStyle/>
                    <a:p>
                      <a:pPr algn="l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Гастрольные  туры (общая</a:t>
                      </a:r>
                      <a:r>
                        <a:rPr lang="ru-RU" sz="1100" b="0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сумма на ГСМ, рассчитанная по общему километражу</a:t>
                      </a:r>
                      <a:r>
                        <a:rPr lang="ru-RU" sz="11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1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latin typeface="Franklin Gothic Book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latin typeface="Franklin Gothic Book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latin typeface="Franklin Gothic Book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565">
                <a:tc>
                  <a:txBody>
                    <a:bodyPr/>
                    <a:lstStyle/>
                    <a:p>
                      <a:pPr algn="l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4.1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Гастрольные  туры в сезонных условиях </a:t>
                      </a:r>
                      <a:r>
                        <a:rPr lang="ru-RU" sz="1100" b="0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(сумма на ГСМ </a:t>
                      </a:r>
                      <a:r>
                        <a:rPr lang="ru-RU" sz="11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7 500</a:t>
                      </a: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7 500</a:t>
                      </a: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latin typeface="Franklin Gothic Book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latin typeface="Franklin Gothic Book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latin typeface="Franklin Gothic Book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2296">
                <a:tc>
                  <a:txBody>
                    <a:bodyPr/>
                    <a:lstStyle/>
                    <a:p>
                      <a:pPr algn="l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4.2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Гастрольные  туры в сезонных условиях  (Уборочная страда) </a:t>
                      </a:r>
                      <a:r>
                        <a:rPr lang="ru-RU" sz="1100" b="0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(сумма на ГСМ</a:t>
                      </a:r>
                      <a:r>
                        <a:rPr lang="ru-RU" sz="11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4 500</a:t>
                      </a: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4 500</a:t>
                      </a: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latin typeface="Franklin Gothic Book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latin typeface="Franklin Gothic Book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latin typeface="Franklin Gothic Book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296">
                <a:tc>
                  <a:txBody>
                    <a:bodyPr/>
                    <a:lstStyle/>
                    <a:p>
                      <a:pPr algn="l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4.3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Гастрольные  туры в сезонных условиях  (Новогодние</a:t>
                      </a:r>
                      <a:r>
                        <a:rPr lang="ru-RU" sz="1100" b="0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праздники</a:t>
                      </a:r>
                      <a:r>
                        <a:rPr lang="ru-RU" sz="11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</a:t>
                      </a:r>
                      <a:r>
                        <a:rPr lang="ru-RU" sz="1100" b="0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(сумма на ГСМ</a:t>
                      </a:r>
                      <a:r>
                        <a:rPr lang="ru-RU" sz="11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</a:t>
                      </a: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latin typeface="Franklin Gothic Book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latin typeface="Franklin Gothic Book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latin typeface="Franklin Gothic Book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1707">
                <a:tc>
                  <a:txBody>
                    <a:bodyPr/>
                    <a:lstStyle/>
                    <a:p>
                      <a:pPr algn="l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Подготовка отчетной документации </a:t>
                      </a:r>
                      <a:endParaRPr lang="ru-RU" sz="11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553" marR="16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latin typeface="Franklin Gothic Book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latin typeface="Franklin Gothic Book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Franklin Gothic Book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7822">
                <a:tc gridSpan="2">
                  <a:txBody>
                    <a:bodyPr/>
                    <a:lstStyle/>
                    <a:p>
                      <a:pPr marL="14630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Всего: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19 500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19 500 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16141" marR="1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981</Words>
  <Application>Microsoft Office PowerPoint</Application>
  <PresentationFormat>Экран (4:3)</PresentationFormat>
  <Paragraphs>312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</vt:lpstr>
      <vt:lpstr>Franklin Gothic Book</vt:lpstr>
      <vt:lpstr>Franklin Gothic Medium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Администрация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</dc:creator>
  <cp:lastModifiedBy>Дмитрий Алексеевич Верченко</cp:lastModifiedBy>
  <cp:revision>69</cp:revision>
  <dcterms:created xsi:type="dcterms:W3CDTF">2019-01-17T04:58:03Z</dcterms:created>
  <dcterms:modified xsi:type="dcterms:W3CDTF">2019-08-20T10:49:07Z</dcterms:modified>
</cp:coreProperties>
</file>