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7" r:id="rId3"/>
    <p:sldId id="268" r:id="rId4"/>
    <p:sldId id="269" r:id="rId5"/>
    <p:sldId id="271" r:id="rId6"/>
    <p:sldId id="283" r:id="rId7"/>
    <p:sldId id="284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333300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.jpeg"/><Relationship Id="rId7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vk.com/away.php?to=https://www.instagram.com/valdaybezdoma&amp;cc_key=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_13130744864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082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-Yq8Zth2R4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1979712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67544" y="188640"/>
            <a:ext cx="867645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5400" dirty="0" smtClean="0">
              <a:ln>
                <a:solidFill>
                  <a:srgbClr val="FF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ru-RU" sz="5400" dirty="0" smtClean="0">
                <a:ln w="3810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Проект</a:t>
            </a:r>
          </a:p>
          <a:p>
            <a:pPr algn="ctr"/>
            <a:r>
              <a:rPr lang="ru-RU" sz="5400" dirty="0" smtClean="0">
                <a:ln w="3810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«Приют </a:t>
            </a:r>
          </a:p>
          <a:p>
            <a:pPr algn="ctr"/>
            <a:r>
              <a:rPr lang="ru-RU" sz="5400" dirty="0" smtClean="0">
                <a:ln w="3810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для бездомных животных </a:t>
            </a:r>
          </a:p>
          <a:p>
            <a:pPr algn="ctr"/>
            <a:r>
              <a:rPr lang="ru-RU" sz="5400" dirty="0" smtClean="0">
                <a:ln w="38100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«Ушки на макушке»</a:t>
            </a:r>
            <a:endParaRPr lang="ru-RU" sz="5400" dirty="0">
              <a:ln w="38100">
                <a:solidFill>
                  <a:schemeClr val="accent6">
                    <a:lumMod val="50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_13130744864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082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-Yq8Zth2R4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1979712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QL37EBQ81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35688" y="4049688"/>
            <a:ext cx="2808312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sZSLHz3IWG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3977680"/>
            <a:ext cx="288032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TGFh7qXExl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27784" y="188640"/>
            <a:ext cx="3598537" cy="429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XCOlOorC-Z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19872" y="4509120"/>
            <a:ext cx="2348880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xRikEgZbMzI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44208" y="620688"/>
            <a:ext cx="252028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_13130744864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082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-Yq8Zth2R4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1979712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339752" y="6206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979712" y="548680"/>
            <a:ext cx="7164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 w="285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Информационно - просветительная работа с детьми и подростками с целью формирование у них гуманного отношения  к животным с ранних лет.</a:t>
            </a:r>
          </a:p>
        </p:txBody>
      </p:sp>
      <p:pic>
        <p:nvPicPr>
          <p:cNvPr id="6" name="Рисунок 5" descr="9uA0sf17YT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2780928"/>
            <a:ext cx="4355976" cy="3266982"/>
          </a:xfrm>
          <a:prstGeom prst="rect">
            <a:avLst/>
          </a:prstGeom>
        </p:spPr>
      </p:pic>
      <p:pic>
        <p:nvPicPr>
          <p:cNvPr id="7" name="Рисунок 6" descr="ZuvVnk1kez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2492896"/>
            <a:ext cx="4064000" cy="40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_13130744864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082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-Yq8Zth2R4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1979712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bZRFEcKvsw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2636912"/>
            <a:ext cx="3804980" cy="2143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KEXcbIJ1S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3501008"/>
            <a:ext cx="4139952" cy="3104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l3n9sTYgmw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20072" y="764704"/>
            <a:ext cx="3673546" cy="2486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NddDDJwy-Nc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11760" y="332656"/>
            <a:ext cx="2792141" cy="2096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3uDUeDtoML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15616" y="4869160"/>
            <a:ext cx="3035829" cy="1821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_13130744864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082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-Yq8Zth2R4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1979712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5kwngO2GWQ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3861048"/>
            <a:ext cx="4716016" cy="2649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XHCUxyLBx7I.jpg"/>
          <p:cNvPicPr>
            <a:picLocks noChangeAspect="1"/>
          </p:cNvPicPr>
          <p:nvPr/>
        </p:nvPicPr>
        <p:blipFill>
          <a:blip r:embed="rId5" cstate="print"/>
          <a:srcRect t="33945"/>
          <a:stretch>
            <a:fillRect/>
          </a:stretch>
        </p:blipFill>
        <p:spPr>
          <a:xfrm>
            <a:off x="2264541" y="476672"/>
            <a:ext cx="6380716" cy="3109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_13130744864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082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-Yq8Zth2R4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1979712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267744" y="404664"/>
            <a:ext cx="64087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285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Социальное партнёрство с районной газетой «Валдай»</a:t>
            </a:r>
            <a:endParaRPr lang="ru-RU" sz="3200" dirty="0">
              <a:ln w="28575">
                <a:solidFill>
                  <a:schemeClr val="accent6">
                    <a:lumMod val="50000"/>
                  </a:schemeClr>
                </a:solidFill>
              </a:ln>
              <a:solidFill>
                <a:srgbClr val="FFC000"/>
              </a:solidFill>
              <a:latin typeface="Arial Black" pitchFamily="34" charset="0"/>
            </a:endParaRPr>
          </a:p>
        </p:txBody>
      </p:sp>
      <p:pic>
        <p:nvPicPr>
          <p:cNvPr id="5" name="Рисунок 4" descr="bji4VLd9za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4581128"/>
            <a:ext cx="3179845" cy="1907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UUmvtr4SuDk.jpg"/>
          <p:cNvPicPr>
            <a:picLocks noChangeAspect="1"/>
          </p:cNvPicPr>
          <p:nvPr/>
        </p:nvPicPr>
        <p:blipFill>
          <a:blip r:embed="rId5" cstate="print"/>
          <a:srcRect t="16424" b="8493"/>
          <a:stretch>
            <a:fillRect/>
          </a:stretch>
        </p:blipFill>
        <p:spPr>
          <a:xfrm>
            <a:off x="5508104" y="4653136"/>
            <a:ext cx="3096344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/>
          <p:nvPr/>
        </p:nvPicPr>
        <p:blipFill>
          <a:blip r:embed="rId6" cstate="print"/>
          <a:srcRect l="3666" t="16134" r="24841" b="8574"/>
          <a:stretch>
            <a:fillRect/>
          </a:stretch>
        </p:blipFill>
        <p:spPr>
          <a:xfrm rot="20543836">
            <a:off x="1858792" y="2222259"/>
            <a:ext cx="2808312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/>
          <p:nvPr/>
        </p:nvPicPr>
        <p:blipFill>
          <a:blip r:embed="rId7" cstate="print"/>
          <a:srcRect l="10169" t="14286" r="32204" b="5714"/>
          <a:stretch>
            <a:fillRect/>
          </a:stretch>
        </p:blipFill>
        <p:spPr>
          <a:xfrm rot="918459">
            <a:off x="5893844" y="2129678"/>
            <a:ext cx="2448272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_13130744864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082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-Yq8Zth2R4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1979712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115616" y="476672"/>
            <a:ext cx="80283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285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Перспективы на будущее</a:t>
            </a:r>
          </a:p>
          <a:p>
            <a:pPr algn="just">
              <a:buFont typeface="Wingdings" pitchFamily="2" charset="2"/>
              <a:buChar char="q"/>
            </a:pPr>
            <a:endParaRPr lang="ru-RU" sz="3200" dirty="0" smtClean="0">
              <a:ln w="28575">
                <a:solidFill>
                  <a:schemeClr val="accent6">
                    <a:lumMod val="50000"/>
                  </a:schemeClr>
                </a:solidFill>
              </a:ln>
              <a:solidFill>
                <a:srgbClr val="FFC000"/>
              </a:solidFill>
              <a:latin typeface="Arial Black" pitchFamily="34" charset="0"/>
            </a:endParaRPr>
          </a:p>
          <a:p>
            <a:pPr algn="ctr">
              <a:buFont typeface="Wingdings" pitchFamily="2" charset="2"/>
              <a:buChar char="q"/>
            </a:pPr>
            <a:r>
              <a:rPr lang="ru-RU" sz="2400" dirty="0" smtClean="0">
                <a:ln w="28575">
                  <a:solidFill>
                    <a:schemeClr val="accent6"/>
                  </a:solidFill>
                </a:ln>
                <a:solidFill>
                  <a:srgbClr val="003300"/>
                </a:solidFill>
                <a:latin typeface="Arial Black" pitchFamily="34" charset="0"/>
              </a:rPr>
              <a:t> </a:t>
            </a:r>
            <a:r>
              <a:rPr lang="ru-RU" sz="2400" dirty="0" smtClean="0">
                <a:ln w="3175">
                  <a:solidFill>
                    <a:schemeClr val="accent6"/>
                  </a:solidFill>
                </a:ln>
                <a:solidFill>
                  <a:srgbClr val="003300"/>
                </a:solidFill>
                <a:latin typeface="Arial Black" pitchFamily="34" charset="0"/>
              </a:rPr>
              <a:t>Проект опекунства </a:t>
            </a:r>
          </a:p>
          <a:p>
            <a:pPr algn="ctr"/>
            <a:r>
              <a:rPr lang="ru-RU" sz="2400" dirty="0" smtClean="0">
                <a:ln w="3175">
                  <a:solidFill>
                    <a:schemeClr val="accent6"/>
                  </a:solidFill>
                </a:ln>
                <a:solidFill>
                  <a:srgbClr val="003300"/>
                </a:solidFill>
                <a:latin typeface="Arial Black" pitchFamily="34" charset="0"/>
              </a:rPr>
              <a:t>«Стань другом собаке»             </a:t>
            </a:r>
          </a:p>
          <a:p>
            <a:pPr algn="ctr">
              <a:buFont typeface="Wingdings" pitchFamily="2" charset="2"/>
              <a:buChar char="q"/>
            </a:pPr>
            <a:endParaRPr lang="ru-RU" sz="2400" dirty="0" smtClean="0">
              <a:ln w="3175">
                <a:solidFill>
                  <a:schemeClr val="accent6"/>
                </a:solidFill>
              </a:ln>
              <a:solidFill>
                <a:srgbClr val="003300"/>
              </a:solidFill>
              <a:latin typeface="Arial Black" pitchFamily="34" charset="0"/>
            </a:endParaRPr>
          </a:p>
          <a:p>
            <a:pPr algn="ctr">
              <a:buFont typeface="Wingdings" pitchFamily="2" charset="2"/>
              <a:buChar char="q"/>
            </a:pPr>
            <a:r>
              <a:rPr lang="ru-RU" sz="2400" dirty="0" smtClean="0">
                <a:ln w="3175">
                  <a:solidFill>
                    <a:schemeClr val="accent6"/>
                  </a:solidFill>
                </a:ln>
                <a:solidFill>
                  <a:srgbClr val="003300"/>
                </a:solidFill>
                <a:latin typeface="Arial Black" pitchFamily="34" charset="0"/>
              </a:rPr>
              <a:t>Проект   «Кошкин дом»</a:t>
            </a:r>
          </a:p>
          <a:p>
            <a:pPr algn="ctr"/>
            <a:endParaRPr lang="ru-RU" sz="3200" dirty="0">
              <a:ln w="3175">
                <a:solidFill>
                  <a:schemeClr val="accent6">
                    <a:lumMod val="50000"/>
                  </a:schemeClr>
                </a:solidFill>
              </a:ln>
              <a:solidFill>
                <a:srgbClr val="FFC00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3717032"/>
            <a:ext cx="792088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285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Мы в социальных сетях</a:t>
            </a:r>
          </a:p>
          <a:p>
            <a:pPr algn="ctr"/>
            <a:endParaRPr lang="ru-RU" sz="3200" dirty="0" smtClean="0">
              <a:ln w="28575">
                <a:solidFill>
                  <a:schemeClr val="accent6">
                    <a:lumMod val="50000"/>
                  </a:schemeClr>
                </a:solidFill>
              </a:ln>
              <a:solidFill>
                <a:srgbClr val="FFC000"/>
              </a:solidFill>
              <a:latin typeface="Arial Black" pitchFamily="34" charset="0"/>
            </a:endParaRPr>
          </a:p>
          <a:p>
            <a:pPr algn="ctr"/>
            <a:r>
              <a:rPr lang="en-US" sz="2400" dirty="0" smtClean="0">
                <a:ln w="28575">
                  <a:noFill/>
                </a:ln>
                <a:solidFill>
                  <a:srgbClr val="003300"/>
                </a:solidFill>
                <a:latin typeface="Arial Black" pitchFamily="34" charset="0"/>
                <a:hlinkClick r:id="rId4"/>
              </a:rPr>
              <a:t>https://vk.com/pomosh_valday</a:t>
            </a:r>
            <a:endParaRPr lang="ru-RU" sz="2400" dirty="0" smtClean="0">
              <a:ln w="28575">
                <a:noFill/>
              </a:ln>
              <a:solidFill>
                <a:srgbClr val="003300"/>
              </a:solidFill>
              <a:latin typeface="Arial Black" pitchFamily="34" charset="0"/>
              <a:hlinkClick r:id="rId4"/>
            </a:endParaRPr>
          </a:p>
          <a:p>
            <a:pPr algn="ctr"/>
            <a:endParaRPr lang="ru-RU" sz="2400" dirty="0" smtClean="0">
              <a:ln w="28575">
                <a:solidFill>
                  <a:schemeClr val="accent6">
                    <a:lumMod val="50000"/>
                  </a:schemeClr>
                </a:solidFill>
              </a:ln>
              <a:solidFill>
                <a:srgbClr val="003300"/>
              </a:solidFill>
              <a:latin typeface="Arial Black" pitchFamily="34" charset="0"/>
              <a:hlinkClick r:id="rId4"/>
            </a:endParaRPr>
          </a:p>
          <a:p>
            <a:pPr algn="ctr"/>
            <a:r>
              <a:rPr lang="en-US" sz="2400" dirty="0" smtClean="0">
                <a:solidFill>
                  <a:srgbClr val="003300"/>
                </a:solidFill>
                <a:latin typeface="Arial Black" pitchFamily="34" charset="0"/>
                <a:hlinkClick r:id="rId4"/>
              </a:rPr>
              <a:t>https://www.instagram.com/valdaybezdoma</a:t>
            </a:r>
            <a:r>
              <a:rPr lang="ru-RU" sz="2400" dirty="0" smtClean="0">
                <a:ln w="285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3300"/>
                </a:solidFill>
                <a:latin typeface="Arial Black" pitchFamily="34" charset="0"/>
              </a:rPr>
              <a:t> </a:t>
            </a:r>
          </a:p>
          <a:p>
            <a:pPr algn="ctr"/>
            <a:endParaRPr lang="ru-RU" sz="3200" dirty="0" smtClean="0">
              <a:ln w="28575">
                <a:solidFill>
                  <a:schemeClr val="accent6">
                    <a:lumMod val="50000"/>
                  </a:schemeClr>
                </a:solidFill>
              </a:ln>
              <a:solidFill>
                <a:srgbClr val="FFC000"/>
              </a:solidFill>
              <a:latin typeface="Arial Black" pitchFamily="34" charset="0"/>
            </a:endParaRPr>
          </a:p>
          <a:p>
            <a:pPr algn="ctr"/>
            <a:endParaRPr lang="ru-RU" sz="3200" dirty="0" smtClean="0">
              <a:ln w="28575">
                <a:solidFill>
                  <a:schemeClr val="accent6">
                    <a:lumMod val="50000"/>
                  </a:schemeClr>
                </a:solidFill>
              </a:ln>
              <a:solidFill>
                <a:srgbClr val="FFC000"/>
              </a:solidFill>
              <a:latin typeface="Arial Black" pitchFamily="34" charset="0"/>
            </a:endParaRPr>
          </a:p>
          <a:p>
            <a:pPr algn="ctr"/>
            <a:endParaRPr lang="ru-RU" sz="3200" dirty="0">
              <a:ln w="28575">
                <a:solidFill>
                  <a:schemeClr val="accent6">
                    <a:lumMod val="50000"/>
                  </a:schemeClr>
                </a:solidFill>
              </a:ln>
              <a:solidFill>
                <a:srgbClr val="FFC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_13130744864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082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-Yq8Zth2R4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1979712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195736" y="1700808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195736" y="260648"/>
            <a:ext cx="6948264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 smtClean="0">
              <a:ln w="3175">
                <a:solidFill>
                  <a:schemeClr val="accent6"/>
                </a:solidFill>
              </a:ln>
              <a:solidFill>
                <a:srgbClr val="003300"/>
              </a:solidFill>
              <a:latin typeface="Arial Black" pitchFamily="34" charset="0"/>
            </a:endParaRPr>
          </a:p>
          <a:p>
            <a:pPr algn="ctr"/>
            <a:endParaRPr lang="ru-RU" sz="2000" dirty="0" smtClean="0">
              <a:ln w="3175">
                <a:solidFill>
                  <a:schemeClr val="accent6"/>
                </a:solidFill>
              </a:ln>
              <a:solidFill>
                <a:srgbClr val="003300"/>
              </a:solidFill>
              <a:latin typeface="Arial Black" pitchFamily="34" charset="0"/>
            </a:endParaRPr>
          </a:p>
          <a:p>
            <a:pPr algn="ctr"/>
            <a:r>
              <a:rPr lang="ru-RU" sz="2000" dirty="0" smtClean="0">
                <a:ln w="3175">
                  <a:solidFill>
                    <a:schemeClr val="accent6"/>
                  </a:solidFill>
                </a:ln>
                <a:solidFill>
                  <a:srgbClr val="003300"/>
                </a:solidFill>
                <a:latin typeface="Arial Black" pitchFamily="34" charset="0"/>
              </a:rPr>
              <a:t>Мы встанем на защиту "братьев меньших"!</a:t>
            </a:r>
            <a:br>
              <a:rPr lang="ru-RU" sz="2000" dirty="0" smtClean="0">
                <a:ln w="3175">
                  <a:solidFill>
                    <a:schemeClr val="accent6"/>
                  </a:solidFill>
                </a:ln>
                <a:solidFill>
                  <a:srgbClr val="003300"/>
                </a:solidFill>
                <a:latin typeface="Arial Black" pitchFamily="34" charset="0"/>
              </a:rPr>
            </a:br>
            <a:r>
              <a:rPr lang="ru-RU" sz="2000" dirty="0" smtClean="0">
                <a:ln w="3175">
                  <a:solidFill>
                    <a:schemeClr val="accent6"/>
                  </a:solidFill>
                </a:ln>
                <a:solidFill>
                  <a:srgbClr val="003300"/>
                </a:solidFill>
                <a:latin typeface="Arial Black" pitchFamily="34" charset="0"/>
              </a:rPr>
              <a:t>В обиду ни за что их не дадим!</a:t>
            </a:r>
            <a:br>
              <a:rPr lang="ru-RU" sz="2000" dirty="0" smtClean="0">
                <a:ln w="3175">
                  <a:solidFill>
                    <a:schemeClr val="accent6"/>
                  </a:solidFill>
                </a:ln>
                <a:solidFill>
                  <a:srgbClr val="003300"/>
                </a:solidFill>
                <a:latin typeface="Arial Black" pitchFamily="34" charset="0"/>
              </a:rPr>
            </a:br>
            <a:r>
              <a:rPr lang="ru-RU" sz="2000" dirty="0" smtClean="0">
                <a:ln w="3175">
                  <a:solidFill>
                    <a:schemeClr val="accent6"/>
                  </a:solidFill>
                </a:ln>
                <a:solidFill>
                  <a:srgbClr val="003300"/>
                </a:solidFill>
                <a:latin typeface="Arial Black" pitchFamily="34" charset="0"/>
              </a:rPr>
              <a:t>И численность бездомных мы уменьшим,</a:t>
            </a:r>
            <a:br>
              <a:rPr lang="ru-RU" sz="2000" dirty="0" smtClean="0">
                <a:ln w="3175">
                  <a:solidFill>
                    <a:schemeClr val="accent6"/>
                  </a:solidFill>
                </a:ln>
                <a:solidFill>
                  <a:srgbClr val="003300"/>
                </a:solidFill>
                <a:latin typeface="Arial Black" pitchFamily="34" charset="0"/>
              </a:rPr>
            </a:br>
            <a:r>
              <a:rPr lang="ru-RU" sz="2000" dirty="0" smtClean="0">
                <a:ln w="3175">
                  <a:solidFill>
                    <a:schemeClr val="accent6"/>
                  </a:solidFill>
                </a:ln>
                <a:solidFill>
                  <a:srgbClr val="003300"/>
                </a:solidFill>
                <a:latin typeface="Arial Black" pitchFamily="34" charset="0"/>
              </a:rPr>
              <a:t>Характер дикий мягко укротим!</a:t>
            </a:r>
            <a:br>
              <a:rPr lang="ru-RU" sz="2000" dirty="0" smtClean="0">
                <a:ln w="3175">
                  <a:solidFill>
                    <a:schemeClr val="accent6"/>
                  </a:solidFill>
                </a:ln>
                <a:solidFill>
                  <a:srgbClr val="003300"/>
                </a:solidFill>
                <a:latin typeface="Arial Black" pitchFamily="34" charset="0"/>
              </a:rPr>
            </a:br>
            <a:r>
              <a:rPr lang="ru-RU" sz="2000" dirty="0" smtClean="0">
                <a:ln w="3175">
                  <a:solidFill>
                    <a:schemeClr val="accent6"/>
                  </a:solidFill>
                </a:ln>
                <a:solidFill>
                  <a:srgbClr val="003300"/>
                </a:solidFill>
                <a:latin typeface="Arial Black" pitchFamily="34" charset="0"/>
              </a:rPr>
              <a:t/>
            </a:r>
            <a:br>
              <a:rPr lang="ru-RU" sz="2000" dirty="0" smtClean="0">
                <a:ln w="3175">
                  <a:solidFill>
                    <a:schemeClr val="accent6"/>
                  </a:solidFill>
                </a:ln>
                <a:solidFill>
                  <a:srgbClr val="003300"/>
                </a:solidFill>
                <a:latin typeface="Arial Black" pitchFamily="34" charset="0"/>
              </a:rPr>
            </a:br>
            <a:r>
              <a:rPr lang="ru-RU" sz="2000" dirty="0" smtClean="0">
                <a:ln w="3175">
                  <a:solidFill>
                    <a:schemeClr val="accent6"/>
                  </a:solidFill>
                </a:ln>
                <a:solidFill>
                  <a:srgbClr val="003300"/>
                </a:solidFill>
                <a:latin typeface="Arial Black" pitchFamily="34" charset="0"/>
              </a:rPr>
              <a:t>Любовь подарим кошке и собаке,</a:t>
            </a:r>
            <a:br>
              <a:rPr lang="ru-RU" sz="2000" dirty="0" smtClean="0">
                <a:ln w="3175">
                  <a:solidFill>
                    <a:schemeClr val="accent6"/>
                  </a:solidFill>
                </a:ln>
                <a:solidFill>
                  <a:srgbClr val="003300"/>
                </a:solidFill>
                <a:latin typeface="Arial Black" pitchFamily="34" charset="0"/>
              </a:rPr>
            </a:br>
            <a:r>
              <a:rPr lang="ru-RU" sz="2000" dirty="0" smtClean="0">
                <a:ln w="3175">
                  <a:solidFill>
                    <a:schemeClr val="accent6"/>
                  </a:solidFill>
                </a:ln>
                <a:solidFill>
                  <a:srgbClr val="003300"/>
                </a:solidFill>
                <a:latin typeface="Arial Black" pitchFamily="34" charset="0"/>
              </a:rPr>
              <a:t>Друзей ведь наших нужно не забыть.</a:t>
            </a:r>
            <a:br>
              <a:rPr lang="ru-RU" sz="2000" dirty="0" smtClean="0">
                <a:ln w="3175">
                  <a:solidFill>
                    <a:schemeClr val="accent6"/>
                  </a:solidFill>
                </a:ln>
                <a:solidFill>
                  <a:srgbClr val="003300"/>
                </a:solidFill>
                <a:latin typeface="Arial Black" pitchFamily="34" charset="0"/>
              </a:rPr>
            </a:br>
            <a:r>
              <a:rPr lang="ru-RU" sz="2000" dirty="0" smtClean="0">
                <a:ln w="3175">
                  <a:solidFill>
                    <a:schemeClr val="accent6"/>
                  </a:solidFill>
                </a:ln>
                <a:solidFill>
                  <a:srgbClr val="003300"/>
                </a:solidFill>
                <a:latin typeface="Arial Black" pitchFamily="34" charset="0"/>
              </a:rPr>
              <a:t>Любой пусть счастлив будет зверь лохматый!</a:t>
            </a:r>
            <a:br>
              <a:rPr lang="ru-RU" sz="2000" dirty="0" smtClean="0">
                <a:ln w="3175">
                  <a:solidFill>
                    <a:schemeClr val="accent6"/>
                  </a:solidFill>
                </a:ln>
                <a:solidFill>
                  <a:srgbClr val="003300"/>
                </a:solidFill>
                <a:latin typeface="Arial Black" pitchFamily="34" charset="0"/>
              </a:rPr>
            </a:br>
            <a:r>
              <a:rPr lang="ru-RU" sz="2000" dirty="0" smtClean="0">
                <a:ln w="3175">
                  <a:solidFill>
                    <a:schemeClr val="accent6"/>
                  </a:solidFill>
                </a:ln>
                <a:solidFill>
                  <a:srgbClr val="003300"/>
                </a:solidFill>
                <a:latin typeface="Arial Black" pitchFamily="34" charset="0"/>
              </a:rPr>
              <a:t>Запал наш никому не погасить!</a:t>
            </a:r>
          </a:p>
          <a:p>
            <a:pPr algn="ctr"/>
            <a:endParaRPr lang="ru-RU" sz="2000" dirty="0" smtClean="0">
              <a:ln w="3175">
                <a:solidFill>
                  <a:schemeClr val="accent6"/>
                </a:solidFill>
              </a:ln>
              <a:solidFill>
                <a:srgbClr val="003300"/>
              </a:solidFill>
              <a:latin typeface="Arial Black" pitchFamily="34" charset="0"/>
            </a:endParaRPr>
          </a:p>
          <a:p>
            <a:pPr algn="ctr"/>
            <a:endParaRPr lang="ru-RU" sz="2000" dirty="0" smtClean="0">
              <a:ln w="3175">
                <a:solidFill>
                  <a:schemeClr val="accent6"/>
                </a:solidFill>
              </a:ln>
              <a:solidFill>
                <a:srgbClr val="003300"/>
              </a:solidFill>
              <a:latin typeface="Arial Black" pitchFamily="34" charset="0"/>
            </a:endParaRPr>
          </a:p>
          <a:p>
            <a:pPr algn="ctr"/>
            <a:endParaRPr lang="ru-RU" sz="2000" dirty="0" smtClean="0">
              <a:ln w="3175">
                <a:solidFill>
                  <a:schemeClr val="accent6"/>
                </a:solidFill>
              </a:ln>
              <a:solidFill>
                <a:srgbClr val="003300"/>
              </a:solidFill>
              <a:latin typeface="Arial Black" pitchFamily="34" charset="0"/>
            </a:endParaRPr>
          </a:p>
          <a:p>
            <a:pPr algn="ctr"/>
            <a:r>
              <a:rPr lang="ru-RU" sz="4800" dirty="0" smtClean="0">
                <a:ln w="3175">
                  <a:solidFill>
                    <a:schemeClr val="accent6"/>
                  </a:solidFill>
                </a:ln>
                <a:solidFill>
                  <a:srgbClr val="003300"/>
                </a:solidFill>
                <a:latin typeface="Arial Black" pitchFamily="34" charset="0"/>
              </a:rPr>
              <a:t/>
            </a:r>
            <a:br>
              <a:rPr lang="ru-RU" sz="4800" dirty="0" smtClean="0">
                <a:ln w="3175">
                  <a:solidFill>
                    <a:schemeClr val="accent6"/>
                  </a:solidFill>
                </a:ln>
                <a:solidFill>
                  <a:srgbClr val="003300"/>
                </a:solidFill>
                <a:latin typeface="Arial Black" pitchFamily="34" charset="0"/>
              </a:rPr>
            </a:br>
            <a:endParaRPr lang="ru-RU" sz="4800" dirty="0">
              <a:ln w="3175">
                <a:solidFill>
                  <a:schemeClr val="accent6"/>
                </a:solidFill>
              </a:ln>
              <a:solidFill>
                <a:srgbClr val="0033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861048"/>
            <a:ext cx="9144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5400" dirty="0" smtClean="0">
              <a:ln w="28575">
                <a:solidFill>
                  <a:schemeClr val="accent6">
                    <a:lumMod val="50000"/>
                  </a:schemeClr>
                </a:solidFill>
              </a:ln>
              <a:solidFill>
                <a:srgbClr val="FFC000"/>
              </a:solidFill>
              <a:latin typeface="Arial Black" pitchFamily="34" charset="0"/>
            </a:endParaRPr>
          </a:p>
          <a:p>
            <a:pPr algn="ctr"/>
            <a:r>
              <a:rPr lang="ru-RU" sz="5400" dirty="0" smtClean="0">
                <a:ln w="285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Спасибо за внимание!</a:t>
            </a:r>
          </a:p>
          <a:p>
            <a:pPr algn="ctr"/>
            <a:endParaRPr lang="ru-RU" sz="5400" dirty="0">
              <a:ln w="28575">
                <a:solidFill>
                  <a:schemeClr val="accent6">
                    <a:lumMod val="50000"/>
                  </a:schemeClr>
                </a:solidFill>
              </a:ln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_13130744864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082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-Yq8Zth2R4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1979712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_13130744864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082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-Yq8Zth2R4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1979712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_13130744864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082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-Yq8Zth2R4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1979712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79512" y="0"/>
            <a:ext cx="8964488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3200" dirty="0" smtClean="0">
                <a:ln w="285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Актуальность проекта</a:t>
            </a:r>
          </a:p>
          <a:p>
            <a:pPr algn="just"/>
            <a:r>
              <a:rPr lang="ru-RU" dirty="0" smtClean="0">
                <a:latin typeface="Arial Black" pitchFamily="34" charset="0"/>
              </a:rPr>
              <a:t>	</a:t>
            </a:r>
          </a:p>
          <a:p>
            <a:pPr algn="just"/>
            <a:r>
              <a:rPr lang="ru-RU" dirty="0" smtClean="0">
                <a:ln>
                  <a:solidFill>
                    <a:schemeClr val="accent6"/>
                  </a:solidFill>
                </a:ln>
                <a:solidFill>
                  <a:srgbClr val="003300"/>
                </a:solidFill>
                <a:latin typeface="Arial Black" pitchFamily="34" charset="0"/>
              </a:rPr>
              <a:t>Бездомные животные – популяция безнадзорных собак, кошек или других домашних животных, обитающая стаями и поодиночке на городских улицах и в рекреационных зонах. </a:t>
            </a:r>
          </a:p>
          <a:p>
            <a:pPr algn="just"/>
            <a:r>
              <a:rPr lang="ru-RU" dirty="0" smtClean="0">
                <a:ln>
                  <a:solidFill>
                    <a:schemeClr val="accent6"/>
                  </a:solidFill>
                </a:ln>
                <a:solidFill>
                  <a:srgbClr val="003300"/>
                </a:solidFill>
                <a:latin typeface="Arial Black" pitchFamily="34" charset="0"/>
              </a:rPr>
              <a:t>	По данным Всемирного общества защиты животных, из 500 млн. собак, живущих в мире, до 75% являются бездомными.</a:t>
            </a:r>
          </a:p>
          <a:p>
            <a:pPr algn="just"/>
            <a:r>
              <a:rPr lang="ru-RU" dirty="0" smtClean="0">
                <a:ln>
                  <a:solidFill>
                    <a:schemeClr val="accent6"/>
                  </a:solidFill>
                </a:ln>
                <a:solidFill>
                  <a:srgbClr val="003300"/>
                </a:solidFill>
                <a:latin typeface="Arial Black" pitchFamily="34" charset="0"/>
              </a:rPr>
              <a:t>Ни для кого не секрет, что популяция бездомных собак растет с каждым годом. К сожалению, очень часто желание человека обзавестись четвероногим другом пропадает после возникновения финансовых и иных трудностей. </a:t>
            </a:r>
          </a:p>
          <a:p>
            <a:pPr algn="just"/>
            <a:r>
              <a:rPr lang="ru-RU" dirty="0" smtClean="0">
                <a:ln>
                  <a:solidFill>
                    <a:schemeClr val="accent6"/>
                  </a:solidFill>
                </a:ln>
                <a:solidFill>
                  <a:srgbClr val="003300"/>
                </a:solidFill>
                <a:latin typeface="Arial Black" pitchFamily="34" charset="0"/>
              </a:rPr>
              <a:t>	Проблема бездомных животных существует в каждом городе. Эта проблема имеет и </a:t>
            </a:r>
            <a:r>
              <a:rPr lang="ru-RU" dirty="0" err="1" smtClean="0">
                <a:ln>
                  <a:solidFill>
                    <a:schemeClr val="accent6"/>
                  </a:solidFill>
                </a:ln>
                <a:solidFill>
                  <a:srgbClr val="003300"/>
                </a:solidFill>
                <a:latin typeface="Arial Black" pitchFamily="34" charset="0"/>
              </a:rPr>
              <a:t>эколого</a:t>
            </a:r>
            <a:r>
              <a:rPr lang="ru-RU" dirty="0" smtClean="0">
                <a:ln>
                  <a:solidFill>
                    <a:schemeClr val="accent6"/>
                  </a:solidFill>
                </a:ln>
                <a:solidFill>
                  <a:srgbClr val="003300"/>
                </a:solidFill>
                <a:latin typeface="Arial Black" pitchFamily="34" charset="0"/>
              </a:rPr>
              <a:t> – санитарные, и социальные, и нравственные аспекты. Каждая страна разрешает проблему уличных животных на свое усмотрение, однако ясно одно: общество, которое решает проблему ненужных животных путем отстрела или отравления, показывает пример решения проблемы существования ненужных членов общества собственным детям. С бездомностью животных нужно бороться, но именно с бездомностью, а не с животными.</a:t>
            </a:r>
          </a:p>
          <a:p>
            <a:r>
              <a:rPr lang="ru-RU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ru-RU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_13130744864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082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-Yq8Zth2R4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1979712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95536" y="260648"/>
            <a:ext cx="874846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 smtClean="0">
              <a:ln>
                <a:solidFill>
                  <a:schemeClr val="accent6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sz="3200" b="1" dirty="0" smtClean="0">
                <a:ln>
                  <a:solidFill>
                    <a:schemeClr val="accent6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</a:t>
            </a:r>
            <a:r>
              <a:rPr lang="ru-RU" sz="3200" b="1" dirty="0" smtClean="0">
                <a:ln w="285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Основная идея проекта.</a:t>
            </a:r>
          </a:p>
          <a:p>
            <a:pPr algn="just"/>
            <a:endParaRPr lang="ru-RU" dirty="0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C000"/>
              </a:solidFill>
              <a:latin typeface="Arial Black" pitchFamily="34" charset="0"/>
            </a:endParaRPr>
          </a:p>
          <a:p>
            <a:pPr algn="just"/>
            <a:endParaRPr lang="ru-RU" dirty="0" smtClean="0">
              <a:latin typeface="Arial Black" pitchFamily="34" charset="0"/>
            </a:endParaRPr>
          </a:p>
          <a:p>
            <a:pPr algn="just"/>
            <a:r>
              <a:rPr lang="ru-RU" dirty="0" smtClean="0">
                <a:latin typeface="Arial Black" pitchFamily="34" charset="0"/>
              </a:rPr>
              <a:t>	</a:t>
            </a:r>
            <a:r>
              <a:rPr lang="ru-RU" dirty="0" smtClean="0">
                <a:ln>
                  <a:solidFill>
                    <a:schemeClr val="accent6"/>
                  </a:solidFill>
                </a:ln>
                <a:solidFill>
                  <a:srgbClr val="003300"/>
                </a:solidFill>
                <a:latin typeface="Arial Black" pitchFamily="34" charset="0"/>
              </a:rPr>
              <a:t>Идея создания приюта на добровольной основе заключается в   формирование  у жителей Валдайского муниципального района осознанного гуманного и ответственного отношения к животным. </a:t>
            </a:r>
          </a:p>
          <a:p>
            <a:pPr algn="just"/>
            <a:r>
              <a:rPr lang="ru-RU" dirty="0" smtClean="0">
                <a:ln>
                  <a:solidFill>
                    <a:schemeClr val="accent6"/>
                  </a:solidFill>
                </a:ln>
                <a:solidFill>
                  <a:srgbClr val="003300"/>
                </a:solidFill>
                <a:latin typeface="Arial Black" pitchFamily="34" charset="0"/>
              </a:rPr>
              <a:t>	Практически все животные, которые оказываются бездомными, когда - то имели свою семью и дом, поэтому от того как будут относиться люди к животным зависит жизнь самого Валдайского района. Создание и функционирование приюта для бездомных животных в течении всего периода оказывает непосредственную помощь в чистоте городского пространства, безопасности на улицах города и препятствию </a:t>
            </a:r>
          </a:p>
          <a:p>
            <a:pPr algn="just"/>
            <a:r>
              <a:rPr lang="ru-RU" dirty="0" smtClean="0">
                <a:ln>
                  <a:solidFill>
                    <a:schemeClr val="accent6"/>
                  </a:solidFill>
                </a:ln>
                <a:solidFill>
                  <a:srgbClr val="003300"/>
                </a:solidFill>
                <a:latin typeface="Arial Black" pitchFamily="34" charset="0"/>
              </a:rPr>
              <a:t>распространению опасных заболеваний, что является  конкретным социальным эффектом деятельности приюта.</a:t>
            </a:r>
            <a:endParaRPr lang="ru-RU" dirty="0">
              <a:ln>
                <a:solidFill>
                  <a:schemeClr val="accent6"/>
                </a:solidFill>
              </a:ln>
              <a:solidFill>
                <a:srgbClr val="0033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_13130744864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082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-Yq8Zth2R4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1979712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79512" y="-1107503"/>
            <a:ext cx="896448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dirty="0" smtClean="0">
              <a:ln w="28575">
                <a:solidFill>
                  <a:schemeClr val="accent6">
                    <a:lumMod val="50000"/>
                  </a:schemeClr>
                </a:solidFill>
              </a:ln>
              <a:solidFill>
                <a:srgbClr val="FFC000"/>
              </a:solidFill>
              <a:latin typeface="Arial Black" pitchFamily="34" charset="0"/>
            </a:endParaRPr>
          </a:p>
          <a:p>
            <a:pPr algn="ctr"/>
            <a:endParaRPr lang="ru-RU" sz="3200" dirty="0" smtClean="0">
              <a:ln w="28575">
                <a:solidFill>
                  <a:schemeClr val="accent6">
                    <a:lumMod val="50000"/>
                  </a:schemeClr>
                </a:solidFill>
              </a:ln>
              <a:solidFill>
                <a:srgbClr val="FFC000"/>
              </a:solidFill>
              <a:latin typeface="Arial Black" pitchFamily="34" charset="0"/>
            </a:endParaRPr>
          </a:p>
          <a:p>
            <a:pPr algn="ctr"/>
            <a:endParaRPr lang="ru-RU" sz="3200" dirty="0" smtClean="0">
              <a:ln w="28575">
                <a:solidFill>
                  <a:schemeClr val="accent6">
                    <a:lumMod val="50000"/>
                  </a:schemeClr>
                </a:solidFill>
              </a:ln>
              <a:solidFill>
                <a:srgbClr val="FFC000"/>
              </a:solidFill>
              <a:latin typeface="Arial Black" pitchFamily="34" charset="0"/>
            </a:endParaRPr>
          </a:p>
          <a:p>
            <a:pPr algn="ctr"/>
            <a:r>
              <a:rPr lang="ru-RU" sz="2400" dirty="0" smtClean="0">
                <a:ln w="285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Цель </a:t>
            </a:r>
            <a:r>
              <a:rPr lang="ru-RU" sz="2400" dirty="0" smtClean="0">
                <a:ln w="285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проекта: </a:t>
            </a:r>
            <a:endParaRPr lang="ru-RU" sz="2400" dirty="0" smtClean="0">
              <a:ln>
                <a:solidFill>
                  <a:schemeClr val="accent6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  <a:p>
            <a:pPr algn="just"/>
            <a:r>
              <a:rPr lang="ru-RU" dirty="0" smtClean="0">
                <a:ln>
                  <a:solidFill>
                    <a:schemeClr val="accent6"/>
                  </a:solidFill>
                </a:ln>
                <a:solidFill>
                  <a:srgbClr val="003300"/>
                </a:solidFill>
                <a:latin typeface="Arial Black" pitchFamily="34" charset="0"/>
              </a:rPr>
              <a:t>	Организация </a:t>
            </a:r>
            <a:r>
              <a:rPr lang="ru-RU" dirty="0" smtClean="0">
                <a:ln>
                  <a:solidFill>
                    <a:schemeClr val="accent6"/>
                  </a:solidFill>
                </a:ln>
                <a:solidFill>
                  <a:srgbClr val="003300"/>
                </a:solidFill>
                <a:latin typeface="Arial Black" pitchFamily="34" charset="0"/>
              </a:rPr>
              <a:t>деятельности приюта  по решению проблемы уменьшения количества  бездомных животных города Валдая и Валдайского района Новгородской области, путём плановой хирургической стерилизации, социальной адаптации и создания благоприятных условий для бездомных животных с последующим поиском и определением их на постоянное место жительства в семьи  и отслеживание их дальнейшей </a:t>
            </a:r>
            <a:r>
              <a:rPr lang="ru-RU" dirty="0" smtClean="0">
                <a:ln>
                  <a:solidFill>
                    <a:schemeClr val="accent6"/>
                  </a:solidFill>
                </a:ln>
                <a:solidFill>
                  <a:srgbClr val="003300"/>
                </a:solidFill>
                <a:latin typeface="Arial Black" pitchFamily="34" charset="0"/>
              </a:rPr>
              <a:t>судьбы.</a:t>
            </a:r>
          </a:p>
          <a:p>
            <a:pPr algn="ctr"/>
            <a:r>
              <a:rPr lang="ru-RU" sz="2400" dirty="0" smtClean="0">
                <a:ln w="285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Целевая </a:t>
            </a:r>
            <a:r>
              <a:rPr lang="ru-RU" sz="2400" dirty="0" smtClean="0">
                <a:ln w="285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аудитория: </a:t>
            </a:r>
            <a:endParaRPr lang="ru-RU" dirty="0" smtClean="0">
              <a:ln>
                <a:solidFill>
                  <a:schemeClr val="accent6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  <a:p>
            <a:pPr algn="just"/>
            <a:r>
              <a:rPr lang="ru-RU" dirty="0" smtClean="0">
                <a:ln>
                  <a:solidFill>
                    <a:schemeClr val="accent6"/>
                  </a:solidFill>
                </a:ln>
                <a:solidFill>
                  <a:srgbClr val="003300"/>
                </a:solidFill>
                <a:latin typeface="Arial Black" pitchFamily="34" charset="0"/>
              </a:rPr>
              <a:t>люди разных возрастов, которые неравнодушно относятся к проблеме бездомных животных.  </a:t>
            </a:r>
            <a:endParaRPr lang="ru-RU" dirty="0">
              <a:ln>
                <a:solidFill>
                  <a:schemeClr val="accent6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3645024"/>
            <a:ext cx="91440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 w="285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Задачи проекта</a:t>
            </a:r>
            <a:r>
              <a:rPr lang="ru-RU" sz="2400" dirty="0" smtClean="0">
                <a:ln w="285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:  </a:t>
            </a:r>
            <a:endParaRPr lang="ru-RU" sz="2400" dirty="0" smtClean="0">
              <a:ln w="28575">
                <a:solidFill>
                  <a:schemeClr val="accent6"/>
                </a:solidFill>
              </a:ln>
              <a:solidFill>
                <a:srgbClr val="FFC000"/>
              </a:solidFill>
              <a:latin typeface="Arial Black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dirty="0" smtClean="0">
                <a:ln>
                  <a:solidFill>
                    <a:schemeClr val="accent6"/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 </a:t>
            </a:r>
            <a:r>
              <a:rPr lang="ru-RU" dirty="0" smtClean="0">
                <a:ln>
                  <a:solidFill>
                    <a:schemeClr val="accent6"/>
                  </a:solidFill>
                </a:ln>
                <a:solidFill>
                  <a:srgbClr val="003300"/>
                </a:solidFill>
                <a:latin typeface="Arial Black" pitchFamily="34" charset="0"/>
              </a:rPr>
              <a:t>оказание ветеринарной помощи бездомным животным и животным, которые потерялись;  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>
                <a:ln>
                  <a:solidFill>
                    <a:schemeClr val="accent6"/>
                  </a:solidFill>
                </a:ln>
                <a:solidFill>
                  <a:srgbClr val="003300"/>
                </a:solidFill>
                <a:latin typeface="Arial Black" pitchFamily="34" charset="0"/>
              </a:rPr>
              <a:t>организация информационно - просветительной деятельности в области защиты животных от  жестокого обращения; 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>
                <a:ln>
                  <a:solidFill>
                    <a:schemeClr val="accent6"/>
                  </a:solidFill>
                </a:ln>
                <a:solidFill>
                  <a:srgbClr val="003300"/>
                </a:solidFill>
                <a:latin typeface="Arial Black" pitchFamily="34" charset="0"/>
              </a:rPr>
              <a:t>привлечение жителей Валдайского района к проблемам </a:t>
            </a:r>
            <a:r>
              <a:rPr lang="ru-RU" dirty="0" smtClean="0">
                <a:ln>
                  <a:solidFill>
                    <a:schemeClr val="accent6"/>
                  </a:solidFill>
                </a:ln>
                <a:solidFill>
                  <a:srgbClr val="003300"/>
                </a:solidFill>
                <a:latin typeface="Arial Black" pitchFamily="34" charset="0"/>
              </a:rPr>
              <a:t>бездомных </a:t>
            </a:r>
            <a:r>
              <a:rPr lang="ru-RU" dirty="0" smtClean="0">
                <a:ln>
                  <a:solidFill>
                    <a:schemeClr val="accent6"/>
                  </a:solidFill>
                </a:ln>
                <a:solidFill>
                  <a:srgbClr val="003300"/>
                </a:solidFill>
                <a:latin typeface="Arial Black" pitchFamily="34" charset="0"/>
              </a:rPr>
              <a:t>животных; 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>
                <a:ln>
                  <a:solidFill>
                    <a:schemeClr val="accent6"/>
                  </a:solidFill>
                </a:ln>
                <a:solidFill>
                  <a:srgbClr val="003300"/>
                </a:solidFill>
                <a:latin typeface="Arial Black" pitchFamily="34" charset="0"/>
              </a:rPr>
              <a:t>информационно - просветительная работа с детьми и подростками с целью формирование у них гуманного отношения  к животным с ранних лет.</a:t>
            </a:r>
          </a:p>
          <a:p>
            <a:endParaRPr lang="ru-RU" dirty="0" smtClean="0">
              <a:solidFill>
                <a:srgbClr val="003300"/>
              </a:solidFill>
            </a:endParaRPr>
          </a:p>
          <a:p>
            <a:endParaRPr lang="ru-RU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_13130744864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082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-Yq8Zth2R4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1979712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79512" y="476672"/>
            <a:ext cx="878497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285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Деятельность приюта для</a:t>
            </a:r>
          </a:p>
          <a:p>
            <a:pPr algn="ctr"/>
            <a:r>
              <a:rPr lang="ru-RU" sz="3200" dirty="0" smtClean="0">
                <a:ln w="285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 бездомных животных «Ушки на макушке.</a:t>
            </a:r>
          </a:p>
          <a:p>
            <a:endParaRPr lang="ru-RU" dirty="0" smtClean="0"/>
          </a:p>
          <a:p>
            <a:r>
              <a:rPr lang="ru-RU" dirty="0" smtClean="0">
                <a:ln>
                  <a:solidFill>
                    <a:schemeClr val="accent6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	</a:t>
            </a:r>
            <a:endParaRPr lang="ru-RU" dirty="0" smtClean="0">
              <a:ln>
                <a:solidFill>
                  <a:schemeClr val="accent6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dirty="0" smtClean="0">
                <a:ln>
                  <a:solidFill>
                    <a:schemeClr val="accent6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	</a:t>
            </a:r>
            <a:endParaRPr lang="ru-RU" dirty="0" smtClean="0">
              <a:ln>
                <a:solidFill>
                  <a:schemeClr val="accent6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  <a:p>
            <a:pPr algn="just"/>
            <a:r>
              <a:rPr lang="ru-RU" dirty="0" smtClean="0">
                <a:ln>
                  <a:solidFill>
                    <a:schemeClr val="accent6"/>
                  </a:solidFill>
                </a:ln>
                <a:solidFill>
                  <a:srgbClr val="003300"/>
                </a:solidFill>
                <a:latin typeface="Arial Black" pitchFamily="34" charset="0"/>
              </a:rPr>
              <a:t>	В </a:t>
            </a:r>
            <a:r>
              <a:rPr lang="ru-RU" dirty="0" smtClean="0">
                <a:ln>
                  <a:solidFill>
                    <a:schemeClr val="accent6"/>
                  </a:solidFill>
                </a:ln>
                <a:solidFill>
                  <a:srgbClr val="003300"/>
                </a:solidFill>
                <a:latin typeface="Arial Black" pitchFamily="34" charset="0"/>
              </a:rPr>
              <a:t>приюте находится </a:t>
            </a:r>
            <a:r>
              <a:rPr lang="ru-RU" dirty="0" smtClean="0">
                <a:ln>
                  <a:solidFill>
                    <a:schemeClr val="accent6"/>
                  </a:solidFill>
                </a:ln>
                <a:solidFill>
                  <a:srgbClr val="003300"/>
                </a:solidFill>
                <a:latin typeface="Arial Black" pitchFamily="34" charset="0"/>
              </a:rPr>
              <a:t> </a:t>
            </a:r>
            <a:r>
              <a:rPr lang="ru-RU" dirty="0" smtClean="0">
                <a:ln>
                  <a:solidFill>
                    <a:schemeClr val="accent6"/>
                  </a:solidFill>
                </a:ln>
                <a:solidFill>
                  <a:srgbClr val="003300"/>
                </a:solidFill>
                <a:latin typeface="Arial Black" pitchFamily="34" charset="0"/>
              </a:rPr>
              <a:t>65 </a:t>
            </a:r>
            <a:r>
              <a:rPr lang="ru-RU" dirty="0" smtClean="0">
                <a:ln>
                  <a:solidFill>
                    <a:schemeClr val="accent6"/>
                  </a:solidFill>
                </a:ln>
                <a:solidFill>
                  <a:srgbClr val="003300"/>
                </a:solidFill>
                <a:latin typeface="Arial Black" pitchFamily="34" charset="0"/>
              </a:rPr>
              <a:t>взрослых крупных собак и щенков. Численность животных постоянно меняется. Почти за три года   существования приюта животные в него попадают путём их отлова на улицах города и района.  Многих животных приводят хозяева и оставляют их там, а также благодаря неравнодушным жителям, которые бездомных животных определяют в приют</a:t>
            </a:r>
          </a:p>
          <a:p>
            <a:pPr algn="just"/>
            <a:r>
              <a:rPr lang="ru-RU" dirty="0" smtClean="0">
                <a:ln>
                  <a:solidFill>
                    <a:schemeClr val="accent6"/>
                  </a:solidFill>
                </a:ln>
                <a:solidFill>
                  <a:srgbClr val="003300"/>
                </a:solidFill>
                <a:latin typeface="Arial Black" pitchFamily="34" charset="0"/>
              </a:rPr>
              <a:t>	</a:t>
            </a:r>
          </a:p>
          <a:p>
            <a:pPr algn="just"/>
            <a:r>
              <a:rPr lang="ru-RU" dirty="0" smtClean="0">
                <a:ln>
                  <a:solidFill>
                    <a:schemeClr val="accent6"/>
                  </a:solidFill>
                </a:ln>
                <a:solidFill>
                  <a:srgbClr val="003300"/>
                </a:solidFill>
                <a:latin typeface="Arial Black" pitchFamily="34" charset="0"/>
              </a:rPr>
              <a:t>	На данный момент постоянными волонтёрами являются 10 человек, которые ведут основную работу  по решению проблем бездомных животных на улицах города.</a:t>
            </a:r>
            <a:endParaRPr lang="ru-RU" dirty="0">
              <a:ln>
                <a:solidFill>
                  <a:schemeClr val="accent6"/>
                </a:solidFill>
              </a:ln>
              <a:solidFill>
                <a:srgbClr val="0033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_13130744864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082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-Yq8Zth2R4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1979712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835696" y="476672"/>
            <a:ext cx="7308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285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Наши питомцы</a:t>
            </a:r>
            <a:endParaRPr lang="ru-RU" sz="3200" dirty="0">
              <a:ln w="28575">
                <a:solidFill>
                  <a:schemeClr val="accent6">
                    <a:lumMod val="50000"/>
                  </a:schemeClr>
                </a:solidFill>
              </a:ln>
              <a:solidFill>
                <a:srgbClr val="FFC000"/>
              </a:solidFill>
              <a:latin typeface="Arial Black" pitchFamily="34" charset="0"/>
            </a:endParaRPr>
          </a:p>
        </p:txBody>
      </p:sp>
      <p:pic>
        <p:nvPicPr>
          <p:cNvPr id="5" name="Рисунок 4" descr="KQSzIYjjM8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03104" y="1052736"/>
            <a:ext cx="4440896" cy="3330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olNCjdelVyw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2312" y="3501612"/>
            <a:ext cx="4223664" cy="3167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evQn5qijp9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39752" y="1556792"/>
            <a:ext cx="2205903" cy="1476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g78VOolat4k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24128" y="4509120"/>
            <a:ext cx="2736304" cy="2052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_13130744864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082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-Yq8Zth2R4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1979712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bEAAbWCpaO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996952"/>
            <a:ext cx="2178121" cy="325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NIboahkiGs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3768" y="595654"/>
            <a:ext cx="3694086" cy="2473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OWNnS12QnW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72200" y="0"/>
            <a:ext cx="2565825" cy="3832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ap3lcXlipK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43808" y="3501008"/>
            <a:ext cx="3226496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6ZWhdgnYwJA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76256" y="3814242"/>
            <a:ext cx="1800200" cy="2689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_13130744864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082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-Yq8Zth2R4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1979712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483768" y="332656"/>
            <a:ext cx="62646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285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Стерилизация собак:</a:t>
            </a:r>
          </a:p>
          <a:p>
            <a:pPr algn="ctr"/>
            <a:endParaRPr lang="ru-RU" sz="2800" dirty="0" smtClean="0">
              <a:ln w="28575">
                <a:solidFill>
                  <a:schemeClr val="accent6"/>
                </a:solidFill>
              </a:ln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sz="2800" dirty="0" smtClean="0">
                <a:ln w="28575">
                  <a:solidFill>
                    <a:schemeClr val="accent6"/>
                  </a:solidFill>
                </a:ln>
                <a:solidFill>
                  <a:srgbClr val="003300"/>
                </a:solidFill>
                <a:latin typeface="Arial Black" pitchFamily="34" charset="0"/>
              </a:rPr>
              <a:t>2017 год: 54 собаки</a:t>
            </a:r>
          </a:p>
          <a:p>
            <a:pPr algn="ctr"/>
            <a:r>
              <a:rPr lang="ru-RU" sz="2800" dirty="0" smtClean="0">
                <a:ln w="28575">
                  <a:solidFill>
                    <a:schemeClr val="accent6"/>
                  </a:solidFill>
                </a:ln>
                <a:solidFill>
                  <a:srgbClr val="003300"/>
                </a:solidFill>
                <a:latin typeface="Arial Black" pitchFamily="34" charset="0"/>
              </a:rPr>
              <a:t>2018 год: 21 собака</a:t>
            </a:r>
          </a:p>
          <a:p>
            <a:endParaRPr lang="ru-RU" sz="2800" dirty="0">
              <a:ln>
                <a:solidFill>
                  <a:schemeClr val="accent6"/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Рисунок 4" descr="MRpNWbB5FeE.jpg"/>
          <p:cNvPicPr>
            <a:picLocks noChangeAspect="1"/>
          </p:cNvPicPr>
          <p:nvPr/>
        </p:nvPicPr>
        <p:blipFill>
          <a:blip r:embed="rId4" cstate="print"/>
          <a:srcRect b="24664"/>
          <a:stretch>
            <a:fillRect/>
          </a:stretch>
        </p:blipFill>
        <p:spPr>
          <a:xfrm>
            <a:off x="179512" y="3645024"/>
            <a:ext cx="2293992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M7iG0jvbm7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2708920"/>
            <a:ext cx="3059832" cy="2048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KRpxNvGf3gI.jpg"/>
          <p:cNvPicPr>
            <a:picLocks noChangeAspect="1"/>
          </p:cNvPicPr>
          <p:nvPr/>
        </p:nvPicPr>
        <p:blipFill>
          <a:blip r:embed="rId6" cstate="print"/>
          <a:srcRect b="53505"/>
          <a:stretch>
            <a:fillRect/>
          </a:stretch>
        </p:blipFill>
        <p:spPr>
          <a:xfrm>
            <a:off x="5796136" y="4869160"/>
            <a:ext cx="2786971" cy="1728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OM9UD0_Pe8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27784" y="3068960"/>
            <a:ext cx="2625756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_13130744864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082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-Yq8Zth2R4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1979712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123728" y="0"/>
            <a:ext cx="68407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28575"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C000"/>
                </a:solidFill>
                <a:latin typeface="Arial Black" pitchFamily="34" charset="0"/>
              </a:rPr>
              <a:t>«Мы дома!»</a:t>
            </a:r>
          </a:p>
          <a:p>
            <a:pPr algn="ctr"/>
            <a:r>
              <a:rPr lang="ru-RU" sz="2800" dirty="0" smtClean="0">
                <a:ln w="28575">
                  <a:solidFill>
                    <a:schemeClr val="accent6"/>
                  </a:solidFill>
                </a:ln>
                <a:solidFill>
                  <a:srgbClr val="003300"/>
                </a:solidFill>
                <a:latin typeface="Arial Black" pitchFamily="34" charset="0"/>
              </a:rPr>
              <a:t>2017 – 67 собак</a:t>
            </a:r>
          </a:p>
          <a:p>
            <a:pPr algn="ctr"/>
            <a:r>
              <a:rPr lang="ru-RU" sz="2800" dirty="0" smtClean="0">
                <a:ln w="28575">
                  <a:solidFill>
                    <a:schemeClr val="accent6"/>
                  </a:solidFill>
                </a:ln>
                <a:solidFill>
                  <a:srgbClr val="003300"/>
                </a:solidFill>
                <a:latin typeface="Arial Black" pitchFamily="34" charset="0"/>
              </a:rPr>
              <a:t>2018 -  22 собаки</a:t>
            </a:r>
            <a:endParaRPr lang="ru-RU" sz="2800" dirty="0">
              <a:ln w="28575">
                <a:solidFill>
                  <a:schemeClr val="accent6"/>
                </a:solidFill>
              </a:ln>
              <a:solidFill>
                <a:srgbClr val="003300"/>
              </a:solidFill>
              <a:latin typeface="Arial Black" pitchFamily="34" charset="0"/>
            </a:endParaRPr>
          </a:p>
        </p:txBody>
      </p:sp>
      <p:pic>
        <p:nvPicPr>
          <p:cNvPr id="5" name="Рисунок 4" descr="B42FfhD7Gm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1412776"/>
            <a:ext cx="2691680" cy="2691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eEHGsVndWR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3176" y="3429000"/>
            <a:ext cx="2664296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pPrKtheM3Q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87824" y="2060848"/>
            <a:ext cx="3186354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ue0gc1827CQ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88224" y="4077072"/>
            <a:ext cx="2079104" cy="2546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135</Words>
  <Application>Microsoft Office PowerPoint</Application>
  <PresentationFormat>Экран (4:3)</PresentationFormat>
  <Paragraphs>73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48</cp:revision>
  <dcterms:created xsi:type="dcterms:W3CDTF">2018-09-17T07:59:39Z</dcterms:created>
  <dcterms:modified xsi:type="dcterms:W3CDTF">2018-09-19T06:41:43Z</dcterms:modified>
</cp:coreProperties>
</file>