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</p:sldMasterIdLst>
  <p:notesMasterIdLst>
    <p:notesMasterId r:id="rId12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/>
              <a:t>СОСТОЯНИЕ ЗДОРОВЬЯ ШКОЛЬНИКОВ </a:t>
            </a:r>
          </a:p>
        </c:rich>
      </c:tx>
      <c:layout>
        <c:manualLayout>
          <c:xMode val="edge"/>
          <c:yMode val="edge"/>
          <c:x val="0.2443436623223821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5524990949407177E-2"/>
          <c:y val="0.13796678321113917"/>
          <c:w val="0.95739292520814412"/>
          <c:h val="0.7972187867924086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ОЖИРЕНИЕ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6"/>
                <c:pt idx="0">
                  <c:v>7</c:v>
                </c:pt>
                <c:pt idx="1">
                  <c:v>8</c:v>
                </c:pt>
                <c:pt idx="2">
                  <c:v>10</c:v>
                </c:pt>
                <c:pt idx="3">
                  <c:v>11</c:v>
                </c:pt>
                <c:pt idx="4">
                  <c:v>14</c:v>
                </c:pt>
                <c:pt idx="5">
                  <c:v>15-17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1.3</c:v>
                </c:pt>
                <c:pt idx="1">
                  <c:v>3</c:v>
                </c:pt>
                <c:pt idx="2">
                  <c:v>5.0999999999999996</c:v>
                </c:pt>
                <c:pt idx="3">
                  <c:v>7</c:v>
                </c:pt>
                <c:pt idx="4">
                  <c:v>10</c:v>
                </c:pt>
                <c:pt idx="5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9D-4A14-87B0-CB3D953087E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НАРУШЕНИЕ ОСАНКИ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6"/>
                <c:pt idx="0">
                  <c:v>7</c:v>
                </c:pt>
                <c:pt idx="1">
                  <c:v>8</c:v>
                </c:pt>
                <c:pt idx="2">
                  <c:v>10</c:v>
                </c:pt>
                <c:pt idx="3">
                  <c:v>11</c:v>
                </c:pt>
                <c:pt idx="4">
                  <c:v>14</c:v>
                </c:pt>
                <c:pt idx="5">
                  <c:v>15-17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26</c:v>
                </c:pt>
                <c:pt idx="4">
                  <c:v>38</c:v>
                </c:pt>
                <c:pt idx="5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9D-4A14-87B0-CB3D953087E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НАРУШЕНИЕ ЗРЕНИЯ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6"/>
                <c:pt idx="0">
                  <c:v>7</c:v>
                </c:pt>
                <c:pt idx="1">
                  <c:v>8</c:v>
                </c:pt>
                <c:pt idx="2">
                  <c:v>10</c:v>
                </c:pt>
                <c:pt idx="3">
                  <c:v>11</c:v>
                </c:pt>
                <c:pt idx="4">
                  <c:v>14</c:v>
                </c:pt>
                <c:pt idx="5">
                  <c:v>15-17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9.5</c:v>
                </c:pt>
                <c:pt idx="1">
                  <c:v>13</c:v>
                </c:pt>
                <c:pt idx="2">
                  <c:v>15</c:v>
                </c:pt>
                <c:pt idx="3">
                  <c:v>18</c:v>
                </c:pt>
                <c:pt idx="4">
                  <c:v>21</c:v>
                </c:pt>
                <c:pt idx="5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9D-4A14-87B0-CB3D953087E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24464360"/>
        <c:axId val="324464688"/>
      </c:lineChart>
      <c:catAx>
        <c:axId val="32446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4464688"/>
        <c:crosses val="autoZero"/>
        <c:auto val="1"/>
        <c:lblAlgn val="ctr"/>
        <c:lblOffset val="100"/>
        <c:noMultiLvlLbl val="0"/>
      </c:catAx>
      <c:valAx>
        <c:axId val="3244646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/>
                  <a:t>0</a:t>
                </a:r>
                <a:r>
                  <a:rPr lang="ru-RU" sz="1400" baseline="0"/>
                  <a:t>   10    20     30    40    50    60   70   80  90   100</a:t>
                </a:r>
                <a:endParaRPr lang="ru-RU" sz="1400"/>
              </a:p>
            </c:rich>
          </c:tx>
          <c:layout>
            <c:manualLayout>
              <c:xMode val="edge"/>
              <c:yMode val="edge"/>
              <c:x val="2.1551724137931036E-2"/>
              <c:y val="0.148188854960758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32446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/>
              <a:t>РЕЗУЛЬТАТЫ</a:t>
            </a:r>
            <a:r>
              <a:rPr lang="ru-RU" sz="2800" baseline="0" dirty="0"/>
              <a:t> ПРОЕКТА ДЛЯ УЧАСТНИКОВ ОТ 8  ДО 20 ЛЕТ</a:t>
            </a:r>
            <a:endParaRPr lang="ru-RU" sz="2800" dirty="0"/>
          </a:p>
        </c:rich>
      </c:tx>
      <c:layout>
        <c:manualLayout>
          <c:xMode val="edge"/>
          <c:yMode val="edge"/>
          <c:x val="0.2443436623223821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6722308957070016E-2"/>
          <c:y val="0.13540425758588295"/>
          <c:w val="0.95739292520814412"/>
          <c:h val="0.7972187867924086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ДВИГАТЕЛЬНАЯ АКТИВНОСТЬ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6"/>
                <c:pt idx="0">
                  <c:v>ФЕВРАЛЬ</c:v>
                </c:pt>
                <c:pt idx="1">
                  <c:v>МАРТ</c:v>
                </c:pt>
                <c:pt idx="2">
                  <c:v>АПРЕЛЬ</c:v>
                </c:pt>
                <c:pt idx="3">
                  <c:v>МАЙ</c:v>
                </c:pt>
                <c:pt idx="4">
                  <c:v>ИЮНЬ</c:v>
                </c:pt>
                <c:pt idx="5">
                  <c:v>ИЮЛЬ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0.3</c:v>
                </c:pt>
                <c:pt idx="1">
                  <c:v>1.2</c:v>
                </c:pt>
                <c:pt idx="2">
                  <c:v>1.7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9D-4A14-87B0-CB3D953087E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АДАПТАЦИЯ К СТРЕССОВЫМ НАГРУЗКАМ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dLbl>
              <c:idx val="3"/>
              <c:layout>
                <c:manualLayout>
                  <c:x val="-2.9002059009865189E-2"/>
                  <c:y val="2.562525625256252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DB-4C18-9537-34C53FE516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6"/>
                <c:pt idx="0">
                  <c:v>ФЕВРАЛЬ</c:v>
                </c:pt>
                <c:pt idx="1">
                  <c:v>МАРТ</c:v>
                </c:pt>
                <c:pt idx="2">
                  <c:v>АПРЕЛЬ</c:v>
                </c:pt>
                <c:pt idx="3">
                  <c:v>МАЙ</c:v>
                </c:pt>
                <c:pt idx="4">
                  <c:v>ИЮНЬ</c:v>
                </c:pt>
                <c:pt idx="5">
                  <c:v>ИЮЛЬ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0.2</c:v>
                </c:pt>
                <c:pt idx="1">
                  <c:v>0.5</c:v>
                </c:pt>
                <c:pt idx="2">
                  <c:v>1</c:v>
                </c:pt>
                <c:pt idx="3">
                  <c:v>1.3</c:v>
                </c:pt>
                <c:pt idx="4">
                  <c:v>2</c:v>
                </c:pt>
                <c:pt idx="5">
                  <c:v>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9D-4A14-87B0-CB3D953087E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АДАПТАЦИЯ К УЧЕБНЫМ НАГРУЗКАМ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6"/>
                <c:pt idx="0">
                  <c:v>ФЕВРАЛЬ</c:v>
                </c:pt>
                <c:pt idx="1">
                  <c:v>МАРТ</c:v>
                </c:pt>
                <c:pt idx="2">
                  <c:v>АПРЕЛЬ</c:v>
                </c:pt>
                <c:pt idx="3">
                  <c:v>МАЙ</c:v>
                </c:pt>
                <c:pt idx="4">
                  <c:v>ИЮНЬ</c:v>
                </c:pt>
                <c:pt idx="5">
                  <c:v>ИЮЛЬ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0.8</c:v>
                </c:pt>
                <c:pt idx="3">
                  <c:v>1</c:v>
                </c:pt>
                <c:pt idx="4">
                  <c:v>1.5</c:v>
                </c:pt>
                <c:pt idx="5">
                  <c:v>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9D-4A14-87B0-CB3D953087E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ИСПОЛЬЗОВАНИЕ ЦИФРОВОЙ ТЕХНИКИ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4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6"/>
                <c:pt idx="0">
                  <c:v>ФЕВРАЛЬ</c:v>
                </c:pt>
                <c:pt idx="1">
                  <c:v>МАРТ</c:v>
                </c:pt>
                <c:pt idx="2">
                  <c:v>АПРЕЛЬ</c:v>
                </c:pt>
                <c:pt idx="3">
                  <c:v>МАЙ</c:v>
                </c:pt>
                <c:pt idx="4">
                  <c:v>ИЮНЬ</c:v>
                </c:pt>
                <c:pt idx="5">
                  <c:v>ИЮЛЬ</c:v>
                </c:pt>
              </c:strCache>
            </c:strRef>
          </c:cat>
          <c:val>
            <c:numRef>
              <c:f>Лист1!$E$2:$E$12</c:f>
              <c:numCache>
                <c:formatCode>General</c:formatCode>
                <c:ptCount val="11"/>
                <c:pt idx="0">
                  <c:v>8</c:v>
                </c:pt>
                <c:pt idx="1">
                  <c:v>7.5</c:v>
                </c:pt>
                <c:pt idx="2">
                  <c:v>7</c:v>
                </c:pt>
                <c:pt idx="3">
                  <c:v>6.9</c:v>
                </c:pt>
                <c:pt idx="4">
                  <c:v>6.4</c:v>
                </c:pt>
                <c:pt idx="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DB-4C18-9537-34C53FE5169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24464360"/>
        <c:axId val="324464688"/>
      </c:lineChart>
      <c:catAx>
        <c:axId val="32446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4464688"/>
        <c:crosses val="autoZero"/>
        <c:auto val="1"/>
        <c:lblAlgn val="ctr"/>
        <c:lblOffset val="100"/>
        <c:noMultiLvlLbl val="0"/>
      </c:catAx>
      <c:valAx>
        <c:axId val="3244646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/>
                  <a:t>0</a:t>
                </a:r>
                <a:r>
                  <a:rPr lang="ru-RU" sz="1400" baseline="0"/>
                  <a:t>   10    20     30    40    50    60   70   80  90   100</a:t>
                </a:r>
                <a:endParaRPr lang="ru-RU" sz="1400"/>
              </a:p>
            </c:rich>
          </c:tx>
          <c:layout>
            <c:manualLayout>
              <c:xMode val="edge"/>
              <c:yMode val="edge"/>
              <c:x val="2.1551724137931036E-2"/>
              <c:y val="0.148188854960758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32446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7843026895344973"/>
          <c:y val="0.36748635202887464"/>
          <c:w val="0.40001800690861916"/>
          <c:h val="0.5136051951070691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2C824-C22C-461F-AA2A-5057DD551CE9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83F66-DCD3-4C18-A675-4A65F6EE65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019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F66-DCD3-4C18-A675-4A65F6EE653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725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3F66-DCD3-4C18-A675-4A65F6EE653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82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84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83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820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00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960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813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5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990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33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755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2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BF9F1-C031-49F3-BC95-2C296A500B86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15FA3-E795-4EAD-A89B-9DD12F576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08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6.pn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4363488F-AA1F-4B7B-807A-0F057A202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DACA284-4660-4870-8127-B8B1AD219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20" name="Freeform 5">
              <a:extLst>
                <a:ext uri="{FF2B5EF4-FFF2-40B4-BE49-F238E27FC236}">
                  <a16:creationId xmlns:a16="http://schemas.microsoft.com/office/drawing/2014/main" id="{32FC7453-F5F5-41F3-BBED-23D2B02F2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6">
              <a:extLst>
                <a:ext uri="{FF2B5EF4-FFF2-40B4-BE49-F238E27FC236}">
                  <a16:creationId xmlns:a16="http://schemas.microsoft.com/office/drawing/2014/main" id="{9BB03BF2-E257-493F-9F6C-A9B91F4B6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7">
              <a:extLst>
                <a:ext uri="{FF2B5EF4-FFF2-40B4-BE49-F238E27FC236}">
                  <a16:creationId xmlns:a16="http://schemas.microsoft.com/office/drawing/2014/main" id="{66397538-8ABA-43E6-8960-CB0AB6E6C2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8">
              <a:extLst>
                <a:ext uri="{FF2B5EF4-FFF2-40B4-BE49-F238E27FC236}">
                  <a16:creationId xmlns:a16="http://schemas.microsoft.com/office/drawing/2014/main" id="{19E5124C-63E7-4B6A-BDAA-C8625C73A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9">
              <a:extLst>
                <a:ext uri="{FF2B5EF4-FFF2-40B4-BE49-F238E27FC236}">
                  <a16:creationId xmlns:a16="http://schemas.microsoft.com/office/drawing/2014/main" id="{DB013DB1-8A69-4890-9AF3-B53FD4A40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0">
              <a:extLst>
                <a:ext uri="{FF2B5EF4-FFF2-40B4-BE49-F238E27FC236}">
                  <a16:creationId xmlns:a16="http://schemas.microsoft.com/office/drawing/2014/main" id="{ACB6749A-708E-49FE-AAF3-685CAEB0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1">
              <a:extLst>
                <a:ext uri="{FF2B5EF4-FFF2-40B4-BE49-F238E27FC236}">
                  <a16:creationId xmlns:a16="http://schemas.microsoft.com/office/drawing/2014/main" id="{4800B0B0-3891-471E-9ED1-8CBE111FE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">
              <a:extLst>
                <a:ext uri="{FF2B5EF4-FFF2-40B4-BE49-F238E27FC236}">
                  <a16:creationId xmlns:a16="http://schemas.microsoft.com/office/drawing/2014/main" id="{0E9755D8-E31A-4575-AB41-5D40E89F7E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3">
              <a:extLst>
                <a:ext uri="{FF2B5EF4-FFF2-40B4-BE49-F238E27FC236}">
                  <a16:creationId xmlns:a16="http://schemas.microsoft.com/office/drawing/2014/main" id="{3BD5C047-FD08-4FBB-B9D9-57FF9B954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4">
              <a:extLst>
                <a:ext uri="{FF2B5EF4-FFF2-40B4-BE49-F238E27FC236}">
                  <a16:creationId xmlns:a16="http://schemas.microsoft.com/office/drawing/2014/main" id="{BE7EA234-6A9D-4C11-A8C1-B68841DE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5">
              <a:extLst>
                <a:ext uri="{FF2B5EF4-FFF2-40B4-BE49-F238E27FC236}">
                  <a16:creationId xmlns:a16="http://schemas.microsoft.com/office/drawing/2014/main" id="{7B3ADD58-40D9-4B50-984C-D35691637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6">
              <a:extLst>
                <a:ext uri="{FF2B5EF4-FFF2-40B4-BE49-F238E27FC236}">
                  <a16:creationId xmlns:a16="http://schemas.microsoft.com/office/drawing/2014/main" id="{60F6C226-10D2-4B97-B8B8-CC375EF51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7">
              <a:extLst>
                <a:ext uri="{FF2B5EF4-FFF2-40B4-BE49-F238E27FC236}">
                  <a16:creationId xmlns:a16="http://schemas.microsoft.com/office/drawing/2014/main" id="{73161DBE-C691-4872-B7D6-6D35735A10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8">
              <a:extLst>
                <a:ext uri="{FF2B5EF4-FFF2-40B4-BE49-F238E27FC236}">
                  <a16:creationId xmlns:a16="http://schemas.microsoft.com/office/drawing/2014/main" id="{5B72174E-22C7-48BE-A963-14DE8A05E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9">
              <a:extLst>
                <a:ext uri="{FF2B5EF4-FFF2-40B4-BE49-F238E27FC236}">
                  <a16:creationId xmlns:a16="http://schemas.microsoft.com/office/drawing/2014/main" id="{DCB951F8-12B0-4AF3-A6B1-A627BBFFB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20">
              <a:extLst>
                <a:ext uri="{FF2B5EF4-FFF2-40B4-BE49-F238E27FC236}">
                  <a16:creationId xmlns:a16="http://schemas.microsoft.com/office/drawing/2014/main" id="{095725BF-17CD-419C-ABDA-413C968B77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21">
              <a:extLst>
                <a:ext uri="{FF2B5EF4-FFF2-40B4-BE49-F238E27FC236}">
                  <a16:creationId xmlns:a16="http://schemas.microsoft.com/office/drawing/2014/main" id="{5FA5D45F-6925-438B-80E1-1A8C6A2EC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22">
              <a:extLst>
                <a:ext uri="{FF2B5EF4-FFF2-40B4-BE49-F238E27FC236}">
                  <a16:creationId xmlns:a16="http://schemas.microsoft.com/office/drawing/2014/main" id="{381B3B5F-D54F-4CAD-99B2-C5C17385A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23">
              <a:extLst>
                <a:ext uri="{FF2B5EF4-FFF2-40B4-BE49-F238E27FC236}">
                  <a16:creationId xmlns:a16="http://schemas.microsoft.com/office/drawing/2014/main" id="{90AA8FDA-918A-41EB-8BD1-E460C0870F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EC9EB1F2-7769-4038-B88F-B4DE79EA5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6509954" cy="4477933"/>
            <a:chOff x="807084" y="1186483"/>
            <a:chExt cx="6509954" cy="4477933"/>
          </a:xfrm>
        </p:grpSpPr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3B1FDF60-E26A-429D-BA43-6C025CB18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846" y="1186483"/>
              <a:ext cx="6508430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Isosceles Triangle 39">
              <a:extLst>
                <a:ext uri="{FF2B5EF4-FFF2-40B4-BE49-F238E27FC236}">
                  <a16:creationId xmlns:a16="http://schemas.microsoft.com/office/drawing/2014/main" id="{46B42412-98F4-4930-B872-B8201663C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858445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AEA52B9B-4949-4570-9103-837B28C6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6509954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7F080-355D-42D1-AB62-6643339F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414" y="2075504"/>
            <a:ext cx="6337231" cy="1748729"/>
          </a:xfrm>
        </p:spPr>
        <p:txBody>
          <a:bodyPr>
            <a:normAutofit/>
          </a:bodyPr>
          <a:lstStyle/>
          <a:p>
            <a:r>
              <a:rPr lang="ru-RU" b="1">
                <a:latin typeface="+mn-lt"/>
              </a:rPr>
              <a:t>ПРОЕКТ «ФизкультУРА»</a:t>
            </a:r>
            <a:endParaRPr lang="ru-RU" b="1" dirty="0"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B45410-A4DF-46FA-8CB1-ECFD38FE6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416" y="3906266"/>
            <a:ext cx="6337230" cy="1322587"/>
          </a:xfrm>
        </p:spPr>
        <p:txBody>
          <a:bodyPr>
            <a:normAutofit/>
          </a:bodyPr>
          <a:lstStyle/>
          <a:p>
            <a:r>
              <a:rPr lang="ru-RU" b="1" dirty="0"/>
              <a:t>МОО «ВОЛОНТЁРСКИЙ КЛУБ «ДОБРАЯ ВОЛЯ» </a:t>
            </a:r>
          </a:p>
          <a:p>
            <a:r>
              <a:rPr lang="ru-RU" b="1" dirty="0"/>
              <a:t>МБУДО БГО Ц «САМ»</a:t>
            </a:r>
            <a:r>
              <a:rPr lang="ru-RU" dirty="0"/>
              <a:t> 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E9C38C2-9F50-4659-B061-C7604DC72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3751" y="0"/>
            <a:ext cx="4066605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трава, внешний, человек, небо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CD72E7F-8D6F-4BF7-BEAE-F9A6C9C387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1" b="4"/>
          <a:stretch/>
        </p:blipFill>
        <p:spPr>
          <a:xfrm>
            <a:off x="8439678" y="344424"/>
            <a:ext cx="3432282" cy="2898515"/>
          </a:xfrm>
          <a:prstGeom prst="rect">
            <a:avLst/>
          </a:prstGeom>
          <a:ln w="9525">
            <a:noFill/>
          </a:ln>
        </p:spPr>
      </p:pic>
      <p:pic>
        <p:nvPicPr>
          <p:cNvPr id="9" name="Рисунок 8" descr="Изображение выглядит как коллекция картинок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294ECA2B-7BA5-4225-87E4-2394568CC3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9"/>
          <a:stretch/>
        </p:blipFill>
        <p:spPr>
          <a:xfrm>
            <a:off x="8439677" y="3615361"/>
            <a:ext cx="3432282" cy="2898540"/>
          </a:xfrm>
          <a:prstGeom prst="rect">
            <a:avLst/>
          </a:prstGeom>
          <a:ln w="9525">
            <a:noFill/>
          </a:ln>
        </p:spPr>
      </p:pic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70447F00-866F-4437-95F9-46447A1930C4}"/>
              </a:ext>
            </a:extLst>
          </p:cNvPr>
          <p:cNvSpPr/>
          <p:nvPr/>
        </p:nvSpPr>
        <p:spPr>
          <a:xfrm>
            <a:off x="884235" y="35613"/>
            <a:ext cx="67886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ВСЕРОССИЙСКИЙ КОНКУРС «ДОБРОВОЛЕЦ РОССИИ – 2018» </a:t>
            </a:r>
          </a:p>
        </p:txBody>
      </p:sp>
    </p:spTree>
    <p:extLst>
      <p:ext uri="{BB962C8B-B14F-4D97-AF65-F5344CB8AC3E}">
        <p14:creationId xmlns:p14="http://schemas.microsoft.com/office/powerpoint/2010/main" val="3871420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2DDFBED5-0084-4E02-8BFA-BCA8D72FB5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6097714"/>
              </p:ext>
            </p:extLst>
          </p:nvPr>
        </p:nvGraphicFramePr>
        <p:xfrm>
          <a:off x="792480" y="786117"/>
          <a:ext cx="10607040" cy="4956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817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roup 186">
            <a:extLst>
              <a:ext uri="{FF2B5EF4-FFF2-40B4-BE49-F238E27FC236}">
                <a16:creationId xmlns:a16="http://schemas.microsoft.com/office/drawing/2014/main" id="{BEF0548A-9968-4011-A0EA-C1968C327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88" name="Freeform 5">
              <a:extLst>
                <a:ext uri="{FF2B5EF4-FFF2-40B4-BE49-F238E27FC236}">
                  <a16:creationId xmlns:a16="http://schemas.microsoft.com/office/drawing/2014/main" id="{366CE10B-11AE-4992-8644-83541BC83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9" name="Freeform 6">
              <a:extLst>
                <a:ext uri="{FF2B5EF4-FFF2-40B4-BE49-F238E27FC236}">
                  <a16:creationId xmlns:a16="http://schemas.microsoft.com/office/drawing/2014/main" id="{E1075C7A-C203-4F66-B27D-FF3FA5A38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0" name="Freeform 7">
              <a:extLst>
                <a:ext uri="{FF2B5EF4-FFF2-40B4-BE49-F238E27FC236}">
                  <a16:creationId xmlns:a16="http://schemas.microsoft.com/office/drawing/2014/main" id="{33922F52-1ADE-4738-BB57-A8917B2F3E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1" name="Freeform 8">
              <a:extLst>
                <a:ext uri="{FF2B5EF4-FFF2-40B4-BE49-F238E27FC236}">
                  <a16:creationId xmlns:a16="http://schemas.microsoft.com/office/drawing/2014/main" id="{FD8B1A7D-85FE-496D-B500-64556C96E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2" name="Freeform 9">
              <a:extLst>
                <a:ext uri="{FF2B5EF4-FFF2-40B4-BE49-F238E27FC236}">
                  <a16:creationId xmlns:a16="http://schemas.microsoft.com/office/drawing/2014/main" id="{268ED253-918E-42B9-9DC1-550228931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3" name="Freeform 10">
              <a:extLst>
                <a:ext uri="{FF2B5EF4-FFF2-40B4-BE49-F238E27FC236}">
                  <a16:creationId xmlns:a16="http://schemas.microsoft.com/office/drawing/2014/main" id="{9628A3B7-EEAF-462C-BBEB-7DD2D23D4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4" name="Freeform 11">
              <a:extLst>
                <a:ext uri="{FF2B5EF4-FFF2-40B4-BE49-F238E27FC236}">
                  <a16:creationId xmlns:a16="http://schemas.microsoft.com/office/drawing/2014/main" id="{77FEA7DD-5921-4DE6-B4A1-AD5F33FA5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5" name="Freeform 12">
              <a:extLst>
                <a:ext uri="{FF2B5EF4-FFF2-40B4-BE49-F238E27FC236}">
                  <a16:creationId xmlns:a16="http://schemas.microsoft.com/office/drawing/2014/main" id="{6BEA2E44-DA01-43F3-B29D-09D067A7A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6" name="Freeform 13">
              <a:extLst>
                <a:ext uri="{FF2B5EF4-FFF2-40B4-BE49-F238E27FC236}">
                  <a16:creationId xmlns:a16="http://schemas.microsoft.com/office/drawing/2014/main" id="{9DCCD644-E10A-4257-A2A0-41D3423334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7" name="Freeform 14">
              <a:extLst>
                <a:ext uri="{FF2B5EF4-FFF2-40B4-BE49-F238E27FC236}">
                  <a16:creationId xmlns:a16="http://schemas.microsoft.com/office/drawing/2014/main" id="{D7EC30B8-EAD5-4B92-9AFA-26687915C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8" name="Freeform 15">
              <a:extLst>
                <a:ext uri="{FF2B5EF4-FFF2-40B4-BE49-F238E27FC236}">
                  <a16:creationId xmlns:a16="http://schemas.microsoft.com/office/drawing/2014/main" id="{DB6A6B8D-0A2A-401E-AA9E-E1599FCF4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9" name="Freeform 16">
              <a:extLst>
                <a:ext uri="{FF2B5EF4-FFF2-40B4-BE49-F238E27FC236}">
                  <a16:creationId xmlns:a16="http://schemas.microsoft.com/office/drawing/2014/main" id="{B8C49BC6-35DA-48F8-9102-E25B3440F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0" name="Freeform 17">
              <a:extLst>
                <a:ext uri="{FF2B5EF4-FFF2-40B4-BE49-F238E27FC236}">
                  <a16:creationId xmlns:a16="http://schemas.microsoft.com/office/drawing/2014/main" id="{82CDE0F9-EDF5-4A30-A391-7E5DD0B4A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1" name="Freeform 18">
              <a:extLst>
                <a:ext uri="{FF2B5EF4-FFF2-40B4-BE49-F238E27FC236}">
                  <a16:creationId xmlns:a16="http://schemas.microsoft.com/office/drawing/2014/main" id="{C7E88D73-CAEB-46C9-A8A1-87BF36A0A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8" name="Freeform 19">
              <a:extLst>
                <a:ext uri="{FF2B5EF4-FFF2-40B4-BE49-F238E27FC236}">
                  <a16:creationId xmlns:a16="http://schemas.microsoft.com/office/drawing/2014/main" id="{AE6C3B5E-2996-4F50-97C8-69E918647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9" name="Freeform 20">
              <a:extLst>
                <a:ext uri="{FF2B5EF4-FFF2-40B4-BE49-F238E27FC236}">
                  <a16:creationId xmlns:a16="http://schemas.microsoft.com/office/drawing/2014/main" id="{6AAC2749-48B9-4F4F-B610-F469B06F5E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4" name="Freeform 21">
              <a:extLst>
                <a:ext uri="{FF2B5EF4-FFF2-40B4-BE49-F238E27FC236}">
                  <a16:creationId xmlns:a16="http://schemas.microsoft.com/office/drawing/2014/main" id="{DABA1C75-F82D-44C4-B9A6-A9F6CADE7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5" name="Freeform 22">
              <a:extLst>
                <a:ext uri="{FF2B5EF4-FFF2-40B4-BE49-F238E27FC236}">
                  <a16:creationId xmlns:a16="http://schemas.microsoft.com/office/drawing/2014/main" id="{DBD6B42E-8DF7-416B-91CF-9BD5BF722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6" name="Freeform 23">
              <a:extLst>
                <a:ext uri="{FF2B5EF4-FFF2-40B4-BE49-F238E27FC236}">
                  <a16:creationId xmlns:a16="http://schemas.microsoft.com/office/drawing/2014/main" id="{7AD99BC0-1DEE-447B-91F0-F0FCD3A90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7" name="Freeform 24">
              <a:extLst>
                <a:ext uri="{FF2B5EF4-FFF2-40B4-BE49-F238E27FC236}">
                  <a16:creationId xmlns:a16="http://schemas.microsoft.com/office/drawing/2014/main" id="{F2069244-FECD-43BF-8F3F-F5A7D6076D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1" name="Freeform 25">
              <a:extLst>
                <a:ext uri="{FF2B5EF4-FFF2-40B4-BE49-F238E27FC236}">
                  <a16:creationId xmlns:a16="http://schemas.microsoft.com/office/drawing/2014/main" id="{F35B6158-89DC-4D7A-AD07-E4D6902BCC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1062" name="Group 209">
            <a:extLst>
              <a:ext uri="{FF2B5EF4-FFF2-40B4-BE49-F238E27FC236}">
                <a16:creationId xmlns:a16="http://schemas.microsoft.com/office/drawing/2014/main" id="{2803FFA9-F470-4A54-ADD8-2857082A78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83F6B909-898F-49CA-AD31-67587092F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2" name="Isosceles Triangle 22">
              <a:extLst>
                <a:ext uri="{FF2B5EF4-FFF2-40B4-BE49-F238E27FC236}">
                  <a16:creationId xmlns:a16="http://schemas.microsoft.com/office/drawing/2014/main" id="{D44D71C5-53C0-452F-84E9-A94F60521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93294BC1-3897-41EA-B83D-11C2477AA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063" name="Rectangle 214">
            <a:extLst>
              <a:ext uri="{FF2B5EF4-FFF2-40B4-BE49-F238E27FC236}">
                <a16:creationId xmlns:a16="http://schemas.microsoft.com/office/drawing/2014/main" id="{FDF6070E-CACF-434A-A9CA-CE262E375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4" name="Group 216">
            <a:extLst>
              <a:ext uri="{FF2B5EF4-FFF2-40B4-BE49-F238E27FC236}">
                <a16:creationId xmlns:a16="http://schemas.microsoft.com/office/drawing/2014/main" id="{C8065A00-87F7-4A5E-9574-1A1EBF671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18" name="Freeform 5">
              <a:extLst>
                <a:ext uri="{FF2B5EF4-FFF2-40B4-BE49-F238E27FC236}">
                  <a16:creationId xmlns:a16="http://schemas.microsoft.com/office/drawing/2014/main" id="{A9CD7590-6A1D-4739-9B37-6CD48312F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6">
              <a:extLst>
                <a:ext uri="{FF2B5EF4-FFF2-40B4-BE49-F238E27FC236}">
                  <a16:creationId xmlns:a16="http://schemas.microsoft.com/office/drawing/2014/main" id="{F19B70B8-BF5F-4DC5-A7CB-870C72584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7">
              <a:extLst>
                <a:ext uri="{FF2B5EF4-FFF2-40B4-BE49-F238E27FC236}">
                  <a16:creationId xmlns:a16="http://schemas.microsoft.com/office/drawing/2014/main" id="{EFE21C79-D269-4550-9E9E-153B8E11D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8">
              <a:extLst>
                <a:ext uri="{FF2B5EF4-FFF2-40B4-BE49-F238E27FC236}">
                  <a16:creationId xmlns:a16="http://schemas.microsoft.com/office/drawing/2014/main" id="{B73C19BD-4C6E-4BFF-9486-67D88BF24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9">
              <a:extLst>
                <a:ext uri="{FF2B5EF4-FFF2-40B4-BE49-F238E27FC236}">
                  <a16:creationId xmlns:a16="http://schemas.microsoft.com/office/drawing/2014/main" id="{EFE5E34E-ACDF-4CD0-8AD5-478644AA34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0">
              <a:extLst>
                <a:ext uri="{FF2B5EF4-FFF2-40B4-BE49-F238E27FC236}">
                  <a16:creationId xmlns:a16="http://schemas.microsoft.com/office/drawing/2014/main" id="{0EB8BFD8-E83C-4F5C-B157-FEB5A36D8F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1">
              <a:extLst>
                <a:ext uri="{FF2B5EF4-FFF2-40B4-BE49-F238E27FC236}">
                  <a16:creationId xmlns:a16="http://schemas.microsoft.com/office/drawing/2014/main" id="{97D46CE3-2FE5-4CD7-BD2E-6F6024F041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12">
              <a:extLst>
                <a:ext uri="{FF2B5EF4-FFF2-40B4-BE49-F238E27FC236}">
                  <a16:creationId xmlns:a16="http://schemas.microsoft.com/office/drawing/2014/main" id="{AC515668-9A60-4CB1-9AE7-47AA3F811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13">
              <a:extLst>
                <a:ext uri="{FF2B5EF4-FFF2-40B4-BE49-F238E27FC236}">
                  <a16:creationId xmlns:a16="http://schemas.microsoft.com/office/drawing/2014/main" id="{28136949-20B0-4EB4-935B-1FFCCAFE7D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14">
              <a:extLst>
                <a:ext uri="{FF2B5EF4-FFF2-40B4-BE49-F238E27FC236}">
                  <a16:creationId xmlns:a16="http://schemas.microsoft.com/office/drawing/2014/main" id="{6B01685D-37C6-404C-BE07-372F4F25F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15">
              <a:extLst>
                <a:ext uri="{FF2B5EF4-FFF2-40B4-BE49-F238E27FC236}">
                  <a16:creationId xmlns:a16="http://schemas.microsoft.com/office/drawing/2014/main" id="{C530D139-AF3D-45B6-BBF1-B337C9F11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16">
              <a:extLst>
                <a:ext uri="{FF2B5EF4-FFF2-40B4-BE49-F238E27FC236}">
                  <a16:creationId xmlns:a16="http://schemas.microsoft.com/office/drawing/2014/main" id="{C5572014-98B0-4DE1-BEF1-E0F60F453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17">
              <a:extLst>
                <a:ext uri="{FF2B5EF4-FFF2-40B4-BE49-F238E27FC236}">
                  <a16:creationId xmlns:a16="http://schemas.microsoft.com/office/drawing/2014/main" id="{F6FF4A63-1906-4E31-A544-6A13373BB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18">
              <a:extLst>
                <a:ext uri="{FF2B5EF4-FFF2-40B4-BE49-F238E27FC236}">
                  <a16:creationId xmlns:a16="http://schemas.microsoft.com/office/drawing/2014/main" id="{145E8180-D2D7-4D70-BBA0-2BE69524F2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19">
              <a:extLst>
                <a:ext uri="{FF2B5EF4-FFF2-40B4-BE49-F238E27FC236}">
                  <a16:creationId xmlns:a16="http://schemas.microsoft.com/office/drawing/2014/main" id="{87D450BD-6A92-4FBC-9A2F-1F1E98A6A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20">
              <a:extLst>
                <a:ext uri="{FF2B5EF4-FFF2-40B4-BE49-F238E27FC236}">
                  <a16:creationId xmlns:a16="http://schemas.microsoft.com/office/drawing/2014/main" id="{B3571752-9CA8-41A7-9C92-2290F57578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21">
              <a:extLst>
                <a:ext uri="{FF2B5EF4-FFF2-40B4-BE49-F238E27FC236}">
                  <a16:creationId xmlns:a16="http://schemas.microsoft.com/office/drawing/2014/main" id="{38BAF627-31E6-4B06-887B-77C9871A8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22">
              <a:extLst>
                <a:ext uri="{FF2B5EF4-FFF2-40B4-BE49-F238E27FC236}">
                  <a16:creationId xmlns:a16="http://schemas.microsoft.com/office/drawing/2014/main" id="{C5C828D7-D2B1-4E49-A2B4-6CA15F8C0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23">
              <a:extLst>
                <a:ext uri="{FF2B5EF4-FFF2-40B4-BE49-F238E27FC236}">
                  <a16:creationId xmlns:a16="http://schemas.microsoft.com/office/drawing/2014/main" id="{BAC22052-6DBE-42E4-8200-D4CDAE1E1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24">
              <a:extLst>
                <a:ext uri="{FF2B5EF4-FFF2-40B4-BE49-F238E27FC236}">
                  <a16:creationId xmlns:a16="http://schemas.microsoft.com/office/drawing/2014/main" id="{E003C9E5-5664-4A64-AD3F-8A9C146BB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25">
              <a:extLst>
                <a:ext uri="{FF2B5EF4-FFF2-40B4-BE49-F238E27FC236}">
                  <a16:creationId xmlns:a16="http://schemas.microsoft.com/office/drawing/2014/main" id="{8B09977F-54FD-4363-A2CF-754213B1C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DE349AA-6F62-4B70-8FBE-E2B0E82DE3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10" r="-1" b="13581"/>
          <a:stretch/>
        </p:blipFill>
        <p:spPr>
          <a:xfrm>
            <a:off x="20" y="226"/>
            <a:ext cx="12191675" cy="6858000"/>
          </a:xfrm>
          <a:prstGeom prst="rect">
            <a:avLst/>
          </a:prstGeom>
        </p:spPr>
      </p:pic>
      <p:grpSp>
        <p:nvGrpSpPr>
          <p:cNvPr id="1071" name="Group 239">
            <a:extLst>
              <a:ext uri="{FF2B5EF4-FFF2-40B4-BE49-F238E27FC236}">
                <a16:creationId xmlns:a16="http://schemas.microsoft.com/office/drawing/2014/main" id="{0596932A-7AC5-4340-9820-D99F79AFE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4156" y="1699589"/>
            <a:ext cx="3675191" cy="3470421"/>
            <a:chOff x="697168" y="1816768"/>
            <a:chExt cx="3675191" cy="3470421"/>
          </a:xfrm>
        </p:grpSpPr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C64313C1-2A73-45FB-85E0-BF37D364CD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168" y="1816768"/>
              <a:ext cx="3675191" cy="50292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Isosceles Triangle 22">
              <a:extLst>
                <a:ext uri="{FF2B5EF4-FFF2-40B4-BE49-F238E27FC236}">
                  <a16:creationId xmlns:a16="http://schemas.microsoft.com/office/drawing/2014/main" id="{990104D0-ADB4-4EBC-9F50-F5A5D3C75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BE86E2BF-D22F-47C6-8A56-A65AAF27F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5" name="Rectangle 244">
            <a:extLst>
              <a:ext uri="{FF2B5EF4-FFF2-40B4-BE49-F238E27FC236}">
                <a16:creationId xmlns:a16="http://schemas.microsoft.com/office/drawing/2014/main" id="{3CD947B6-F78E-4C29-9CAD-98A4A509B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648" y="0"/>
            <a:ext cx="6102351" cy="6858000"/>
          </a:xfrm>
          <a:prstGeom prst="rect">
            <a:avLst/>
          </a:prstGeom>
          <a:solidFill>
            <a:srgbClr val="00000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9F523F-2A30-46AD-8BEF-6899F6B82B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88" r="19210" b="5"/>
          <a:stretch/>
        </p:blipFill>
        <p:spPr>
          <a:xfrm>
            <a:off x="6898917" y="807406"/>
            <a:ext cx="2167532" cy="2385915"/>
          </a:xfrm>
          <a:prstGeom prst="rect">
            <a:avLst/>
          </a:prstGeom>
        </p:spPr>
      </p:pic>
      <p:pic>
        <p:nvPicPr>
          <p:cNvPr id="1026" name="Picture 2" descr="https://1tulatv.ru/sites/default/files/4707361.jpg">
            <a:extLst>
              <a:ext uri="{FF2B5EF4-FFF2-40B4-BE49-F238E27FC236}">
                <a16:creationId xmlns:a16="http://schemas.microsoft.com/office/drawing/2014/main" id="{04D28618-B63D-4B36-A27D-E1962D9F86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5" r="20305"/>
          <a:stretch/>
        </p:blipFill>
        <p:spPr bwMode="auto">
          <a:xfrm>
            <a:off x="9232788" y="803185"/>
            <a:ext cx="2167532" cy="238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D7A99-96A2-4B65-8168-8B93A2D80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620" y="2358391"/>
            <a:ext cx="3498979" cy="2453676"/>
          </a:xfrm>
        </p:spPr>
        <p:txBody>
          <a:bodyPr vert="horz" lIns="228600" tIns="228600" rIns="228600" bIns="228600" rtlCol="0" anchor="ctr">
            <a:normAutofit/>
          </a:bodyPr>
          <a:lstStyle/>
          <a:p>
            <a:pPr algn="ctr"/>
            <a:r>
              <a:rPr lang="en-US" sz="2800" b="1" cap="none" dirty="0">
                <a:solidFill>
                  <a:srgbClr val="FFFEFF"/>
                </a:solidFill>
                <a:latin typeface="+mn-lt"/>
              </a:rPr>
              <a:t>ПРИЧИНЫ УХУДШЕНИЯ ЗДОРОВЬЯ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49736D-9FB4-4BF7-8949-04FDA2F8E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2159" y="3915352"/>
            <a:ext cx="4498789" cy="23757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E"/>
                </a:solidFill>
              </a:rPr>
              <a:t>СТРЕСС</a:t>
            </a:r>
          </a:p>
          <a:p>
            <a:pPr indent="-2286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E"/>
                </a:solidFill>
              </a:rPr>
              <a:t>УЧЕБНЫЕ НАГРУЗКИ</a:t>
            </a:r>
          </a:p>
          <a:p>
            <a:pPr indent="-2286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E"/>
                </a:solidFill>
              </a:rPr>
              <a:t>УМЕНЬШЕНИЕ ДВИГАТЕЛЬНОЙ АКТИВНОСТИ</a:t>
            </a:r>
          </a:p>
          <a:p>
            <a:pPr indent="-2286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E"/>
                </a:solidFill>
              </a:rPr>
              <a:t>ДЛИТЕЛЬНОЕ ПРИБЫВАНИЕ В СИДЯЧЕЙ ПОЗЕ</a:t>
            </a:r>
          </a:p>
        </p:txBody>
      </p:sp>
    </p:spTree>
    <p:extLst>
      <p:ext uri="{BB962C8B-B14F-4D97-AF65-F5344CB8AC3E}">
        <p14:creationId xmlns:p14="http://schemas.microsoft.com/office/powerpoint/2010/main" val="318365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12">
            <a:extLst>
              <a:ext uri="{FF2B5EF4-FFF2-40B4-BE49-F238E27FC236}">
                <a16:creationId xmlns:a16="http://schemas.microsoft.com/office/drawing/2014/main" id="{ED32F2F9-D6EF-463D-BFFE-E1BC93577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2" name="Group 114">
            <a:extLst>
              <a:ext uri="{FF2B5EF4-FFF2-40B4-BE49-F238E27FC236}">
                <a16:creationId xmlns:a16="http://schemas.microsoft.com/office/drawing/2014/main" id="{A21D1246-125F-4B4F-A224-A498E49B9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6" name="Freeform 5">
              <a:extLst>
                <a:ext uri="{FF2B5EF4-FFF2-40B4-BE49-F238E27FC236}">
                  <a16:creationId xmlns:a16="http://schemas.microsoft.com/office/drawing/2014/main" id="{0B030097-FF81-4CF4-ABB6-2E383D51E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46DD94CE-6559-4294-B7AE-066BEDDE2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7">
              <a:extLst>
                <a:ext uri="{FF2B5EF4-FFF2-40B4-BE49-F238E27FC236}">
                  <a16:creationId xmlns:a16="http://schemas.microsoft.com/office/drawing/2014/main" id="{B9098540-9AA2-41C0-A766-56FF41E80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8">
              <a:extLst>
                <a:ext uri="{FF2B5EF4-FFF2-40B4-BE49-F238E27FC236}">
                  <a16:creationId xmlns:a16="http://schemas.microsoft.com/office/drawing/2014/main" id="{BB436216-85FD-4803-A41A-B71B4F14B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9">
              <a:extLst>
                <a:ext uri="{FF2B5EF4-FFF2-40B4-BE49-F238E27FC236}">
                  <a16:creationId xmlns:a16="http://schemas.microsoft.com/office/drawing/2014/main" id="{CBFFF80F-11B4-40C5-B303-D4C2B53A8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0">
              <a:extLst>
                <a:ext uri="{FF2B5EF4-FFF2-40B4-BE49-F238E27FC236}">
                  <a16:creationId xmlns:a16="http://schemas.microsoft.com/office/drawing/2014/main" id="{A6720355-1B08-4807-8083-8218E41266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">
              <a:extLst>
                <a:ext uri="{FF2B5EF4-FFF2-40B4-BE49-F238E27FC236}">
                  <a16:creationId xmlns:a16="http://schemas.microsoft.com/office/drawing/2014/main" id="{696F37A0-2BDF-4F6E-BC8F-41618E382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">
              <a:extLst>
                <a:ext uri="{FF2B5EF4-FFF2-40B4-BE49-F238E27FC236}">
                  <a16:creationId xmlns:a16="http://schemas.microsoft.com/office/drawing/2014/main" id="{24486DA8-8906-4E04-994B-E6517FB40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3">
              <a:extLst>
                <a:ext uri="{FF2B5EF4-FFF2-40B4-BE49-F238E27FC236}">
                  <a16:creationId xmlns:a16="http://schemas.microsoft.com/office/drawing/2014/main" id="{F16152B3-E360-4F6A-8991-F47CF1C9F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4">
              <a:extLst>
                <a:ext uri="{FF2B5EF4-FFF2-40B4-BE49-F238E27FC236}">
                  <a16:creationId xmlns:a16="http://schemas.microsoft.com/office/drawing/2014/main" id="{D5233826-CE0D-4A84-B16E-90D403044B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1AC6AE15-2B25-4FA9-A3B9-C14E10084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086D5706-8337-4169-AD33-D0FCAB47F9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7">
              <a:extLst>
                <a:ext uri="{FF2B5EF4-FFF2-40B4-BE49-F238E27FC236}">
                  <a16:creationId xmlns:a16="http://schemas.microsoft.com/office/drawing/2014/main" id="{A6465CE9-5645-49C2-BADE-FD30A6082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8">
              <a:extLst>
                <a:ext uri="{FF2B5EF4-FFF2-40B4-BE49-F238E27FC236}">
                  <a16:creationId xmlns:a16="http://schemas.microsoft.com/office/drawing/2014/main" id="{79081335-9BEB-49C0-8A74-C3E38A593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9">
              <a:extLst>
                <a:ext uri="{FF2B5EF4-FFF2-40B4-BE49-F238E27FC236}">
                  <a16:creationId xmlns:a16="http://schemas.microsoft.com/office/drawing/2014/main" id="{D8BB1907-2284-4F11-8792-539B821E1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20">
              <a:extLst>
                <a:ext uri="{FF2B5EF4-FFF2-40B4-BE49-F238E27FC236}">
                  <a16:creationId xmlns:a16="http://schemas.microsoft.com/office/drawing/2014/main" id="{60742A35-4217-4795-A5A0-FD0CF899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21">
              <a:extLst>
                <a:ext uri="{FF2B5EF4-FFF2-40B4-BE49-F238E27FC236}">
                  <a16:creationId xmlns:a16="http://schemas.microsoft.com/office/drawing/2014/main" id="{520A7127-42FB-4B8F-808E-92E1FC41F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22">
              <a:extLst>
                <a:ext uri="{FF2B5EF4-FFF2-40B4-BE49-F238E27FC236}">
                  <a16:creationId xmlns:a16="http://schemas.microsoft.com/office/drawing/2014/main" id="{5D9FB186-8D5A-4A0F-B304-222C7AE390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23">
              <a:extLst>
                <a:ext uri="{FF2B5EF4-FFF2-40B4-BE49-F238E27FC236}">
                  <a16:creationId xmlns:a16="http://schemas.microsoft.com/office/drawing/2014/main" id="{E79CFB59-49A6-4586-87FD-294D30AAD4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" name="Рисунок 5" descr="Изображение выглядит как зна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1B8E66A-391E-47C5-85ED-2C3285B373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r="4040"/>
          <a:stretch/>
        </p:blipFill>
        <p:spPr>
          <a:xfrm>
            <a:off x="20" y="227"/>
            <a:ext cx="6095370" cy="6858000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 descr="Изображение выглядит как пол, внутренний, человек, земля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ADE772E-31A5-476C-83A1-3DACB12B72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3" r="16678" b="-1"/>
          <a:stretch/>
        </p:blipFill>
        <p:spPr>
          <a:xfrm>
            <a:off x="6096610" y="10"/>
            <a:ext cx="6095390" cy="6857990"/>
          </a:xfrm>
          <a:prstGeom prst="rect">
            <a:avLst/>
          </a:prstGeom>
          <a:ln>
            <a:noFill/>
          </a:ln>
        </p:spPr>
      </p:pic>
      <p:grpSp>
        <p:nvGrpSpPr>
          <p:cNvPr id="143" name="Group 135">
            <a:extLst>
              <a:ext uri="{FF2B5EF4-FFF2-40B4-BE49-F238E27FC236}">
                <a16:creationId xmlns:a16="http://schemas.microsoft.com/office/drawing/2014/main" id="{3CFCC4DA-26AF-46A6-9986-98457AC07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33747" y="1186483"/>
            <a:ext cx="4510627" cy="4477933"/>
            <a:chOff x="3833747" y="1186483"/>
            <a:chExt cx="4510627" cy="4477933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8A8DF511-768B-4826-9F23-2535C1131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7681" y="1186483"/>
              <a:ext cx="4506693" cy="71618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Isosceles Triangle 39">
              <a:extLst>
                <a:ext uri="{FF2B5EF4-FFF2-40B4-BE49-F238E27FC236}">
                  <a16:creationId xmlns:a16="http://schemas.microsoft.com/office/drawing/2014/main" id="{D8D07482-428B-40E5-920B-3A51F0062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32EE64AD-57AB-4EFF-B6EC-139D7530BE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3747" y="1991156"/>
              <a:ext cx="4510180" cy="3322196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7F080-355D-42D1-AB62-6643339F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16043" y="2075504"/>
            <a:ext cx="4345588" cy="2042725"/>
          </a:xfrm>
        </p:spPr>
        <p:txBody>
          <a:bodyPr>
            <a:normAutofit/>
          </a:bodyPr>
          <a:lstStyle/>
          <a:p>
            <a:br>
              <a:rPr lang="ru-RU" b="1"/>
            </a:br>
            <a:endParaRPr lang="ru-RU" b="1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B45410-A4DF-46FA-8CB1-ECFD38FE6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4034" y="1356349"/>
            <a:ext cx="4345588" cy="174051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b="1" dirty="0"/>
              <a:t>ЦЕЛЬ: </a:t>
            </a:r>
          </a:p>
          <a:p>
            <a:pPr>
              <a:lnSpc>
                <a:spcPct val="90000"/>
              </a:lnSpc>
            </a:pPr>
            <a:endParaRPr lang="ru-RU" sz="2400" b="1" dirty="0"/>
          </a:p>
          <a:p>
            <a:pPr>
              <a:lnSpc>
                <a:spcPct val="90000"/>
              </a:lnSpc>
            </a:pPr>
            <a:r>
              <a:rPr lang="ru-RU" sz="2400" b="1" dirty="0"/>
              <a:t>ОРГАНИЗАЦИЯ АКТИВНЫХ ДИНАМИЧЕСКИХ ЗАРЯДОК С СОВРЕМЕННЫМИ ЭЛЕМЕНТАМИ ФИТНЕСА И ФЛЕШМОБА ДЛЯ 5000 ДЕТЕЙ, ПОДРОСТКОВ И МОЛОДЁЖИ В ВОЗРАСТЕ ОТ 8 ДО 20 ЛЕТ В ФЕВРАЛЕ – ИЮЛЕ 2018 ГОДА</a:t>
            </a:r>
          </a:p>
        </p:txBody>
      </p:sp>
    </p:spTree>
    <p:extLst>
      <p:ext uri="{BB962C8B-B14F-4D97-AF65-F5344CB8AC3E}">
        <p14:creationId xmlns:p14="http://schemas.microsoft.com/office/powerpoint/2010/main" val="2150781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7" name="Rectangle 146">
            <a:extLst>
              <a:ext uri="{FF2B5EF4-FFF2-40B4-BE49-F238E27FC236}">
                <a16:creationId xmlns:a16="http://schemas.microsoft.com/office/drawing/2014/main" id="{1B06F838-3F95-474A-BAA2-03AF062DE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F4360EC-B9C3-4A19-96B7-6411AD9BF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50" name="Freeform 5">
              <a:extLst>
                <a:ext uri="{FF2B5EF4-FFF2-40B4-BE49-F238E27FC236}">
                  <a16:creationId xmlns:a16="http://schemas.microsoft.com/office/drawing/2014/main" id="{F51CBC2A-3742-4B90-866B-7BF07E0976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6">
              <a:extLst>
                <a:ext uri="{FF2B5EF4-FFF2-40B4-BE49-F238E27FC236}">
                  <a16:creationId xmlns:a16="http://schemas.microsoft.com/office/drawing/2014/main" id="{1249FD92-DC57-4764-9091-084FCD097A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7">
              <a:extLst>
                <a:ext uri="{FF2B5EF4-FFF2-40B4-BE49-F238E27FC236}">
                  <a16:creationId xmlns:a16="http://schemas.microsoft.com/office/drawing/2014/main" id="{0C6FEF58-3367-449B-AD7C-67CAD926B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8">
              <a:extLst>
                <a:ext uri="{FF2B5EF4-FFF2-40B4-BE49-F238E27FC236}">
                  <a16:creationId xmlns:a16="http://schemas.microsoft.com/office/drawing/2014/main" id="{076BA53A-D7E3-49E4-BB5C-762CCC36A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9">
              <a:extLst>
                <a:ext uri="{FF2B5EF4-FFF2-40B4-BE49-F238E27FC236}">
                  <a16:creationId xmlns:a16="http://schemas.microsoft.com/office/drawing/2014/main" id="{D4DD1B7A-C483-48F4-9553-E8756FCFD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0">
              <a:extLst>
                <a:ext uri="{FF2B5EF4-FFF2-40B4-BE49-F238E27FC236}">
                  <a16:creationId xmlns:a16="http://schemas.microsoft.com/office/drawing/2014/main" id="{9F4F1245-5561-4B18-BBE6-C211900AD7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1">
              <a:extLst>
                <a:ext uri="{FF2B5EF4-FFF2-40B4-BE49-F238E27FC236}">
                  <a16:creationId xmlns:a16="http://schemas.microsoft.com/office/drawing/2014/main" id="{2295E5C9-662C-42E7-BFBE-D7F9A071C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2">
              <a:extLst>
                <a:ext uri="{FF2B5EF4-FFF2-40B4-BE49-F238E27FC236}">
                  <a16:creationId xmlns:a16="http://schemas.microsoft.com/office/drawing/2014/main" id="{46668EF2-EC2B-41C0-AD3D-31AB16516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3">
              <a:extLst>
                <a:ext uri="{FF2B5EF4-FFF2-40B4-BE49-F238E27FC236}">
                  <a16:creationId xmlns:a16="http://schemas.microsoft.com/office/drawing/2014/main" id="{6F73EEDC-77A0-494B-908A-0A3504A3C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4">
              <a:extLst>
                <a:ext uri="{FF2B5EF4-FFF2-40B4-BE49-F238E27FC236}">
                  <a16:creationId xmlns:a16="http://schemas.microsoft.com/office/drawing/2014/main" id="{7EF513C2-59C6-4618-BB15-16E40A2E3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">
              <a:extLst>
                <a:ext uri="{FF2B5EF4-FFF2-40B4-BE49-F238E27FC236}">
                  <a16:creationId xmlns:a16="http://schemas.microsoft.com/office/drawing/2014/main" id="{5AE47E3E-FA21-4550-ADE0-E8C34BBF6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6">
              <a:extLst>
                <a:ext uri="{FF2B5EF4-FFF2-40B4-BE49-F238E27FC236}">
                  <a16:creationId xmlns:a16="http://schemas.microsoft.com/office/drawing/2014/main" id="{56F114F7-C2D3-4585-A037-43976D3857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7">
              <a:extLst>
                <a:ext uri="{FF2B5EF4-FFF2-40B4-BE49-F238E27FC236}">
                  <a16:creationId xmlns:a16="http://schemas.microsoft.com/office/drawing/2014/main" id="{626AD4B1-2011-422A-A11C-086058365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8">
              <a:extLst>
                <a:ext uri="{FF2B5EF4-FFF2-40B4-BE49-F238E27FC236}">
                  <a16:creationId xmlns:a16="http://schemas.microsoft.com/office/drawing/2014/main" id="{35F1F44B-05C9-4A7A-B976-F00F52B78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9">
              <a:extLst>
                <a:ext uri="{FF2B5EF4-FFF2-40B4-BE49-F238E27FC236}">
                  <a16:creationId xmlns:a16="http://schemas.microsoft.com/office/drawing/2014/main" id="{D5C2BBD9-C1FF-4229-984D-3C2EE2B897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20">
              <a:extLst>
                <a:ext uri="{FF2B5EF4-FFF2-40B4-BE49-F238E27FC236}">
                  <a16:creationId xmlns:a16="http://schemas.microsoft.com/office/drawing/2014/main" id="{BCE55465-A04C-4E2A-84E0-FF65829BC3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21">
              <a:extLst>
                <a:ext uri="{FF2B5EF4-FFF2-40B4-BE49-F238E27FC236}">
                  <a16:creationId xmlns:a16="http://schemas.microsoft.com/office/drawing/2014/main" id="{9BD71CF9-C15F-46CB-BD4D-8E020FFA6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22">
              <a:extLst>
                <a:ext uri="{FF2B5EF4-FFF2-40B4-BE49-F238E27FC236}">
                  <a16:creationId xmlns:a16="http://schemas.microsoft.com/office/drawing/2014/main" id="{57F5C614-63E0-48E6-AC78-9C45F0000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23">
              <a:extLst>
                <a:ext uri="{FF2B5EF4-FFF2-40B4-BE49-F238E27FC236}">
                  <a16:creationId xmlns:a16="http://schemas.microsoft.com/office/drawing/2014/main" id="{DEB7622A-B279-4FAB-853E-0F02D3F55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" name="Рисунок 7" descr="Изображение выглядит как потолок, пол, внутренний, сте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674D3C45-8990-4961-855E-32D292E193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7" r="10309" b="-3"/>
          <a:stretch/>
        </p:blipFill>
        <p:spPr>
          <a:xfrm>
            <a:off x="1" y="10"/>
            <a:ext cx="4008729" cy="4120995"/>
          </a:xfrm>
          <a:prstGeom prst="rect">
            <a:avLst/>
          </a:prstGeom>
          <a:ln w="12700">
            <a:noFill/>
          </a:ln>
        </p:spPr>
      </p:pic>
      <p:pic>
        <p:nvPicPr>
          <p:cNvPr id="10" name="Рисунок 9" descr="Изображение выглядит как человек, пол, стена, ребе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957FB502-A57C-4B9C-814F-BA3C71C410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0" r="8886" b="-3"/>
          <a:stretch/>
        </p:blipFill>
        <p:spPr>
          <a:xfrm>
            <a:off x="4097485" y="-8438"/>
            <a:ext cx="4008729" cy="4121005"/>
          </a:xfrm>
          <a:prstGeom prst="rect">
            <a:avLst/>
          </a:prstGeom>
          <a:ln w="12700">
            <a:noFill/>
          </a:ln>
        </p:spPr>
      </p:pic>
      <p:pic>
        <p:nvPicPr>
          <p:cNvPr id="6" name="Рисунок 5" descr="Изображение выглядит как коврик, спорт, пол, здание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4BA9694-B3B5-4360-B4B5-85E6885888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4" r="17483" b="-3"/>
          <a:stretch/>
        </p:blipFill>
        <p:spPr>
          <a:xfrm>
            <a:off x="8186436" y="10"/>
            <a:ext cx="4008729" cy="4120995"/>
          </a:xfrm>
          <a:prstGeom prst="rect">
            <a:avLst/>
          </a:prstGeom>
          <a:ln w="12700">
            <a:noFill/>
          </a:ln>
        </p:spPr>
      </p:pic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AA7CC7D-EBD5-4F89-8396-99EE466C8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171" name="Isosceles Triangle 39">
              <a:extLst>
                <a:ext uri="{FF2B5EF4-FFF2-40B4-BE49-F238E27FC236}">
                  <a16:creationId xmlns:a16="http://schemas.microsoft.com/office/drawing/2014/main" id="{151FEF76-41FE-460C-8B80-B40C929F1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AE35555B-1C81-4562-9F58-F225BC4CB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7F080-355D-42D1-AB62-6643339F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982" y="4293388"/>
            <a:ext cx="8833655" cy="727748"/>
          </a:xfrm>
        </p:spPr>
        <p:txBody>
          <a:bodyPr>
            <a:normAutofit/>
          </a:bodyPr>
          <a:lstStyle/>
          <a:p>
            <a:br>
              <a:rPr lang="ru-RU" sz="1900" b="1"/>
            </a:br>
            <a:endParaRPr lang="ru-RU" sz="1900" b="1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B45410-A4DF-46FA-8CB1-ECFD38FE6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5421" y="4390724"/>
            <a:ext cx="8833654" cy="522636"/>
          </a:xfrm>
        </p:spPr>
        <p:txBody>
          <a:bodyPr>
            <a:noAutofit/>
          </a:bodyPr>
          <a:lstStyle/>
          <a:p>
            <a:r>
              <a:rPr lang="ru-RU" sz="2800" b="1" dirty="0"/>
              <a:t>ОБУЧАЮЩИЙ КУРС ДЛЯ ВОЛОНТЁРОВ НА БАЗЕ ФИТНЕС - КЛУБОВ</a:t>
            </a:r>
          </a:p>
        </p:txBody>
      </p:sp>
    </p:spTree>
    <p:extLst>
      <p:ext uri="{BB962C8B-B14F-4D97-AF65-F5344CB8AC3E}">
        <p14:creationId xmlns:p14="http://schemas.microsoft.com/office/powerpoint/2010/main" val="1993541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8" name="Rectangle 197">
            <a:extLst>
              <a:ext uri="{FF2B5EF4-FFF2-40B4-BE49-F238E27FC236}">
                <a16:creationId xmlns:a16="http://schemas.microsoft.com/office/drawing/2014/main" id="{B499E5E0-8939-47B4-859F-243198A8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9E6F3298-BDDE-45EF-AA10-42A98A6CA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201" name="Freeform 5">
              <a:extLst>
                <a:ext uri="{FF2B5EF4-FFF2-40B4-BE49-F238E27FC236}">
                  <a16:creationId xmlns:a16="http://schemas.microsoft.com/office/drawing/2014/main" id="{CC45628B-144A-458D-9A8A-2406FC8AB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6">
              <a:extLst>
                <a:ext uri="{FF2B5EF4-FFF2-40B4-BE49-F238E27FC236}">
                  <a16:creationId xmlns:a16="http://schemas.microsoft.com/office/drawing/2014/main" id="{B7105BD0-AB90-4FA2-B870-CBEC40225E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7">
              <a:extLst>
                <a:ext uri="{FF2B5EF4-FFF2-40B4-BE49-F238E27FC236}">
                  <a16:creationId xmlns:a16="http://schemas.microsoft.com/office/drawing/2014/main" id="{F28AD1C3-9E50-4657-8B3A-D97B1053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8">
              <a:extLst>
                <a:ext uri="{FF2B5EF4-FFF2-40B4-BE49-F238E27FC236}">
                  <a16:creationId xmlns:a16="http://schemas.microsoft.com/office/drawing/2014/main" id="{1E5722EA-5066-4D24-85A7-67B1113B0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9">
              <a:extLst>
                <a:ext uri="{FF2B5EF4-FFF2-40B4-BE49-F238E27FC236}">
                  <a16:creationId xmlns:a16="http://schemas.microsoft.com/office/drawing/2014/main" id="{E4E57CE8-605D-426F-9F43-F0C4B3D44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0">
              <a:extLst>
                <a:ext uri="{FF2B5EF4-FFF2-40B4-BE49-F238E27FC236}">
                  <a16:creationId xmlns:a16="http://schemas.microsoft.com/office/drawing/2014/main" id="{C4A089CA-0531-4B47-AD5D-D3AC687EF0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1">
              <a:extLst>
                <a:ext uri="{FF2B5EF4-FFF2-40B4-BE49-F238E27FC236}">
                  <a16:creationId xmlns:a16="http://schemas.microsoft.com/office/drawing/2014/main" id="{BF11DBFC-63FE-4B7C-BD9C-819FD66DB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2">
              <a:extLst>
                <a:ext uri="{FF2B5EF4-FFF2-40B4-BE49-F238E27FC236}">
                  <a16:creationId xmlns:a16="http://schemas.microsoft.com/office/drawing/2014/main" id="{59E62B16-032F-48D6-B43A-96B628E248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13">
              <a:extLst>
                <a:ext uri="{FF2B5EF4-FFF2-40B4-BE49-F238E27FC236}">
                  <a16:creationId xmlns:a16="http://schemas.microsoft.com/office/drawing/2014/main" id="{03109CDF-0CF3-4226-A216-68CC825F3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4">
              <a:extLst>
                <a:ext uri="{FF2B5EF4-FFF2-40B4-BE49-F238E27FC236}">
                  <a16:creationId xmlns:a16="http://schemas.microsoft.com/office/drawing/2014/main" id="{4B576827-0B52-43AE-90E3-1CEA1BA9B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15">
              <a:extLst>
                <a:ext uri="{FF2B5EF4-FFF2-40B4-BE49-F238E27FC236}">
                  <a16:creationId xmlns:a16="http://schemas.microsoft.com/office/drawing/2014/main" id="{B9A869D6-5BEF-44DA-87F1-512352AA1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6">
              <a:extLst>
                <a:ext uri="{FF2B5EF4-FFF2-40B4-BE49-F238E27FC236}">
                  <a16:creationId xmlns:a16="http://schemas.microsoft.com/office/drawing/2014/main" id="{369A5F76-D2AD-424F-94FE-6043C70C3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7">
              <a:extLst>
                <a:ext uri="{FF2B5EF4-FFF2-40B4-BE49-F238E27FC236}">
                  <a16:creationId xmlns:a16="http://schemas.microsoft.com/office/drawing/2014/main" id="{56452659-9B53-46DF-9049-C36A56C21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8">
              <a:extLst>
                <a:ext uri="{FF2B5EF4-FFF2-40B4-BE49-F238E27FC236}">
                  <a16:creationId xmlns:a16="http://schemas.microsoft.com/office/drawing/2014/main" id="{B3AEAFEC-7993-424C-B46B-67792EE69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9">
              <a:extLst>
                <a:ext uri="{FF2B5EF4-FFF2-40B4-BE49-F238E27FC236}">
                  <a16:creationId xmlns:a16="http://schemas.microsoft.com/office/drawing/2014/main" id="{F893934D-340E-4185-BFFD-00F9FFE06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20">
              <a:extLst>
                <a:ext uri="{FF2B5EF4-FFF2-40B4-BE49-F238E27FC236}">
                  <a16:creationId xmlns:a16="http://schemas.microsoft.com/office/drawing/2014/main" id="{623821CA-7EC8-4FCA-A256-48928AF59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21">
              <a:extLst>
                <a:ext uri="{FF2B5EF4-FFF2-40B4-BE49-F238E27FC236}">
                  <a16:creationId xmlns:a16="http://schemas.microsoft.com/office/drawing/2014/main" id="{E1AE389D-76C0-4FB2-9232-BC750357F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22">
              <a:extLst>
                <a:ext uri="{FF2B5EF4-FFF2-40B4-BE49-F238E27FC236}">
                  <a16:creationId xmlns:a16="http://schemas.microsoft.com/office/drawing/2014/main" id="{C519900D-19B2-4589-8FA7-24A18222F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23">
              <a:extLst>
                <a:ext uri="{FF2B5EF4-FFF2-40B4-BE49-F238E27FC236}">
                  <a16:creationId xmlns:a16="http://schemas.microsoft.com/office/drawing/2014/main" id="{8C76DEF8-16A6-4B5D-AB5E-B24A88026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10382F7-C219-4235-8EE7-7FF22703D6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573" r="-3" b="1146"/>
          <a:stretch/>
        </p:blipFill>
        <p:spPr>
          <a:xfrm>
            <a:off x="20" y="227"/>
            <a:ext cx="6095370" cy="3429001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Изображение выглядит как пол, внутренний, стена, комна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F267649D-7477-450B-BE0E-6B243834C9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5719"/>
          <a:stretch/>
        </p:blipFill>
        <p:spPr>
          <a:xfrm>
            <a:off x="6096610" y="10"/>
            <a:ext cx="6095390" cy="3428991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Изображение выглядит как здание, внешний, земля, ребе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A385B32-7C58-4385-9D8C-972BE27EAA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/>
          <a:stretch/>
        </p:blipFill>
        <p:spPr>
          <a:xfrm>
            <a:off x="20" y="3429225"/>
            <a:ext cx="6095370" cy="3429001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 descr="Изображение выглядит как внутренний, стол, человек, сте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2102CF6D-1DF3-4E59-95EF-C084434F4F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2" r="-3" b="-3"/>
          <a:stretch/>
        </p:blipFill>
        <p:spPr>
          <a:xfrm>
            <a:off x="6096610" y="3428999"/>
            <a:ext cx="6095390" cy="3429001"/>
          </a:xfrm>
          <a:prstGeom prst="rect">
            <a:avLst/>
          </a:prstGeom>
          <a:ln>
            <a:noFill/>
          </a:ln>
        </p:spPr>
      </p:pic>
      <p:grpSp>
        <p:nvGrpSpPr>
          <p:cNvPr id="221" name="Group 220">
            <a:extLst>
              <a:ext uri="{FF2B5EF4-FFF2-40B4-BE49-F238E27FC236}">
                <a16:creationId xmlns:a16="http://schemas.microsoft.com/office/drawing/2014/main" id="{14A5A10B-23DF-4769-A40F-5BDE651C6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33747" y="1186483"/>
            <a:ext cx="4510627" cy="4477933"/>
            <a:chOff x="3833747" y="1186483"/>
            <a:chExt cx="4510627" cy="4477933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DE840418-67F0-494D-A1F2-B93EA43B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7681" y="1186483"/>
              <a:ext cx="4506693" cy="71618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Isosceles Triangle 39">
              <a:extLst>
                <a:ext uri="{FF2B5EF4-FFF2-40B4-BE49-F238E27FC236}">
                  <a16:creationId xmlns:a16="http://schemas.microsoft.com/office/drawing/2014/main" id="{778C0ABC-3B81-4348-AC7A-D7CC56D39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E4B925FC-E189-4560-81A4-225D0CD3E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3747" y="1991156"/>
              <a:ext cx="4510180" cy="3322196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7F080-355D-42D1-AB62-6643339F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16043" y="2075504"/>
            <a:ext cx="4345588" cy="2042725"/>
          </a:xfrm>
        </p:spPr>
        <p:txBody>
          <a:bodyPr>
            <a:normAutofit/>
          </a:bodyPr>
          <a:lstStyle/>
          <a:p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B45410-A4DF-46FA-8CB1-ECFD38FE6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0738" y="2808088"/>
            <a:ext cx="4345588" cy="1026125"/>
          </a:xfrm>
        </p:spPr>
        <p:txBody>
          <a:bodyPr>
            <a:noAutofit/>
          </a:bodyPr>
          <a:lstStyle/>
          <a:p>
            <a:r>
              <a:rPr lang="ru-RU" sz="2800" b="1" dirty="0"/>
              <a:t>МАРАФОН «ЗДОРОВЬЕ В ПОРЯДКЕ, СПАСИБО ЗАРЯДКЕ» ДЛЯ ДЕТЕЙ, ПОДРОСТКОВ И МОЛОДЁЖИ БГО</a:t>
            </a:r>
          </a:p>
        </p:txBody>
      </p:sp>
    </p:spTree>
    <p:extLst>
      <p:ext uri="{BB962C8B-B14F-4D97-AF65-F5344CB8AC3E}">
        <p14:creationId xmlns:p14="http://schemas.microsoft.com/office/powerpoint/2010/main" val="3117006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1B06F838-3F95-474A-BAA2-03AF062DE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F4360EC-B9C3-4A19-96B7-6411AD9BF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F51CBC2A-3742-4B90-866B-7BF07E0976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1249FD92-DC57-4764-9091-084FCD097A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0C6FEF58-3367-449B-AD7C-67CAD926B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076BA53A-D7E3-49E4-BB5C-762CCC36A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9">
              <a:extLst>
                <a:ext uri="{FF2B5EF4-FFF2-40B4-BE49-F238E27FC236}">
                  <a16:creationId xmlns:a16="http://schemas.microsoft.com/office/drawing/2014/main" id="{D4DD1B7A-C483-48F4-9553-E8756FCFD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0">
              <a:extLst>
                <a:ext uri="{FF2B5EF4-FFF2-40B4-BE49-F238E27FC236}">
                  <a16:creationId xmlns:a16="http://schemas.microsoft.com/office/drawing/2014/main" id="{9F4F1245-5561-4B18-BBE6-C211900AD7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1">
              <a:extLst>
                <a:ext uri="{FF2B5EF4-FFF2-40B4-BE49-F238E27FC236}">
                  <a16:creationId xmlns:a16="http://schemas.microsoft.com/office/drawing/2014/main" id="{2295E5C9-662C-42E7-BFBE-D7F9A071C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2">
              <a:extLst>
                <a:ext uri="{FF2B5EF4-FFF2-40B4-BE49-F238E27FC236}">
                  <a16:creationId xmlns:a16="http://schemas.microsoft.com/office/drawing/2014/main" id="{46668EF2-EC2B-41C0-AD3D-31AB16516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3">
              <a:extLst>
                <a:ext uri="{FF2B5EF4-FFF2-40B4-BE49-F238E27FC236}">
                  <a16:creationId xmlns:a16="http://schemas.microsoft.com/office/drawing/2014/main" id="{6F73EEDC-77A0-494B-908A-0A3504A3C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4">
              <a:extLst>
                <a:ext uri="{FF2B5EF4-FFF2-40B4-BE49-F238E27FC236}">
                  <a16:creationId xmlns:a16="http://schemas.microsoft.com/office/drawing/2014/main" id="{7EF513C2-59C6-4618-BB15-16E40A2E3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">
              <a:extLst>
                <a:ext uri="{FF2B5EF4-FFF2-40B4-BE49-F238E27FC236}">
                  <a16:creationId xmlns:a16="http://schemas.microsoft.com/office/drawing/2014/main" id="{5AE47E3E-FA21-4550-ADE0-E8C34BBF6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">
              <a:extLst>
                <a:ext uri="{FF2B5EF4-FFF2-40B4-BE49-F238E27FC236}">
                  <a16:creationId xmlns:a16="http://schemas.microsoft.com/office/drawing/2014/main" id="{56F114F7-C2D3-4585-A037-43976D3857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7">
              <a:extLst>
                <a:ext uri="{FF2B5EF4-FFF2-40B4-BE49-F238E27FC236}">
                  <a16:creationId xmlns:a16="http://schemas.microsoft.com/office/drawing/2014/main" id="{626AD4B1-2011-422A-A11C-086058365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8">
              <a:extLst>
                <a:ext uri="{FF2B5EF4-FFF2-40B4-BE49-F238E27FC236}">
                  <a16:creationId xmlns:a16="http://schemas.microsoft.com/office/drawing/2014/main" id="{35F1F44B-05C9-4A7A-B976-F00F52B78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9">
              <a:extLst>
                <a:ext uri="{FF2B5EF4-FFF2-40B4-BE49-F238E27FC236}">
                  <a16:creationId xmlns:a16="http://schemas.microsoft.com/office/drawing/2014/main" id="{D5C2BBD9-C1FF-4229-984D-3C2EE2B897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20">
              <a:extLst>
                <a:ext uri="{FF2B5EF4-FFF2-40B4-BE49-F238E27FC236}">
                  <a16:creationId xmlns:a16="http://schemas.microsoft.com/office/drawing/2014/main" id="{BCE55465-A04C-4E2A-84E0-FF65829BC3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21">
              <a:extLst>
                <a:ext uri="{FF2B5EF4-FFF2-40B4-BE49-F238E27FC236}">
                  <a16:creationId xmlns:a16="http://schemas.microsoft.com/office/drawing/2014/main" id="{9BD71CF9-C15F-46CB-BD4D-8E020FFA6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22">
              <a:extLst>
                <a:ext uri="{FF2B5EF4-FFF2-40B4-BE49-F238E27FC236}">
                  <a16:creationId xmlns:a16="http://schemas.microsoft.com/office/drawing/2014/main" id="{57F5C614-63E0-48E6-AC78-9C45F0000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23">
              <a:extLst>
                <a:ext uri="{FF2B5EF4-FFF2-40B4-BE49-F238E27FC236}">
                  <a16:creationId xmlns:a16="http://schemas.microsoft.com/office/drawing/2014/main" id="{DEB7622A-B279-4FAB-853E-0F02D3F55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Рисунок 4" descr="Изображение выглядит как человек, внешний, земля, дерево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CADD91B-24EC-43A7-9DC1-D447440449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0" r="18657" b="-3"/>
          <a:stretch/>
        </p:blipFill>
        <p:spPr>
          <a:xfrm>
            <a:off x="1" y="10"/>
            <a:ext cx="4008729" cy="4120995"/>
          </a:xfrm>
          <a:prstGeom prst="rect">
            <a:avLst/>
          </a:prstGeom>
          <a:ln w="12700">
            <a:noFill/>
          </a:ln>
        </p:spPr>
      </p:pic>
      <p:pic>
        <p:nvPicPr>
          <p:cNvPr id="10" name="Рисунок 9" descr="Изображение выглядит как дерево, внешний, человек, дорог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ED98292-745B-4288-87A4-B68A6A2C89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1" r="23026" b="-3"/>
          <a:stretch/>
        </p:blipFill>
        <p:spPr>
          <a:xfrm>
            <a:off x="4097485" y="-8438"/>
            <a:ext cx="4008729" cy="4121005"/>
          </a:xfrm>
          <a:prstGeom prst="rect">
            <a:avLst/>
          </a:prstGeom>
          <a:ln w="12700">
            <a:noFill/>
          </a:ln>
        </p:spPr>
      </p:pic>
      <p:pic>
        <p:nvPicPr>
          <p:cNvPr id="8" name="Рисунок 7" descr="Изображение выглядит как дерево, внешний, человек, люди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41A6A942-EA7C-402A-A2EB-8E521460E6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0" r="18457" b="-3"/>
          <a:stretch/>
        </p:blipFill>
        <p:spPr>
          <a:xfrm>
            <a:off x="8186436" y="10"/>
            <a:ext cx="4008729" cy="4120995"/>
          </a:xfrm>
          <a:prstGeom prst="rect">
            <a:avLst/>
          </a:prstGeom>
          <a:ln w="12700">
            <a:noFill/>
          </a:ln>
        </p:spPr>
      </p:pic>
      <p:grpSp>
        <p:nvGrpSpPr>
          <p:cNvPr id="173" name="Group 119">
            <a:extLst>
              <a:ext uri="{FF2B5EF4-FFF2-40B4-BE49-F238E27FC236}">
                <a16:creationId xmlns:a16="http://schemas.microsoft.com/office/drawing/2014/main" id="{7AA7CC7D-EBD5-4F89-8396-99EE466C8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174" name="Isosceles Triangle 39">
              <a:extLst>
                <a:ext uri="{FF2B5EF4-FFF2-40B4-BE49-F238E27FC236}">
                  <a16:creationId xmlns:a16="http://schemas.microsoft.com/office/drawing/2014/main" id="{151FEF76-41FE-460C-8B80-B40C929F1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21">
              <a:extLst>
                <a:ext uri="{FF2B5EF4-FFF2-40B4-BE49-F238E27FC236}">
                  <a16:creationId xmlns:a16="http://schemas.microsoft.com/office/drawing/2014/main" id="{AE35555B-1C81-4562-9F58-F225BC4CB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7F080-355D-42D1-AB62-6643339F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982" y="4293388"/>
            <a:ext cx="8833655" cy="727748"/>
          </a:xfrm>
        </p:spPr>
        <p:txBody>
          <a:bodyPr>
            <a:normAutofit/>
          </a:bodyPr>
          <a:lstStyle/>
          <a:p>
            <a:br>
              <a:rPr lang="ru-RU" sz="1900" b="1"/>
            </a:br>
            <a:endParaRPr lang="ru-RU" sz="1900" b="1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B45410-A4DF-46FA-8CB1-ECFD38FE6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8893" y="4427486"/>
            <a:ext cx="8833654" cy="52263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dirty="0"/>
              <a:t>СОРЕВНОВАНИЕ  ПО ФИТНЕСУ </a:t>
            </a:r>
          </a:p>
          <a:p>
            <a:pPr>
              <a:lnSpc>
                <a:spcPct val="90000"/>
              </a:lnSpc>
            </a:pPr>
            <a:r>
              <a:rPr lang="ru-RU" sz="2800" b="1" dirty="0"/>
              <a:t>«СПОРТ. ЗДОРОВЬЕ. КРАСОТА»</a:t>
            </a:r>
          </a:p>
        </p:txBody>
      </p:sp>
    </p:spTree>
    <p:extLst>
      <p:ext uri="{BB962C8B-B14F-4D97-AF65-F5344CB8AC3E}">
        <p14:creationId xmlns:p14="http://schemas.microsoft.com/office/powerpoint/2010/main" val="3669481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2DDFBED5-0084-4E02-8BFA-BCA8D72FB5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029047"/>
              </p:ext>
            </p:extLst>
          </p:nvPr>
        </p:nvGraphicFramePr>
        <p:xfrm>
          <a:off x="792480" y="786117"/>
          <a:ext cx="10607040" cy="4956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5602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1B06F838-3F95-474A-BAA2-03AF062DE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F4360EC-B9C3-4A19-96B7-6411AD9BF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F51CBC2A-3742-4B90-866B-7BF07E0976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1249FD92-DC57-4764-9091-084FCD097A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0C6FEF58-3367-449B-AD7C-67CAD926B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076BA53A-D7E3-49E4-BB5C-762CCC36A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9">
              <a:extLst>
                <a:ext uri="{FF2B5EF4-FFF2-40B4-BE49-F238E27FC236}">
                  <a16:creationId xmlns:a16="http://schemas.microsoft.com/office/drawing/2014/main" id="{D4DD1B7A-C483-48F4-9553-E8756FCFD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0">
              <a:extLst>
                <a:ext uri="{FF2B5EF4-FFF2-40B4-BE49-F238E27FC236}">
                  <a16:creationId xmlns:a16="http://schemas.microsoft.com/office/drawing/2014/main" id="{9F4F1245-5561-4B18-BBE6-C211900AD7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1">
              <a:extLst>
                <a:ext uri="{FF2B5EF4-FFF2-40B4-BE49-F238E27FC236}">
                  <a16:creationId xmlns:a16="http://schemas.microsoft.com/office/drawing/2014/main" id="{2295E5C9-662C-42E7-BFBE-D7F9A071C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2">
              <a:extLst>
                <a:ext uri="{FF2B5EF4-FFF2-40B4-BE49-F238E27FC236}">
                  <a16:creationId xmlns:a16="http://schemas.microsoft.com/office/drawing/2014/main" id="{46668EF2-EC2B-41C0-AD3D-31AB16516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3">
              <a:extLst>
                <a:ext uri="{FF2B5EF4-FFF2-40B4-BE49-F238E27FC236}">
                  <a16:creationId xmlns:a16="http://schemas.microsoft.com/office/drawing/2014/main" id="{6F73EEDC-77A0-494B-908A-0A3504A3C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4">
              <a:extLst>
                <a:ext uri="{FF2B5EF4-FFF2-40B4-BE49-F238E27FC236}">
                  <a16:creationId xmlns:a16="http://schemas.microsoft.com/office/drawing/2014/main" id="{7EF513C2-59C6-4618-BB15-16E40A2E3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">
              <a:extLst>
                <a:ext uri="{FF2B5EF4-FFF2-40B4-BE49-F238E27FC236}">
                  <a16:creationId xmlns:a16="http://schemas.microsoft.com/office/drawing/2014/main" id="{5AE47E3E-FA21-4550-ADE0-E8C34BBF6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">
              <a:extLst>
                <a:ext uri="{FF2B5EF4-FFF2-40B4-BE49-F238E27FC236}">
                  <a16:creationId xmlns:a16="http://schemas.microsoft.com/office/drawing/2014/main" id="{56F114F7-C2D3-4585-A037-43976D3857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7">
              <a:extLst>
                <a:ext uri="{FF2B5EF4-FFF2-40B4-BE49-F238E27FC236}">
                  <a16:creationId xmlns:a16="http://schemas.microsoft.com/office/drawing/2014/main" id="{626AD4B1-2011-422A-A11C-086058365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8">
              <a:extLst>
                <a:ext uri="{FF2B5EF4-FFF2-40B4-BE49-F238E27FC236}">
                  <a16:creationId xmlns:a16="http://schemas.microsoft.com/office/drawing/2014/main" id="{35F1F44B-05C9-4A7A-B976-F00F52B78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9">
              <a:extLst>
                <a:ext uri="{FF2B5EF4-FFF2-40B4-BE49-F238E27FC236}">
                  <a16:creationId xmlns:a16="http://schemas.microsoft.com/office/drawing/2014/main" id="{D5C2BBD9-C1FF-4229-984D-3C2EE2B897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20">
              <a:extLst>
                <a:ext uri="{FF2B5EF4-FFF2-40B4-BE49-F238E27FC236}">
                  <a16:creationId xmlns:a16="http://schemas.microsoft.com/office/drawing/2014/main" id="{BCE55465-A04C-4E2A-84E0-FF65829BC3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21">
              <a:extLst>
                <a:ext uri="{FF2B5EF4-FFF2-40B4-BE49-F238E27FC236}">
                  <a16:creationId xmlns:a16="http://schemas.microsoft.com/office/drawing/2014/main" id="{9BD71CF9-C15F-46CB-BD4D-8E020FFA6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22">
              <a:extLst>
                <a:ext uri="{FF2B5EF4-FFF2-40B4-BE49-F238E27FC236}">
                  <a16:creationId xmlns:a16="http://schemas.microsoft.com/office/drawing/2014/main" id="{57F5C614-63E0-48E6-AC78-9C45F0000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23">
              <a:extLst>
                <a:ext uri="{FF2B5EF4-FFF2-40B4-BE49-F238E27FC236}">
                  <a16:creationId xmlns:a16="http://schemas.microsoft.com/office/drawing/2014/main" id="{DEB7622A-B279-4FAB-853E-0F02D3F55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Рисунок 4" descr="Изображение выглядит как человек, внешний, земля, дерево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CADD91B-24EC-43A7-9DC1-D447440449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0" r="18657" b="-3"/>
          <a:stretch/>
        </p:blipFill>
        <p:spPr>
          <a:xfrm>
            <a:off x="1" y="10"/>
            <a:ext cx="4008729" cy="4120995"/>
          </a:xfrm>
          <a:prstGeom prst="rect">
            <a:avLst/>
          </a:prstGeom>
          <a:ln w="12700">
            <a:noFill/>
          </a:ln>
        </p:spPr>
      </p:pic>
      <p:pic>
        <p:nvPicPr>
          <p:cNvPr id="10" name="Рисунок 9" descr="Изображение выглядит как дерево, внешний, человек, дорог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ED98292-745B-4288-87A4-B68A6A2C89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1" r="23026" b="-3"/>
          <a:stretch/>
        </p:blipFill>
        <p:spPr>
          <a:xfrm>
            <a:off x="4097485" y="-8438"/>
            <a:ext cx="4008729" cy="4121005"/>
          </a:xfrm>
          <a:prstGeom prst="rect">
            <a:avLst/>
          </a:prstGeom>
          <a:ln w="12700">
            <a:noFill/>
          </a:ln>
        </p:spPr>
      </p:pic>
      <p:pic>
        <p:nvPicPr>
          <p:cNvPr id="8" name="Рисунок 7" descr="Изображение выглядит как дерево, внешний, человек, люди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41A6A942-EA7C-402A-A2EB-8E521460E6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0" r="18457" b="-3"/>
          <a:stretch/>
        </p:blipFill>
        <p:spPr>
          <a:xfrm>
            <a:off x="8186436" y="10"/>
            <a:ext cx="4008729" cy="4120995"/>
          </a:xfrm>
          <a:prstGeom prst="rect">
            <a:avLst/>
          </a:prstGeom>
          <a:ln w="12700">
            <a:noFill/>
          </a:ln>
        </p:spPr>
      </p:pic>
      <p:grpSp>
        <p:nvGrpSpPr>
          <p:cNvPr id="173" name="Group 119">
            <a:extLst>
              <a:ext uri="{FF2B5EF4-FFF2-40B4-BE49-F238E27FC236}">
                <a16:creationId xmlns:a16="http://schemas.microsoft.com/office/drawing/2014/main" id="{7AA7CC7D-EBD5-4F89-8396-99EE466C8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174" name="Isosceles Triangle 39">
              <a:extLst>
                <a:ext uri="{FF2B5EF4-FFF2-40B4-BE49-F238E27FC236}">
                  <a16:creationId xmlns:a16="http://schemas.microsoft.com/office/drawing/2014/main" id="{151FEF76-41FE-460C-8B80-B40C929F1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21">
              <a:extLst>
                <a:ext uri="{FF2B5EF4-FFF2-40B4-BE49-F238E27FC236}">
                  <a16:creationId xmlns:a16="http://schemas.microsoft.com/office/drawing/2014/main" id="{AE35555B-1C81-4562-9F58-F225BC4CB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7F080-355D-42D1-AB62-6643339F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982" y="4293388"/>
            <a:ext cx="8833655" cy="727748"/>
          </a:xfrm>
        </p:spPr>
        <p:txBody>
          <a:bodyPr>
            <a:normAutofit/>
          </a:bodyPr>
          <a:lstStyle/>
          <a:p>
            <a:br>
              <a:rPr lang="ru-RU" sz="1900" b="1"/>
            </a:br>
            <a:endParaRPr lang="ru-RU" sz="1900" b="1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B45410-A4DF-46FA-8CB1-ECFD38FE6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43244" y="4276703"/>
            <a:ext cx="13311265" cy="52263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700" b="1" dirty="0">
                <a:solidFill>
                  <a:schemeClr val="bg1"/>
                </a:solidFill>
              </a:rPr>
              <a:t>ВОВЛЕЧЕНО В СПОРТИВНО – ОЗДОРОВИТЕЛЬНОЕ ДВИЖЕНИЕ 5000 ЧЕЛ</a:t>
            </a:r>
          </a:p>
          <a:p>
            <a:pPr>
              <a:lnSpc>
                <a:spcPct val="90000"/>
              </a:lnSpc>
            </a:pPr>
            <a:r>
              <a:rPr lang="ru-RU" sz="2700" b="1" dirty="0">
                <a:solidFill>
                  <a:schemeClr val="bg1"/>
                </a:solidFill>
              </a:rPr>
              <a:t>СОЗДАНЫ УСЛОВИЯ ДЛЯ ПРЕДУПРЕЖДЕНИЯ НАРУШЕНИЙ В ОБЛАСТИ ЗДОРОВЬЯ СРЕДИ ДЕТЕЙ, ШКОЛЬНИКОВ И МОЛОДЁЖИ</a:t>
            </a:r>
          </a:p>
          <a:p>
            <a:pPr>
              <a:lnSpc>
                <a:spcPct val="90000"/>
              </a:lnSpc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36312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" name="Rectangle 214">
            <a:extLst>
              <a:ext uri="{FF2B5EF4-FFF2-40B4-BE49-F238E27FC236}">
                <a16:creationId xmlns:a16="http://schemas.microsoft.com/office/drawing/2014/main" id="{40473021-2BB6-4F8C-A138-BB5545209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B34FED47-D1DC-464E-990A-36FE240ED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218" name="Freeform 5">
              <a:extLst>
                <a:ext uri="{FF2B5EF4-FFF2-40B4-BE49-F238E27FC236}">
                  <a16:creationId xmlns:a16="http://schemas.microsoft.com/office/drawing/2014/main" id="{F07D1409-76A6-4A09-AAE7-F0B1410AE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6">
              <a:extLst>
                <a:ext uri="{FF2B5EF4-FFF2-40B4-BE49-F238E27FC236}">
                  <a16:creationId xmlns:a16="http://schemas.microsoft.com/office/drawing/2014/main" id="{8964970D-5376-4B14-9EF3-B8500B67BA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7">
              <a:extLst>
                <a:ext uri="{FF2B5EF4-FFF2-40B4-BE49-F238E27FC236}">
                  <a16:creationId xmlns:a16="http://schemas.microsoft.com/office/drawing/2014/main" id="{B5955B3C-E242-457B-AB75-98BD0DEB2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8">
              <a:extLst>
                <a:ext uri="{FF2B5EF4-FFF2-40B4-BE49-F238E27FC236}">
                  <a16:creationId xmlns:a16="http://schemas.microsoft.com/office/drawing/2014/main" id="{1E3B60D6-D352-470D-9013-241B370A9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9">
              <a:extLst>
                <a:ext uri="{FF2B5EF4-FFF2-40B4-BE49-F238E27FC236}">
                  <a16:creationId xmlns:a16="http://schemas.microsoft.com/office/drawing/2014/main" id="{F9BB42DD-378E-4AE6-8617-F009A9045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0">
              <a:extLst>
                <a:ext uri="{FF2B5EF4-FFF2-40B4-BE49-F238E27FC236}">
                  <a16:creationId xmlns:a16="http://schemas.microsoft.com/office/drawing/2014/main" id="{60016423-ECAF-4DBE-A205-9C8F89E83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1">
              <a:extLst>
                <a:ext uri="{FF2B5EF4-FFF2-40B4-BE49-F238E27FC236}">
                  <a16:creationId xmlns:a16="http://schemas.microsoft.com/office/drawing/2014/main" id="{B66E8D37-97F3-44AC-9C84-1C9C40015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12">
              <a:extLst>
                <a:ext uri="{FF2B5EF4-FFF2-40B4-BE49-F238E27FC236}">
                  <a16:creationId xmlns:a16="http://schemas.microsoft.com/office/drawing/2014/main" id="{145E2644-2AA7-4A20-A040-92958BE50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13">
              <a:extLst>
                <a:ext uri="{FF2B5EF4-FFF2-40B4-BE49-F238E27FC236}">
                  <a16:creationId xmlns:a16="http://schemas.microsoft.com/office/drawing/2014/main" id="{48D03E13-7052-455C-BB9C-A4E19689D2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14">
              <a:extLst>
                <a:ext uri="{FF2B5EF4-FFF2-40B4-BE49-F238E27FC236}">
                  <a16:creationId xmlns:a16="http://schemas.microsoft.com/office/drawing/2014/main" id="{8FF3A937-C72C-481C-B08C-07C571D05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15">
              <a:extLst>
                <a:ext uri="{FF2B5EF4-FFF2-40B4-BE49-F238E27FC236}">
                  <a16:creationId xmlns:a16="http://schemas.microsoft.com/office/drawing/2014/main" id="{D60FFAFF-9A26-4282-9394-8739463186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16">
              <a:extLst>
                <a:ext uri="{FF2B5EF4-FFF2-40B4-BE49-F238E27FC236}">
                  <a16:creationId xmlns:a16="http://schemas.microsoft.com/office/drawing/2014/main" id="{CAD70A00-3E9B-4A5F-A980-9AF398519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17">
              <a:extLst>
                <a:ext uri="{FF2B5EF4-FFF2-40B4-BE49-F238E27FC236}">
                  <a16:creationId xmlns:a16="http://schemas.microsoft.com/office/drawing/2014/main" id="{80B78588-CB6C-40CE-B8CD-8420D3E6F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18">
              <a:extLst>
                <a:ext uri="{FF2B5EF4-FFF2-40B4-BE49-F238E27FC236}">
                  <a16:creationId xmlns:a16="http://schemas.microsoft.com/office/drawing/2014/main" id="{41BF2712-9CAF-45AE-AC3A-184132F09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19">
              <a:extLst>
                <a:ext uri="{FF2B5EF4-FFF2-40B4-BE49-F238E27FC236}">
                  <a16:creationId xmlns:a16="http://schemas.microsoft.com/office/drawing/2014/main" id="{99050C58-32D8-4162-8909-B16FAA8B3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20">
              <a:extLst>
                <a:ext uri="{FF2B5EF4-FFF2-40B4-BE49-F238E27FC236}">
                  <a16:creationId xmlns:a16="http://schemas.microsoft.com/office/drawing/2014/main" id="{5BF01A03-A8EA-43A5-B083-8F9B76432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21">
              <a:extLst>
                <a:ext uri="{FF2B5EF4-FFF2-40B4-BE49-F238E27FC236}">
                  <a16:creationId xmlns:a16="http://schemas.microsoft.com/office/drawing/2014/main" id="{9199A2A4-DAC3-4AC6-AFB6-0EDE0E86B9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22">
              <a:extLst>
                <a:ext uri="{FF2B5EF4-FFF2-40B4-BE49-F238E27FC236}">
                  <a16:creationId xmlns:a16="http://schemas.microsoft.com/office/drawing/2014/main" id="{9C8CD965-866E-4DB7-AF7E-13ABCFCC3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23">
              <a:extLst>
                <a:ext uri="{FF2B5EF4-FFF2-40B4-BE49-F238E27FC236}">
                  <a16:creationId xmlns:a16="http://schemas.microsoft.com/office/drawing/2014/main" id="{402E6230-720F-43A4-A1FD-37BE63F5E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A009D872-CF26-4148-BCBE-CDCA3BBED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0109E2FD-F5CB-4C74-8FBE-10E771B2B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Isosceles Triangle 39">
              <a:extLst>
                <a:ext uri="{FF2B5EF4-FFF2-40B4-BE49-F238E27FC236}">
                  <a16:creationId xmlns:a16="http://schemas.microsoft.com/office/drawing/2014/main" id="{54426ACC-21E6-4C58-A9E7-DE9A85145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54FFBD26-EAA4-4FE7-BC49-014FB2944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7F080-355D-42D1-AB62-6643339FC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415" y="2075504"/>
            <a:ext cx="3654569" cy="2042725"/>
          </a:xfrm>
        </p:spPr>
        <p:txBody>
          <a:bodyPr>
            <a:normAutofit/>
          </a:bodyPr>
          <a:lstStyle/>
          <a:p>
            <a:br>
              <a:rPr lang="ru-RU" b="1"/>
            </a:br>
            <a:endParaRPr lang="ru-RU" b="1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B45410-A4DF-46FA-8CB1-ECFD38FE6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7158" y="1983652"/>
            <a:ext cx="3654568" cy="10261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СОЗДАНЫ И ОБУЧЕНЫ 13 ДОБРОВОЛЬЧЕСКИХ КОМАНД ГОТОВЫХ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САМОСТОЯТЕЛЬНО ПРОВОДИТЬ ДИНАМИЧЕСКИЕ ЗАРЯДКИ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И ПРОПАГАНДИРОВАТЬ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400" b="1" dirty="0"/>
              <a:t>ЗОЖ</a:t>
            </a:r>
          </a:p>
        </p:txBody>
      </p:sp>
      <p:pic>
        <p:nvPicPr>
          <p:cNvPr id="6" name="Рисунок 5" descr="Изображение выглядит как человек, внешний, дерево, спор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159A388-0FA3-4960-B119-27BF40B03E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r="9666" b="4"/>
          <a:stretch/>
        </p:blipFill>
        <p:spPr>
          <a:xfrm>
            <a:off x="5445986" y="-141"/>
            <a:ext cx="3363831" cy="3429227"/>
          </a:xfrm>
          <a:prstGeom prst="rect">
            <a:avLst/>
          </a:prstGeom>
          <a:ln w="9525">
            <a:noFill/>
          </a:ln>
        </p:spPr>
      </p:pic>
      <p:pic>
        <p:nvPicPr>
          <p:cNvPr id="9" name="Рисунок 8" descr="Изображение выглядит как дерево, человек, внешний, трав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8E8912A3-89A0-49D7-A704-51878443AF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3" r="11751" b="4"/>
          <a:stretch/>
        </p:blipFill>
        <p:spPr>
          <a:xfrm>
            <a:off x="8810134" y="10"/>
            <a:ext cx="3381866" cy="3429217"/>
          </a:xfrm>
          <a:prstGeom prst="rect">
            <a:avLst/>
          </a:prstGeom>
          <a:ln w="9525">
            <a:noFill/>
          </a:ln>
        </p:spPr>
      </p:pic>
      <p:pic>
        <p:nvPicPr>
          <p:cNvPr id="5" name="Рисунок 4" descr="Изображение выглядит как зна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C592E819-C336-4E30-ADA8-B5A615E849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" r="-6" b="-6"/>
          <a:stretch/>
        </p:blipFill>
        <p:spPr>
          <a:xfrm>
            <a:off x="5445985" y="3428858"/>
            <a:ext cx="3373195" cy="3429227"/>
          </a:xfrm>
          <a:prstGeom prst="rect">
            <a:avLst/>
          </a:prstGeom>
          <a:ln w="9525">
            <a:noFill/>
          </a:ln>
        </p:spPr>
      </p:pic>
      <p:pic>
        <p:nvPicPr>
          <p:cNvPr id="12" name="Рисунок 11" descr="Изображение выглядит как человек, группа, внешний, в позе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E3F720B3-A966-48C2-AA7D-7FAA23E826E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5" r="6311" b="4"/>
          <a:stretch/>
        </p:blipFill>
        <p:spPr>
          <a:xfrm>
            <a:off x="8819487" y="3428999"/>
            <a:ext cx="3372513" cy="3429227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860642709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Атлас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Атлас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Атлас</Template>
  <TotalTime>247</TotalTime>
  <Words>179</Words>
  <Application>Microsoft Office PowerPoint</Application>
  <PresentationFormat>Широкоэкранный</PresentationFormat>
  <Paragraphs>34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Calibri Light</vt:lpstr>
      <vt:lpstr>Rockwell</vt:lpstr>
      <vt:lpstr>Wingdings</vt:lpstr>
      <vt:lpstr>Атлас</vt:lpstr>
      <vt:lpstr>ПРОЕКТ «ФизкультУРА»</vt:lpstr>
      <vt:lpstr>Презентация PowerPoint</vt:lpstr>
      <vt:lpstr>ПРИЧИНЫ УХУДШЕНИЯ ЗДОРОВЬЯ</vt:lpstr>
      <vt:lpstr> </vt:lpstr>
      <vt:lpstr> </vt:lpstr>
      <vt:lpstr> </vt:lpstr>
      <vt:lpstr> </vt:lpstr>
      <vt:lpstr>Презентация PowerPoint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</dc:creator>
  <cp:lastModifiedBy>Ольга Подболотова</cp:lastModifiedBy>
  <cp:revision>28</cp:revision>
  <dcterms:created xsi:type="dcterms:W3CDTF">2018-06-21T18:27:56Z</dcterms:created>
  <dcterms:modified xsi:type="dcterms:W3CDTF">2018-06-30T11:18:57Z</dcterms:modified>
</cp:coreProperties>
</file>