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1" r:id="rId2"/>
    <p:sldId id="257" r:id="rId3"/>
    <p:sldId id="262" r:id="rId4"/>
    <p:sldId id="263" r:id="rId5"/>
    <p:sldId id="264" r:id="rId6"/>
    <p:sldId id="265" r:id="rId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4" autoAdjust="0"/>
    <p:restoredTop sz="94706" autoAdjust="0"/>
  </p:normalViewPr>
  <p:slideViewPr>
    <p:cSldViewPr snapToGrid="0">
      <p:cViewPr varScale="1">
        <p:scale>
          <a:sx n="82" d="100"/>
          <a:sy n="82" d="100"/>
        </p:scale>
        <p:origin x="480" y="90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0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BADECFF-C1E6-41B7-861F-BE2B26CDAB05}" type="datetime1">
              <a:rPr lang="ru-RU" smtClean="0"/>
              <a:t>29.06.2018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04A0D4-B89B-4ADD-AF9E-38636B40EE4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F848B8F-24F3-4766-A59C-71045DA4FEF0}" type="datetime1">
              <a:rPr lang="ru-RU" smtClean="0"/>
              <a:t>29.06.2018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869989-EB00-4EE7-BCB5-25BDC5BB29F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5584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2869989-EB00-4EE7-BCB5-25BDC5BB29F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0303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843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6096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7546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2869989-EB00-4EE7-BCB5-25BDC5BB29F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546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Прямая соединительная линия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Группа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Прямая соединительная линия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Группа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Прямая соединительная линия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Прямая соединительная линия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Прямая соединительная линия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Прямая соединительная линия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Прямая соединительная линия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Прямая соединительная линия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единительная линия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Прямая соединительная линия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Прямая соединительная линия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Группа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Прямая соединительная линия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Группа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Прямая соединительная линия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Прямая соединительная линия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Прямая соединительная линия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Прямая соединительная линия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Прямая соединительная линия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Прямая соединительная линия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rtlCol="0"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cxnSp>
        <p:nvCxnSpPr>
          <p:cNvPr id="58" name="Прямая соединительная линия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9ED9D4-4098-4CD3-A9A7-C343301264F2}" type="datetime1">
              <a:rPr lang="ru-RU" smtClean="0"/>
              <a:t>29.06.2018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Прямая соединительная линия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Группа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Прямая соединительная линия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Группа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Прямая соединительная линия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Прямая соединительная линия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Прямая соединительная линия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Прямая соединительная линия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Прямая соединительная линия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Прямая соединительная линия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Прямая соединительная линия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Прямая соединительная линия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единительная линия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Группа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Прямая соединительная линия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Группа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Прямая соединительная линия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Прямая соединительная линия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Прямая соединительная линия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Прямая соединительная линия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Прямая соединительная линия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Прямая соединительная линия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rtlCol="0"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cxnSp>
        <p:nvCxnSpPr>
          <p:cNvPr id="58" name="Прямая соединительная линия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7FFE1D-B4BF-42B3-9799-021BB66D51E4}" type="datetime1">
              <a:rPr lang="ru-RU" smtClean="0"/>
              <a:t>29.06.2018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3AC169-0119-4659-9B73-547F9C11A152}" type="datetime1">
              <a:rPr lang="ru-RU" smtClean="0"/>
              <a:t>29.06.2018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FE940F-5E05-43A4-90CE-E7C7653F1C67}" type="datetime1">
              <a:rPr lang="ru-RU" smtClean="0"/>
              <a:t>29.06.2018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Группа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Прямая соединительная линия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Прямая соединительная линия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Прямая соединительная линия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Прямая соединительная линия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Прямая соединительная линия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Прямая соединительная линия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Прямая соединительная линия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Прямая соединительная линия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Прямая соединительная линия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Прямая соединительная линия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Прямая соединительная линия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Прямая соединительная линия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Прямая соединительная линия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Прямая соединительная линия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Прямая соединительная линия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Прямая соединительная линия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Группа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Прямая соединительная линия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Прямая соединительная линия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Прямая соединительная линия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Прямая соединительная линия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Прямая соединительная линия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Группа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Прямая соединительная линия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Прямая соединительная линия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Прямая соединительная линия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Прямая соединительная линия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Прямая соединительная линия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Прямая соединительная линия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Прямая соединительная линия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Прямая соединительная линия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Прямая соединительная линия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Прямая соединительная линия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Группа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Прямая соединительная линия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Прямая соединительная линия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Прямая соединительная линия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Прямая соединительная линия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Прямая соединительная линия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Группа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Прямая соединительная линия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Прямая соединительная линия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Прямая соединительная линия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Прямая соединительная линия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Прямая соединительная линия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Прямая соединительная линия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Прямая соединительная линия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Прямая соединительная линия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Прямая соединительная линия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Прямая соединительная линия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Нижний колонтитул 2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212" name="Дата 2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01554F-F072-4658-949A-7A94F490DB04}" type="datetime1">
              <a:rPr lang="ru-RU" smtClean="0"/>
              <a:t>29.06.2018</a:t>
            </a:fld>
            <a:endParaRPr lang="ru-RU" dirty="0"/>
          </a:p>
        </p:txBody>
      </p:sp>
      <p:sp>
        <p:nvSpPr>
          <p:cNvPr id="214" name="Номер слайда 2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Прямая соединительная линия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Группа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Прямая соединительная линия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Прямая соединительная линия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единительная линия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Группа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Прямая соединительная линия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Прямая соединительная линия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Прямая соединительная линия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Прямая соединительная линия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Прямая соединительная линия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Прямая соединительная линия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Прямая соединительная линия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единительная линия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Прямая соединительная линия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Группа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Прямая соединительная линия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Группа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Прямая соединительная линия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Прямая соединительная линия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Прямая соединительная линия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Прямая соединительная линия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Прямая соединительная линия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Прямая соединительная линия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единительная линия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Прямоугольник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cxnSp>
        <p:nvCxnSpPr>
          <p:cNvPr id="60" name="Прямая соединительная линия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B0BFD1E-E11D-434C-9F87-0B5F0A29CFEC}" type="datetime1">
              <a:rPr lang="ru-RU" smtClean="0"/>
              <a:t>29.06.2018</a:t>
            </a:fld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Прямая соединительная линия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Группа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Прямая соединительная линия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Прямая соединительная линия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Группа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Прямая соединительная линия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Прямая соединительная линия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Прямая соединительная линия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Прямая соединительная линия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Прямая соединительная линия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Прямая соединительная линия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Прямая соединительная линия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Прямая соединительная линия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единительная линия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Прямая соединительная линия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Группа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Прямая соединительная линия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Группа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Прямая соединительная линия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Прямая соединительная линия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Прямая соединительная линия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Прямая соединительная линия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Прямая соединительная линия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Прямая соединительная линия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Прямоугольник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rtlCol="0"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 hasCustomPrompt="1"/>
          </p:nvPr>
        </p:nvSpPr>
        <p:spPr>
          <a:xfrm>
            <a:off x="4412" y="-159"/>
            <a:ext cx="7315200" cy="6858000"/>
          </a:xfrm>
        </p:spPr>
        <p:txBody>
          <a:bodyPr tIns="45720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dirty="0" smtClean="0"/>
              <a:t>Щелкните значок, чтобы добавить фото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D30A75-6773-4051-8E3B-50DEBD5B27F5}" type="datetime1">
              <a:rPr lang="ru-RU" smtClean="0"/>
              <a:t>29.06.2018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928C6E-EC50-49F1-B95C-FD73C1D14895}" type="datetime1">
              <a:rPr lang="ru-RU" smtClean="0"/>
              <a:t>29.06.2018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Группа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Прямая соединительная линия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Прямая соединительная линия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Группа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Прямая соединительная линия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Прямая соединительная линия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Прямая соединительная линия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Прямая соединительная линия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Прямая соединительная линия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Группа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Прямая соединительная линия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Прямая соединительная линия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Прямая соединительная линия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Прямая соединительная линия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Прямая соединительная линия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Прямая соединительная линия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Прямая соединительная линия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Прямая соединительная линия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Прямая соединительная линия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Прямая соединительная линия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Группа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Прямая соединительная линия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Прямая соединительная линия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Прямая соединительная линия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Прямая соединительная линия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Группа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Прямая соединительная линия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Прямая соединительная линия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Прямая соединительная линия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Прямая соединительная линия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Прямая соединительная линия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Прямая соединительная линия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Прямая соединительная линия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Прямая соединительная линия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Прямая соединительная линия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Прямая соединительная линия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cxnSp>
        <p:nvCxnSpPr>
          <p:cNvPr id="148" name="Прямая соединительная линия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99137652-B7E4-4AE8-853E-9803CAFAAF7E}" type="datetime1">
              <a:rPr lang="ru-RU" smtClean="0"/>
              <a:t>29.06.2018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5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G"/><Relationship Id="rId10" Type="http://schemas.openxmlformats.org/officeDocument/2006/relationships/image" Target="../media/image12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Проект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586" y="344590"/>
            <a:ext cx="5468828" cy="483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Цель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ru-RU" sz="2800" dirty="0"/>
              <a:t>Увеличение числа социально компетентных детей и молодежи в области добровольчества, формирование системы преемственности и наставничества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Целевая аудитория: </a:t>
            </a:r>
            <a:r>
              <a:rPr lang="ru-RU" sz="2800" dirty="0"/>
              <a:t>д</a:t>
            </a:r>
            <a:r>
              <a:rPr lang="ru-RU" sz="2800" dirty="0" smtClean="0"/>
              <a:t>ети и молодежь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136" y="3287468"/>
            <a:ext cx="3843449" cy="250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1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8169" y="234222"/>
            <a:ext cx="9601200" cy="480885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Описание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6186" y="808892"/>
            <a:ext cx="11734800" cy="5439508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5600" b="1" dirty="0"/>
              <a:t>​Проект "Школа добрых дел"</a:t>
            </a:r>
            <a:r>
              <a:rPr lang="ru-RU" sz="5600" dirty="0"/>
              <a:t> в республике Дагестан </a:t>
            </a:r>
            <a:r>
              <a:rPr lang="ru-RU" sz="5600" b="1" dirty="0"/>
              <a:t>реализуется с 2013 года.</a:t>
            </a:r>
            <a:r>
              <a:rPr lang="ru-RU" sz="5600" dirty="0"/>
              <a:t> За это время в рамках проекта проведено свыше </a:t>
            </a:r>
            <a:r>
              <a:rPr lang="ru-RU" sz="5600" b="1" dirty="0"/>
              <a:t>250 образовательных тренингов </a:t>
            </a:r>
            <a:r>
              <a:rPr lang="ru-RU" sz="5600" dirty="0"/>
              <a:t>на которых свыше </a:t>
            </a:r>
            <a:r>
              <a:rPr lang="ru-RU" sz="5600" b="1" dirty="0"/>
              <a:t>5000 молодых людей</a:t>
            </a:r>
            <a:r>
              <a:rPr lang="ru-RU" sz="5600" dirty="0"/>
              <a:t> узнали о добровольчестве и его видах, узнали как написать добрый проект и спланировать добрую акцию</a:t>
            </a:r>
            <a:r>
              <a:rPr lang="ru-RU" sz="5600" b="1" dirty="0"/>
              <a:t>.</a:t>
            </a:r>
            <a:r>
              <a:rPr lang="ru-RU" sz="5600" dirty="0"/>
              <a:t> В ряды </a:t>
            </a:r>
            <a:r>
              <a:rPr lang="ru-RU" sz="5600" b="1" dirty="0"/>
              <a:t>добровольцев </a:t>
            </a:r>
            <a:r>
              <a:rPr lang="ru-RU" sz="5600" dirty="0"/>
              <a:t>вступили более</a:t>
            </a:r>
            <a:r>
              <a:rPr lang="ru-RU" sz="5600" b="1" dirty="0"/>
              <a:t> 3000 человек</a:t>
            </a:r>
            <a:r>
              <a:rPr lang="ru-RU" sz="5600" dirty="0"/>
              <a:t>, которые провели более </a:t>
            </a:r>
            <a:r>
              <a:rPr lang="ru-RU" sz="5600" b="1" dirty="0"/>
              <a:t>1000 добрых дел.</a:t>
            </a:r>
            <a:r>
              <a:rPr lang="ru-RU" sz="5600" dirty="0"/>
              <a:t>  </a:t>
            </a:r>
          </a:p>
          <a:p>
            <a:pPr>
              <a:lnSpc>
                <a:spcPct val="120000"/>
              </a:lnSpc>
            </a:pPr>
            <a:r>
              <a:rPr lang="ru-RU" sz="5600" dirty="0"/>
              <a:t>В </a:t>
            </a:r>
            <a:r>
              <a:rPr lang="ru-RU" sz="5600" b="1" dirty="0"/>
              <a:t>2018 </a:t>
            </a:r>
            <a:r>
              <a:rPr lang="ru-RU" sz="5600" dirty="0"/>
              <a:t>году наш </a:t>
            </a:r>
            <a:r>
              <a:rPr lang="ru-RU" sz="5600" b="1" dirty="0"/>
              <a:t>проект вырос и видоизменился</a:t>
            </a:r>
            <a:r>
              <a:rPr lang="ru-RU" sz="5600" dirty="0"/>
              <a:t>. Теперь </a:t>
            </a:r>
            <a:r>
              <a:rPr lang="ru-RU" sz="5600" b="1" dirty="0"/>
              <a:t>мы не просто</a:t>
            </a:r>
            <a:r>
              <a:rPr lang="ru-RU" sz="5600" dirty="0"/>
              <a:t> </a:t>
            </a:r>
            <a:r>
              <a:rPr lang="ru-RU" sz="5600" b="1" dirty="0"/>
              <a:t>рассказываем</a:t>
            </a:r>
            <a:r>
              <a:rPr lang="ru-RU" sz="5600" dirty="0"/>
              <a:t> о добровольчестве,</a:t>
            </a:r>
            <a:r>
              <a:rPr lang="ru-RU" sz="5600" b="1" dirty="0"/>
              <a:t> обучаем, прививаем и делаем</a:t>
            </a:r>
            <a:r>
              <a:rPr lang="ru-RU" sz="5600" dirty="0"/>
              <a:t> добрые дела - </a:t>
            </a:r>
            <a:r>
              <a:rPr lang="ru-RU" sz="5600" b="1" dirty="0"/>
              <a:t>мы формируем систему преемственности и наставничества,</a:t>
            </a:r>
            <a:r>
              <a:rPr lang="ru-RU" sz="5600" dirty="0"/>
              <a:t> когда</a:t>
            </a:r>
            <a:r>
              <a:rPr lang="ru-RU" sz="5600" b="1" dirty="0"/>
              <a:t> молодой </a:t>
            </a:r>
            <a:r>
              <a:rPr lang="ru-RU" sz="5600" dirty="0"/>
              <a:t>опытный активист добровольческого движения </a:t>
            </a:r>
            <a:r>
              <a:rPr lang="ru-RU" sz="5600" b="1" dirty="0"/>
              <a:t>передает свои ЗУН</a:t>
            </a:r>
            <a:r>
              <a:rPr lang="ru-RU" sz="5600" dirty="0"/>
              <a:t> (знания, умения и навыки), через </a:t>
            </a:r>
            <a:r>
              <a:rPr lang="ru-RU" sz="5600" dirty="0" err="1"/>
              <a:t>тренинговые</a:t>
            </a:r>
            <a:r>
              <a:rPr lang="ru-RU" sz="5600" dirty="0"/>
              <a:t> технологии школьнику, а </a:t>
            </a:r>
            <a:r>
              <a:rPr lang="ru-RU" sz="5600" b="1" dirty="0"/>
              <a:t>совместным выполнением добрых дел</a:t>
            </a:r>
            <a:r>
              <a:rPr lang="ru-RU" sz="5600" dirty="0"/>
              <a:t> они </a:t>
            </a:r>
            <a:r>
              <a:rPr lang="ru-RU" sz="5600" b="1" dirty="0"/>
              <a:t>закрепляют полученные знания </a:t>
            </a:r>
            <a:r>
              <a:rPr lang="ru-RU" sz="5600" dirty="0"/>
              <a:t>на практике. </a:t>
            </a:r>
          </a:p>
          <a:p>
            <a:pPr>
              <a:lnSpc>
                <a:spcPct val="120000"/>
              </a:lnSpc>
            </a:pPr>
            <a:r>
              <a:rPr lang="ru-RU" sz="5600" dirty="0"/>
              <a:t>Нашу </a:t>
            </a:r>
            <a:r>
              <a:rPr lang="ru-RU" sz="5600" b="1" dirty="0"/>
              <a:t>республику </a:t>
            </a:r>
            <a:r>
              <a:rPr lang="ru-RU" sz="5600" dirty="0"/>
              <a:t>по истине можно назвать </a:t>
            </a:r>
            <a:r>
              <a:rPr lang="ru-RU" sz="5600" b="1" dirty="0"/>
              <a:t>молодежной</a:t>
            </a:r>
            <a:r>
              <a:rPr lang="ru-RU" sz="5600" dirty="0"/>
              <a:t> (30% по данным ДАГСТАТ). Начиная с 90-х годов молодежь Дагестана, стала объектом усиленного влияния экстремистских, радикальных религиозных групп и организаций. </a:t>
            </a:r>
            <a:r>
              <a:rPr lang="ru-RU" sz="5600" b="1" dirty="0"/>
              <a:t>Подобные угрозы до сих пор очень актуальны.</a:t>
            </a:r>
            <a:r>
              <a:rPr lang="ru-RU" sz="5600" dirty="0"/>
              <a:t> Сегодня в образовательной системе России мы увлеклись качеством успеваемости и формализмом в определении образовательных навыков, но упускаем духовный воспитательный процесс.</a:t>
            </a:r>
            <a:br>
              <a:rPr lang="ru-RU" sz="5600" dirty="0"/>
            </a:br>
            <a:r>
              <a:rPr lang="ru-RU" sz="5600" dirty="0"/>
              <a:t>​</a:t>
            </a:r>
            <a:br>
              <a:rPr lang="ru-RU" sz="5600" dirty="0"/>
            </a:br>
            <a:r>
              <a:rPr lang="ru-RU" sz="5600" dirty="0"/>
              <a:t>​Благодаря </a:t>
            </a:r>
            <a:r>
              <a:rPr lang="ru-RU" sz="5600" b="1" dirty="0"/>
              <a:t> В.В. Путину</a:t>
            </a:r>
            <a:r>
              <a:rPr lang="ru-RU" sz="5600" dirty="0"/>
              <a:t>, который объявил 2018 год "Годом Добровольца", </a:t>
            </a:r>
            <a:r>
              <a:rPr lang="ru-RU" sz="5600" b="1" dirty="0"/>
              <a:t>сегодня все знают</a:t>
            </a:r>
            <a:r>
              <a:rPr lang="ru-RU" sz="5600" dirty="0"/>
              <a:t>, кто такой </a:t>
            </a:r>
            <a:r>
              <a:rPr lang="ru-RU" sz="5600" b="1" dirty="0"/>
              <a:t>Доброволец</a:t>
            </a:r>
            <a:r>
              <a:rPr lang="ru-RU" sz="5600" dirty="0"/>
              <a:t>, но мало кто знает какие виды добровольческой деятельности существуют. </a:t>
            </a:r>
            <a:r>
              <a:rPr lang="ru-RU" sz="5600" b="1" dirty="0"/>
              <a:t>Мало кто сегодн</a:t>
            </a:r>
            <a:r>
              <a:rPr lang="ru-RU" sz="5600" dirty="0"/>
              <a:t>я из дагестанских школьников может </a:t>
            </a:r>
            <a:r>
              <a:rPr lang="ru-RU" sz="5600" b="1" dirty="0"/>
              <a:t>написать проект, и получить финансирование</a:t>
            </a:r>
            <a:r>
              <a:rPr lang="ru-RU" sz="5600" dirty="0"/>
              <a:t> на реализацию доброй идеи. Мониторинг участия в конкурсе  грантов объявленных Федеральным агентством по делам молодежи (</a:t>
            </a:r>
            <a:r>
              <a:rPr lang="ru-RU" sz="5600" dirty="0" err="1"/>
              <a:t>Росмолодежь</a:t>
            </a:r>
            <a:r>
              <a:rPr lang="ru-RU" sz="5600" dirty="0"/>
              <a:t>) ​показал, что ребенком подан </a:t>
            </a:r>
            <a:r>
              <a:rPr lang="ru-RU" sz="5600" b="1" dirty="0"/>
              <a:t>лишь 1 проект из Дагестана</a:t>
            </a:r>
            <a:r>
              <a:rPr lang="ru-RU" sz="5600" dirty="0"/>
              <a:t>. Из </a:t>
            </a:r>
            <a:r>
              <a:rPr lang="ru-RU" sz="5600" b="1" dirty="0"/>
              <a:t>1461</a:t>
            </a:r>
            <a:r>
              <a:rPr lang="ru-RU" sz="5600" dirty="0"/>
              <a:t> образовательных учреждениях лишь в </a:t>
            </a:r>
            <a:r>
              <a:rPr lang="ru-RU" sz="5600" b="1" dirty="0"/>
              <a:t>6</a:t>
            </a:r>
            <a:r>
              <a:rPr lang="ru-RU" sz="5600" dirty="0"/>
              <a:t> созданы добровольческие отряды. Наш проект </a:t>
            </a:r>
            <a:r>
              <a:rPr lang="ru-RU" sz="5600" b="1" dirty="0"/>
              <a:t>направлен на существенные изменения </a:t>
            </a:r>
            <a:r>
              <a:rPr lang="ru-RU" sz="5600" dirty="0"/>
              <a:t>в данном направлении и </a:t>
            </a:r>
            <a:r>
              <a:rPr lang="ru-RU" sz="5600" b="1" dirty="0"/>
              <a:t>увеличении числа социально компетентных людей </a:t>
            </a:r>
            <a:r>
              <a:rPr lang="ru-RU" sz="5600" dirty="0"/>
              <a:t>в области добровольчества, ну а </a:t>
            </a:r>
            <a:r>
              <a:rPr lang="ru-RU" sz="5600" b="1" dirty="0"/>
              <a:t>Первый Слет юных добровольцев</a:t>
            </a:r>
            <a:r>
              <a:rPr lang="ru-RU" sz="5600" dirty="0"/>
              <a:t>, который мы планируем провести в </a:t>
            </a:r>
            <a:r>
              <a:rPr lang="ru-RU" sz="5600" b="1" dirty="0"/>
              <a:t>октябре 2018</a:t>
            </a:r>
            <a:r>
              <a:rPr lang="ru-RU" sz="5600" dirty="0"/>
              <a:t> года,  даст возможность вовлечь еще больше детей из разных уголков республики, в социально-полезную деятельность, дав соответствующие знания и компетенции о видах добровольчества, проектном менеджменте и новых технологиях​.</a:t>
            </a:r>
          </a:p>
          <a:p>
            <a:pPr>
              <a:lnSpc>
                <a:spcPct val="120000"/>
              </a:lnSpc>
            </a:pPr>
            <a:r>
              <a:rPr lang="ru-RU" sz="5600" dirty="0"/>
              <a:t>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60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539501"/>
          </a:xfrm>
        </p:spPr>
        <p:txBody>
          <a:bodyPr rtlCol="0"/>
          <a:lstStyle/>
          <a:p>
            <a:pPr rtl="0"/>
            <a:r>
              <a:rPr lang="ru-RU" dirty="0" smtClean="0"/>
              <a:t>Количественные показатели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2339" y="1271716"/>
            <a:ext cx="8405446" cy="4929792"/>
          </a:xfrm>
        </p:spPr>
        <p:txBody>
          <a:bodyPr rtlCol="0">
            <a:normAutofit fontScale="85000" lnSpcReduction="20000"/>
          </a:bodyPr>
          <a:lstStyle/>
          <a:p>
            <a:r>
              <a:rPr lang="ru-RU" b="1" dirty="0"/>
              <a:t>250 образовательных тренингов; 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r>
              <a:rPr lang="ru-RU" dirty="0"/>
              <a:t>​</a:t>
            </a:r>
            <a:r>
              <a:rPr lang="ru-RU" b="1" dirty="0"/>
              <a:t>5000 молодых людей</a:t>
            </a:r>
            <a:r>
              <a:rPr lang="ru-RU" dirty="0"/>
              <a:t> узнали о добровольчестве и его видах​;</a:t>
            </a:r>
          </a:p>
          <a:p>
            <a:r>
              <a:rPr lang="ru-RU" dirty="0"/>
              <a:t>количество детей, участников добрых уроков с 2016 года -  900​;</a:t>
            </a:r>
            <a:br>
              <a:rPr lang="ru-RU" dirty="0"/>
            </a:br>
            <a:endParaRPr lang="ru-RU" dirty="0"/>
          </a:p>
          <a:p>
            <a:r>
              <a:rPr lang="ru-RU" dirty="0"/>
              <a:t>методическую помощь в виде шпаргалки по развитию добровольчества получили 2000 человек;</a:t>
            </a:r>
          </a:p>
          <a:p>
            <a:r>
              <a:rPr lang="ru-RU" dirty="0"/>
              <a:t>впервые в Дагестане сформировано 23 добровольческих отрядов;</a:t>
            </a:r>
          </a:p>
          <a:p>
            <a:r>
              <a:rPr lang="ru-RU" dirty="0"/>
              <a:t>в ряды </a:t>
            </a:r>
            <a:r>
              <a:rPr lang="ru-RU" b="1" dirty="0"/>
              <a:t>добровольцев </a:t>
            </a:r>
            <a:r>
              <a:rPr lang="ru-RU" dirty="0"/>
              <a:t>вступили более</a:t>
            </a:r>
            <a:r>
              <a:rPr lang="ru-RU" b="1" dirty="0"/>
              <a:t> 3000 человек</a:t>
            </a:r>
            <a:r>
              <a:rPr lang="ru-RU" dirty="0"/>
              <a:t>​;</a:t>
            </a:r>
            <a:br>
              <a:rPr lang="ru-RU" dirty="0"/>
            </a:br>
            <a:endParaRPr lang="ru-RU" dirty="0"/>
          </a:p>
          <a:p>
            <a:r>
              <a:rPr lang="ru-RU" dirty="0"/>
              <a:t>​более 19000 человек стали </a:t>
            </a:r>
            <a:r>
              <a:rPr lang="ru-RU" dirty="0" err="1"/>
              <a:t>благополучателями</a:t>
            </a:r>
            <a:r>
              <a:rPr lang="ru-RU" dirty="0"/>
              <a:t> в рамках акций "</a:t>
            </a:r>
            <a:r>
              <a:rPr lang="ru-RU" dirty="0" smtClean="0"/>
              <a:t>Осенний марафон </a:t>
            </a:r>
            <a:r>
              <a:rPr lang="ru-RU" dirty="0"/>
              <a:t>добрых дел" и "Весенняя неделя добра".​</a:t>
            </a:r>
            <a:br>
              <a:rPr lang="ru-RU" dirty="0"/>
            </a:br>
            <a:endParaRPr lang="ru-RU" dirty="0"/>
          </a:p>
          <a:p>
            <a:r>
              <a:rPr lang="ru-RU" dirty="0"/>
              <a:t>подготовлено 30 лучших наставников, тренеров, менторов из числа молодежи;</a:t>
            </a:r>
          </a:p>
          <a:p>
            <a:r>
              <a:rPr lang="ru-RU" dirty="0"/>
              <a:t>количество подростков и молодежи, ставших участниками и прошедших обучение на Первом республиканском слете юных добровольцев:150 детей​​. </a:t>
            </a:r>
          </a:p>
          <a:p>
            <a:pPr rtl="0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230" y="275491"/>
            <a:ext cx="3411415" cy="341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09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492609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Качественные показатели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5785" y="1383323"/>
            <a:ext cx="10292861" cy="4407877"/>
          </a:xfrm>
        </p:spPr>
        <p:txBody>
          <a:bodyPr>
            <a:normAutofit/>
          </a:bodyPr>
          <a:lstStyle/>
          <a:p>
            <a:r>
              <a:rPr lang="ru-RU" dirty="0"/>
              <a:t>Увеличение числа социально компетентных детей и подростков в области добровольчества; • возрастание числа добровольческих инициатив в республике;</a:t>
            </a:r>
          </a:p>
          <a:p>
            <a:r>
              <a:rPr lang="ru-RU" dirty="0"/>
              <a:t> </a:t>
            </a:r>
            <a:r>
              <a:rPr lang="ru-RU" dirty="0"/>
              <a:t>ф</a:t>
            </a:r>
            <a:r>
              <a:rPr lang="ru-RU" dirty="0" smtClean="0"/>
              <a:t>ормирование </a:t>
            </a:r>
            <a:r>
              <a:rPr lang="ru-RU" dirty="0"/>
              <a:t>системы наставничества и преемственности в добровольчестве; </a:t>
            </a:r>
          </a:p>
          <a:p>
            <a:r>
              <a:rPr lang="ru-RU" dirty="0"/>
              <a:t>у</a:t>
            </a:r>
            <a:r>
              <a:rPr lang="ru-RU" dirty="0" smtClean="0"/>
              <a:t>величение </a:t>
            </a:r>
            <a:r>
              <a:rPr lang="ru-RU" dirty="0"/>
              <a:t>числа </a:t>
            </a:r>
            <a:r>
              <a:rPr lang="ru-RU" dirty="0" err="1"/>
              <a:t>благополучателей</a:t>
            </a:r>
            <a:r>
              <a:rPr lang="ru-RU" dirty="0"/>
              <a:t> в республике благодаря проведенным акциям в рамках проекта; • создание условий для роста детский добровольческих отрядов;</a:t>
            </a:r>
          </a:p>
          <a:p>
            <a:r>
              <a:rPr lang="ru-RU" dirty="0"/>
              <a:t> </a:t>
            </a:r>
            <a:r>
              <a:rPr lang="ru-RU" dirty="0" smtClean="0"/>
              <a:t>получение </a:t>
            </a:r>
            <a:r>
              <a:rPr lang="ru-RU" dirty="0"/>
              <a:t>детьми новых технологий и разных видов добровольческой деятельности;</a:t>
            </a:r>
          </a:p>
          <a:p>
            <a:r>
              <a:rPr lang="ru-RU" dirty="0" smtClean="0"/>
              <a:t>создание </a:t>
            </a:r>
            <a:r>
              <a:rPr lang="ru-RU" dirty="0"/>
              <a:t>условий для развития и поддержки Дагестанского регионального отделения Общероссийской общественно-государственной организации "Российское движение школьников"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45" y="4208584"/>
            <a:ext cx="2625969" cy="196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1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84283" y="561316"/>
            <a:ext cx="2827229" cy="1884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0825">
            <a:off x="-177068" y="2674085"/>
            <a:ext cx="3076430" cy="1730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7157">
            <a:off x="9117936" y="4593322"/>
            <a:ext cx="3035119" cy="2023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018" y="4914873"/>
            <a:ext cx="2903233" cy="1934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257" y="601133"/>
            <a:ext cx="2987919" cy="2240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6862">
            <a:off x="6557379" y="2945158"/>
            <a:ext cx="3260117" cy="2173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4628">
            <a:off x="3557354" y="2892688"/>
            <a:ext cx="2131236" cy="3788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3212">
            <a:off x="546374" y="171730"/>
            <a:ext cx="1847463" cy="2771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8754">
            <a:off x="5672503" y="138052"/>
            <a:ext cx="3804752" cy="2536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2740">
            <a:off x="989169" y="4122799"/>
            <a:ext cx="1867365" cy="2801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319" y="2865821"/>
            <a:ext cx="2637693" cy="1758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Прямоугольник 21"/>
          <p:cNvSpPr/>
          <p:nvPr/>
        </p:nvSpPr>
        <p:spPr>
          <a:xfrm>
            <a:off x="386862" y="2186667"/>
            <a:ext cx="1119553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Школа добрых дел</a:t>
            </a:r>
            <a:endParaRPr lang="ru-RU" sz="8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229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Ромбовидная сетка, 16 х 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542_TF03031015.potx" id="{0A727C4B-544D-4288-9BF7-2D6FAFA96F04}" vid="{F53E4634-F5A1-4F7B-A57E-D4ECF71AE968}"/>
    </a:ext>
  </a:extLst>
</a:theme>
</file>

<file path=ppt/theme/theme2.xml><?xml version="1.0" encoding="utf-8"?>
<a:theme xmlns:a="http://schemas.openxmlformats.org/drawingml/2006/main" name="Тема Offic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Деловая презентация с ромбовидной сеткой (широкоэкранный формат)</Template>
  <TotalTime>75</TotalTime>
  <Words>71</Words>
  <Application>Microsoft Office PowerPoint</Application>
  <PresentationFormat>Широкоэкранный</PresentationFormat>
  <Paragraphs>33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Arial</vt:lpstr>
      <vt:lpstr>Ромбовидная сетка, 16 х 9</vt:lpstr>
      <vt:lpstr>Презентация PowerPoint</vt:lpstr>
      <vt:lpstr>Цель проекта</vt:lpstr>
      <vt:lpstr>Описание проекта</vt:lpstr>
      <vt:lpstr>Количественные показатели</vt:lpstr>
      <vt:lpstr>Качественные показатели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Камиль Саидов</dc:creator>
  <cp:lastModifiedBy>Камиль Саидов</cp:lastModifiedBy>
  <cp:revision>7</cp:revision>
  <dcterms:created xsi:type="dcterms:W3CDTF">2018-06-29T20:06:51Z</dcterms:created>
  <dcterms:modified xsi:type="dcterms:W3CDTF">2018-06-29T21:21:57Z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