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3" r:id="rId3"/>
    <p:sldId id="258" r:id="rId4"/>
    <p:sldId id="261" r:id="rId5"/>
    <p:sldId id="265" r:id="rId6"/>
    <p:sldId id="263" r:id="rId7"/>
    <p:sldId id="293" r:id="rId8"/>
    <p:sldId id="272" r:id="rId9"/>
    <p:sldId id="274" r:id="rId10"/>
    <p:sldId id="275" r:id="rId11"/>
    <p:sldId id="277" r:id="rId12"/>
    <p:sldId id="278" r:id="rId13"/>
    <p:sldId id="280" r:id="rId14"/>
    <p:sldId id="281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34D4F-210E-4925-A87F-B5374E764A2A}" type="datetimeFigureOut">
              <a:rPr lang="ru-RU" smtClean="0"/>
              <a:pPr/>
              <a:t>06.08.2018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2912D-D4DA-4F6D-9295-503D1B25E8A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227552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34D4F-210E-4925-A87F-B5374E764A2A}" type="datetimeFigureOut">
              <a:rPr lang="ru-RU" smtClean="0"/>
              <a:pPr/>
              <a:t>06.08.2018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2912D-D4DA-4F6D-9295-503D1B25E8A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185123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34D4F-210E-4925-A87F-B5374E764A2A}" type="datetimeFigureOut">
              <a:rPr lang="ru-RU" smtClean="0"/>
              <a:pPr/>
              <a:t>06.08.2018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2912D-D4DA-4F6D-9295-503D1B25E8A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83190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34D4F-210E-4925-A87F-B5374E764A2A}" type="datetimeFigureOut">
              <a:rPr lang="ru-RU" smtClean="0"/>
              <a:pPr/>
              <a:t>06.08.2018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2912D-D4DA-4F6D-9295-503D1B25E8A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98409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34D4F-210E-4925-A87F-B5374E764A2A}" type="datetimeFigureOut">
              <a:rPr lang="ru-RU" smtClean="0"/>
              <a:pPr/>
              <a:t>06.08.2018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2912D-D4DA-4F6D-9295-503D1B25E8A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10831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34D4F-210E-4925-A87F-B5374E764A2A}" type="datetimeFigureOut">
              <a:rPr lang="ru-RU" smtClean="0"/>
              <a:pPr/>
              <a:t>06.08.2018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2912D-D4DA-4F6D-9295-503D1B25E8A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1291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34D4F-210E-4925-A87F-B5374E764A2A}" type="datetimeFigureOut">
              <a:rPr lang="ru-RU" smtClean="0"/>
              <a:pPr/>
              <a:t>06.08.2018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2912D-D4DA-4F6D-9295-503D1B25E8A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814741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34D4F-210E-4925-A87F-B5374E764A2A}" type="datetimeFigureOut">
              <a:rPr lang="ru-RU" smtClean="0"/>
              <a:pPr/>
              <a:t>06.08.2018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2912D-D4DA-4F6D-9295-503D1B25E8A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37800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34D4F-210E-4925-A87F-B5374E764A2A}" type="datetimeFigureOut">
              <a:rPr lang="ru-RU" smtClean="0"/>
              <a:pPr/>
              <a:t>06.08.2018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2912D-D4DA-4F6D-9295-503D1B25E8A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26783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34D4F-210E-4925-A87F-B5374E764A2A}" type="datetimeFigureOut">
              <a:rPr lang="ru-RU" smtClean="0"/>
              <a:pPr/>
              <a:t>06.08.2018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2912D-D4DA-4F6D-9295-503D1B25E8A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31473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34D4F-210E-4925-A87F-B5374E764A2A}" type="datetimeFigureOut">
              <a:rPr lang="ru-RU" smtClean="0"/>
              <a:pPr/>
              <a:t>06.08.2018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2912D-D4DA-4F6D-9295-503D1B25E8A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701877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F34D4F-210E-4925-A87F-B5374E764A2A}" type="datetimeFigureOut">
              <a:rPr lang="ru-RU" smtClean="0"/>
              <a:pPr/>
              <a:t>06.08.2018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72912D-D4DA-4F6D-9295-503D1B25E8A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2134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8" y="188640"/>
            <a:ext cx="7772400" cy="1470025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Муниципальное казенное общеобразовательное учреждение Палехская средняя школа</a:t>
            </a:r>
            <a:endParaRPr lang="ru-RU" sz="24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2868800"/>
            <a:ext cx="6400800" cy="1752600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Проект </a:t>
            </a:r>
          </a:p>
          <a:p>
            <a:r>
              <a:rPr lang="ru-RU" b="1" dirty="0" smtClean="0">
                <a:solidFill>
                  <a:srgbClr val="C00000"/>
                </a:solidFill>
              </a:rPr>
              <a:t>«ХОЧУ БЫТЬ ВОЖАТЫМ!»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349167" y="432918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Участники акции:</a:t>
            </a:r>
          </a:p>
          <a:p>
            <a:r>
              <a:rPr lang="ru-RU" b="1" dirty="0"/>
              <a:t>учащиеся МКОУ Палехская средняя </a:t>
            </a:r>
            <a:r>
              <a:rPr lang="ru-RU" b="1" dirty="0" smtClean="0"/>
              <a:t>школа</a:t>
            </a:r>
            <a:endParaRPr lang="ru-RU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83568" y="4151045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Вожатый профессия – птица</a:t>
            </a:r>
          </a:p>
          <a:p>
            <a:r>
              <a:rPr lang="ru-RU" dirty="0"/>
              <a:t>                                                                                                 Прекрасней ее, не сыскать,</a:t>
            </a:r>
          </a:p>
          <a:p>
            <a:r>
              <a:rPr lang="ru-RU" dirty="0"/>
              <a:t>                                                                                                       С какою работой сравниться</a:t>
            </a:r>
          </a:p>
          <a:p>
            <a:r>
              <a:rPr lang="ru-RU" dirty="0"/>
              <a:t>                                                                                                      Ребячьи сердца зажигать…»</a:t>
            </a:r>
          </a:p>
        </p:txBody>
      </p:sp>
    </p:spTree>
    <p:extLst>
      <p:ext uri="{BB962C8B-B14F-4D97-AF65-F5344CB8AC3E}">
        <p14:creationId xmlns:p14="http://schemas.microsoft.com/office/powerpoint/2010/main" xmlns="" val="1906878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274638"/>
            <a:ext cx="2664296" cy="1143000"/>
          </a:xfrm>
        </p:spPr>
        <p:txBody>
          <a:bodyPr>
            <a:normAutofit/>
          </a:bodyPr>
          <a:lstStyle/>
          <a:p>
            <a:r>
              <a:rPr lang="ru-RU" sz="2000" b="1" dirty="0"/>
              <a:t>Спортивная игра </a:t>
            </a: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>«</a:t>
            </a:r>
            <a:r>
              <a:rPr lang="ru-RU" sz="2000" b="1" dirty="0"/>
              <a:t>Зов джунглей</a:t>
            </a:r>
            <a:r>
              <a:rPr lang="ru-RU" sz="2000" b="1" dirty="0" smtClean="0"/>
              <a:t>»</a:t>
            </a:r>
            <a:endParaRPr lang="ru-RU" sz="2000" b="1" dirty="0"/>
          </a:p>
        </p:txBody>
      </p:sp>
      <p:pic>
        <p:nvPicPr>
          <p:cNvPr id="4" name="Объект 3" descr="D:\Кляузова М. Педотряд\фото педотряд\фото лагерь\DSC00030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88640"/>
            <a:ext cx="4688378" cy="3125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3429000"/>
            <a:ext cx="4773568" cy="3184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156176" y="4651992"/>
            <a:ext cx="24425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Игровая программа «День движений»</a:t>
            </a:r>
          </a:p>
        </p:txBody>
      </p:sp>
    </p:spTree>
    <p:extLst>
      <p:ext uri="{BB962C8B-B14F-4D97-AF65-F5344CB8AC3E}">
        <p14:creationId xmlns:p14="http://schemas.microsoft.com/office/powerpoint/2010/main" xmlns="" val="3822543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74638"/>
            <a:ext cx="3816424" cy="1143000"/>
          </a:xfrm>
        </p:spPr>
        <p:txBody>
          <a:bodyPr>
            <a:normAutofit/>
          </a:bodyPr>
          <a:lstStyle/>
          <a:p>
            <a:r>
              <a:rPr lang="ru-RU" sz="2000" b="1" dirty="0" err="1"/>
              <a:t>Флешмоб</a:t>
            </a:r>
            <a:r>
              <a:rPr lang="ru-RU" sz="2000" b="1" dirty="0"/>
              <a:t> «Здоровье и спорт – правильный выбор</a:t>
            </a:r>
            <a:r>
              <a:rPr lang="ru-RU" sz="2000" b="1" dirty="0" smtClean="0"/>
              <a:t>»</a:t>
            </a:r>
            <a:endParaRPr lang="ru-RU" sz="2000" b="1" dirty="0"/>
          </a:p>
        </p:txBody>
      </p:sp>
      <p:pic>
        <p:nvPicPr>
          <p:cNvPr id="4" name="Объект 3" descr="K:\Я - гражданин России 2016-2017\Фото лагерь\DSC02618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88640"/>
            <a:ext cx="4088940" cy="2952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3284984"/>
            <a:ext cx="4812703" cy="3205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940152" y="3573016"/>
            <a:ext cx="25922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Конкурсы инсценировки сказок «Сказочный марафон»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xmlns="" val="2761920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260648"/>
            <a:ext cx="3024336" cy="1143000"/>
          </a:xfrm>
        </p:spPr>
        <p:txBody>
          <a:bodyPr>
            <a:normAutofit/>
          </a:bodyPr>
          <a:lstStyle/>
          <a:p>
            <a:pPr lvl="0"/>
            <a:r>
              <a:rPr lang="ru-RU" sz="2000" b="1" dirty="0"/>
              <a:t>Пешеходные экскурсии по поселку</a:t>
            </a:r>
          </a:p>
        </p:txBody>
      </p:sp>
      <p:pic>
        <p:nvPicPr>
          <p:cNvPr id="4" name="Объект 3" descr="D:\Кляузова М. Педотряд\фото педотряд\лагерь июнь 2013\DSC00601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88640"/>
            <a:ext cx="4705004" cy="3138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3399164"/>
            <a:ext cx="4680520" cy="3118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228184" y="4312166"/>
            <a:ext cx="1872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Оформление стенгазет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xmlns="" val="2887980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Экономическое обоснование проекта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029740809"/>
              </p:ext>
            </p:extLst>
          </p:nvPr>
        </p:nvGraphicFramePr>
        <p:xfrm>
          <a:off x="827583" y="2339181"/>
          <a:ext cx="7859218" cy="3238500"/>
        </p:xfrm>
        <a:graphic>
          <a:graphicData uri="http://schemas.openxmlformats.org/drawingml/2006/table">
            <a:tbl>
              <a:tblPr firstRow="1" firstCol="1" bandRow="1">
                <a:tableStyleId>{16D9F66E-5EB9-4882-86FB-DCBF35E3C3E4}</a:tableStyleId>
              </a:tblPr>
              <a:tblGrid>
                <a:gridCol w="675893"/>
                <a:gridCol w="3428564"/>
                <a:gridCol w="1368152"/>
                <a:gridCol w="936104"/>
                <a:gridCol w="1450505"/>
              </a:tblGrid>
              <a:tr h="381000"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750"/>
                        </a:spcAft>
                      </a:pPr>
                      <a:r>
                        <a:rPr lang="ru-RU" sz="1800" dirty="0">
                          <a:effectLst/>
                        </a:rPr>
                        <a:t>№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750"/>
                        </a:spcAft>
                      </a:pPr>
                      <a:r>
                        <a:rPr lang="ru-RU" sz="1800" dirty="0">
                          <a:effectLst/>
                        </a:rPr>
                        <a:t>Статья расходов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750"/>
                        </a:spcAft>
                      </a:pPr>
                      <a:r>
                        <a:rPr lang="ru-RU" sz="1800">
                          <a:effectLst/>
                        </a:rPr>
                        <a:t>Стоимость (руб.)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750"/>
                        </a:spcAft>
                      </a:pPr>
                      <a:r>
                        <a:rPr lang="ru-RU" sz="1800">
                          <a:effectLst/>
                        </a:rPr>
                        <a:t>Кол-во ед.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750"/>
                        </a:spcAft>
                      </a:pPr>
                      <a:r>
                        <a:rPr lang="ru-RU" sz="1800">
                          <a:effectLst/>
                        </a:rPr>
                        <a:t>Всего, руб.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025" marR="73025" marT="0" marB="0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750"/>
                        </a:spcAft>
                      </a:pPr>
                      <a:r>
                        <a:rPr lang="ru-RU" sz="1800">
                          <a:effectLst/>
                        </a:rPr>
                        <a:t>1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750"/>
                        </a:spcAft>
                      </a:pPr>
                      <a:r>
                        <a:rPr lang="ru-RU" sz="1800">
                          <a:effectLst/>
                        </a:rPr>
                        <a:t>Призы для участников конкурсов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750"/>
                        </a:spcAft>
                      </a:pPr>
                      <a:r>
                        <a:rPr lang="ru-RU" sz="1800">
                          <a:effectLst/>
                        </a:rPr>
                        <a:t>от 20 до 40 руб.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750"/>
                        </a:spcAft>
                      </a:pPr>
                      <a:r>
                        <a:rPr lang="ru-RU" sz="1800">
                          <a:effectLst/>
                        </a:rPr>
                        <a:t>10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750"/>
                        </a:spcAft>
                      </a:pPr>
                      <a:r>
                        <a:rPr lang="ru-RU" sz="1800">
                          <a:effectLst/>
                        </a:rPr>
                        <a:t>400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025" marR="73025" marT="0" marB="0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750"/>
                        </a:spcAft>
                      </a:pPr>
                      <a:r>
                        <a:rPr lang="ru-RU" sz="1800">
                          <a:effectLst/>
                        </a:rPr>
                        <a:t>2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750"/>
                        </a:spcAft>
                      </a:pPr>
                      <a:r>
                        <a:rPr lang="ru-RU" sz="1800">
                          <a:effectLst/>
                        </a:rPr>
                        <a:t>Бейджики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750"/>
                        </a:spcAft>
                      </a:pPr>
                      <a:r>
                        <a:rPr lang="ru-RU" sz="1800">
                          <a:effectLst/>
                        </a:rPr>
                        <a:t>15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750"/>
                        </a:spcAft>
                      </a:pPr>
                      <a:r>
                        <a:rPr lang="ru-RU" sz="1800">
                          <a:effectLst/>
                        </a:rPr>
                        <a:t>10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750"/>
                        </a:spcAft>
                      </a:pPr>
                      <a:r>
                        <a:rPr lang="ru-RU" sz="1800">
                          <a:effectLst/>
                        </a:rPr>
                        <a:t>150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025" marR="73025" marT="0" marB="0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750"/>
                        </a:spcAft>
                      </a:pPr>
                      <a:r>
                        <a:rPr lang="ru-RU" sz="1800">
                          <a:effectLst/>
                        </a:rPr>
                        <a:t>3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750"/>
                        </a:spcAft>
                      </a:pPr>
                      <a:r>
                        <a:rPr lang="ru-RU" sz="1800">
                          <a:effectLst/>
                        </a:rPr>
                        <a:t>Галстуки отрядных вожатых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750"/>
                        </a:spcAft>
                      </a:pPr>
                      <a:r>
                        <a:rPr lang="ru-RU" sz="1800">
                          <a:effectLst/>
                        </a:rPr>
                        <a:t>20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750"/>
                        </a:spcAft>
                      </a:pPr>
                      <a:r>
                        <a:rPr lang="ru-RU" sz="1800">
                          <a:effectLst/>
                        </a:rPr>
                        <a:t>15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750"/>
                        </a:spcAft>
                      </a:pPr>
                      <a:r>
                        <a:rPr lang="ru-RU" sz="1800">
                          <a:effectLst/>
                        </a:rPr>
                        <a:t>300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025" marR="73025" marT="0" marB="0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750"/>
                        </a:spcAft>
                      </a:pPr>
                      <a:r>
                        <a:rPr lang="ru-RU" sz="1800">
                          <a:effectLst/>
                        </a:rPr>
                        <a:t>4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750"/>
                        </a:spcAft>
                      </a:pPr>
                      <a:r>
                        <a:rPr lang="ru-RU" sz="1800">
                          <a:effectLst/>
                        </a:rPr>
                        <a:t>Кисточки 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750"/>
                        </a:spcAft>
                      </a:pPr>
                      <a:r>
                        <a:rPr lang="ru-RU" sz="1800">
                          <a:effectLst/>
                        </a:rPr>
                        <a:t>20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750"/>
                        </a:spcAft>
                      </a:pPr>
                      <a:r>
                        <a:rPr lang="ru-RU" sz="1800">
                          <a:effectLst/>
                        </a:rPr>
                        <a:t>5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750"/>
                        </a:spcAft>
                      </a:pPr>
                      <a:r>
                        <a:rPr lang="ru-RU" sz="1800">
                          <a:effectLst/>
                        </a:rPr>
                        <a:t>100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025" marR="73025" marT="0" marB="0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750"/>
                        </a:spcAft>
                      </a:pPr>
                      <a:r>
                        <a:rPr lang="ru-RU" sz="1800">
                          <a:effectLst/>
                        </a:rPr>
                        <a:t>5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750"/>
                        </a:spcAft>
                      </a:pPr>
                      <a:r>
                        <a:rPr lang="ru-RU" sz="1800">
                          <a:effectLst/>
                        </a:rPr>
                        <a:t>Бумага для принтера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750"/>
                        </a:spcAft>
                      </a:pPr>
                      <a:r>
                        <a:rPr lang="ru-RU" sz="1800">
                          <a:effectLst/>
                        </a:rPr>
                        <a:t>310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750"/>
                        </a:spcAft>
                      </a:pPr>
                      <a:r>
                        <a:rPr lang="ru-RU" sz="1800">
                          <a:effectLst/>
                        </a:rPr>
                        <a:t>1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750"/>
                        </a:spcAft>
                      </a:pPr>
                      <a:r>
                        <a:rPr lang="ru-RU" sz="1800">
                          <a:effectLst/>
                        </a:rPr>
                        <a:t>310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025" marR="73025" marT="0" marB="0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750"/>
                        </a:spcAft>
                      </a:pPr>
                      <a:r>
                        <a:rPr lang="ru-RU" sz="1800">
                          <a:effectLst/>
                        </a:rPr>
                        <a:t>6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750"/>
                        </a:spcAft>
                      </a:pPr>
                      <a:r>
                        <a:rPr lang="ru-RU" sz="1800">
                          <a:effectLst/>
                        </a:rPr>
                        <a:t>Гуашь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750"/>
                        </a:spcAft>
                      </a:pPr>
                      <a:r>
                        <a:rPr lang="ru-RU" sz="1800">
                          <a:effectLst/>
                        </a:rPr>
                        <a:t>80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750"/>
                        </a:spcAft>
                      </a:pPr>
                      <a:r>
                        <a:rPr lang="ru-RU" sz="1800">
                          <a:effectLst/>
                        </a:rPr>
                        <a:t>3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750"/>
                        </a:spcAft>
                      </a:pPr>
                      <a:r>
                        <a:rPr lang="ru-RU" sz="1800">
                          <a:effectLst/>
                        </a:rPr>
                        <a:t>240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025" marR="73025" marT="0" marB="0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750"/>
                        </a:spcAft>
                      </a:pPr>
                      <a:r>
                        <a:rPr lang="ru-RU" sz="1800">
                          <a:effectLst/>
                        </a:rPr>
                        <a:t>7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750"/>
                        </a:spcAft>
                      </a:pPr>
                      <a:r>
                        <a:rPr lang="ru-RU" sz="1800">
                          <a:effectLst/>
                        </a:rPr>
                        <a:t>Мелки для рисования (цветные)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750"/>
                        </a:spcAft>
                      </a:pPr>
                      <a:r>
                        <a:rPr lang="ru-RU" sz="1800">
                          <a:effectLst/>
                        </a:rPr>
                        <a:t>35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750"/>
                        </a:spcAft>
                      </a:pPr>
                      <a:r>
                        <a:rPr lang="ru-RU" sz="1800">
                          <a:effectLst/>
                        </a:rPr>
                        <a:t>10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750"/>
                        </a:spcAft>
                      </a:pPr>
                      <a:r>
                        <a:rPr lang="ru-RU" sz="1800">
                          <a:effectLst/>
                        </a:rPr>
                        <a:t>350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025" marR="73025" marT="0" marB="0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750"/>
                        </a:spcAft>
                      </a:pPr>
                      <a:r>
                        <a:rPr lang="ru-RU" sz="1800">
                          <a:effectLst/>
                        </a:rPr>
                        <a:t>8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750"/>
                        </a:spcAft>
                      </a:pPr>
                      <a:r>
                        <a:rPr lang="ru-RU" sz="1800">
                          <a:effectLst/>
                        </a:rPr>
                        <a:t>Цветная бумага 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750"/>
                        </a:spcAft>
                      </a:pPr>
                      <a:r>
                        <a:rPr lang="ru-RU" sz="1800">
                          <a:effectLst/>
                        </a:rPr>
                        <a:t>40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750"/>
                        </a:spcAft>
                      </a:pPr>
                      <a:r>
                        <a:rPr lang="ru-RU" sz="1800">
                          <a:effectLst/>
                        </a:rPr>
                        <a:t>5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750"/>
                        </a:spcAft>
                      </a:pPr>
                      <a:r>
                        <a:rPr lang="ru-RU" sz="1800">
                          <a:effectLst/>
                        </a:rPr>
                        <a:t>200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025" marR="73025" marT="0" marB="0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750"/>
                        </a:spcAft>
                      </a:pPr>
                      <a:r>
                        <a:rPr lang="ru-RU" sz="1800">
                          <a:effectLst/>
                        </a:rPr>
                        <a:t>9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750"/>
                        </a:spcAft>
                      </a:pPr>
                      <a:r>
                        <a:rPr lang="ru-RU" sz="1800">
                          <a:effectLst/>
                        </a:rPr>
                        <a:t>Фломастеры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750"/>
                        </a:spcAft>
                      </a:pPr>
                      <a:r>
                        <a:rPr lang="ru-RU" sz="1800">
                          <a:effectLst/>
                        </a:rPr>
                        <a:t>45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750"/>
                        </a:spcAft>
                      </a:pPr>
                      <a:r>
                        <a:rPr lang="ru-RU" sz="1800">
                          <a:effectLst/>
                        </a:rPr>
                        <a:t>5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750"/>
                        </a:spcAft>
                      </a:pPr>
                      <a:r>
                        <a:rPr lang="ru-RU" sz="1800">
                          <a:effectLst/>
                        </a:rPr>
                        <a:t>225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025" marR="73025" marT="0" marB="0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750"/>
                        </a:spcAft>
                      </a:pPr>
                      <a:r>
                        <a:rPr lang="ru-RU" sz="1800">
                          <a:effectLst/>
                        </a:rPr>
                        <a:t>10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750"/>
                        </a:spcAft>
                      </a:pPr>
                      <a:r>
                        <a:rPr lang="ru-RU" sz="1800">
                          <a:effectLst/>
                        </a:rPr>
                        <a:t>Маркеры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750"/>
                        </a:spcAft>
                      </a:pPr>
                      <a:r>
                        <a:rPr lang="ru-RU" sz="1800">
                          <a:effectLst/>
                        </a:rPr>
                        <a:t>30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750"/>
                        </a:spcAft>
                      </a:pPr>
                      <a:r>
                        <a:rPr lang="ru-RU" sz="1800">
                          <a:effectLst/>
                        </a:rPr>
                        <a:t>10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750"/>
                        </a:spcAft>
                      </a:pPr>
                      <a:r>
                        <a:rPr lang="ru-RU" sz="1800">
                          <a:effectLst/>
                        </a:rPr>
                        <a:t>300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025" marR="73025" marT="0" marB="0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750"/>
                        </a:spcAft>
                      </a:pPr>
                      <a:r>
                        <a:rPr lang="ru-RU" sz="1800">
                          <a:effectLst/>
                        </a:rPr>
                        <a:t>11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750"/>
                        </a:spcAft>
                      </a:pPr>
                      <a:r>
                        <a:rPr lang="ru-RU" sz="1800">
                          <a:effectLst/>
                        </a:rPr>
                        <a:t>Ватман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750"/>
                        </a:spcAft>
                      </a:pPr>
                      <a:r>
                        <a:rPr lang="ru-RU" sz="1800">
                          <a:effectLst/>
                        </a:rPr>
                        <a:t>20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750"/>
                        </a:spcAft>
                      </a:pPr>
                      <a:r>
                        <a:rPr lang="ru-RU" sz="1800">
                          <a:effectLst/>
                        </a:rPr>
                        <a:t>5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750"/>
                        </a:spcAft>
                      </a:pPr>
                      <a:r>
                        <a:rPr lang="ru-RU" sz="1800">
                          <a:effectLst/>
                        </a:rPr>
                        <a:t>100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025" marR="73025" marT="0" marB="0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750"/>
                        </a:spcAft>
                      </a:pPr>
                      <a:r>
                        <a:rPr lang="ru-RU" sz="1800">
                          <a:effectLst/>
                        </a:rPr>
                        <a:t>12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750"/>
                        </a:spcAft>
                      </a:pPr>
                      <a:r>
                        <a:rPr lang="ru-RU" sz="1800">
                          <a:effectLst/>
                        </a:rPr>
                        <a:t>Клей-карандаш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750"/>
                        </a:spcAft>
                      </a:pPr>
                      <a:r>
                        <a:rPr lang="ru-RU" sz="1800">
                          <a:effectLst/>
                        </a:rPr>
                        <a:t>30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750"/>
                        </a:spcAft>
                      </a:pPr>
                      <a:r>
                        <a:rPr lang="ru-RU" sz="1800">
                          <a:effectLst/>
                        </a:rPr>
                        <a:t>5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750"/>
                        </a:spcAft>
                      </a:pPr>
                      <a:r>
                        <a:rPr lang="ru-RU" sz="1800">
                          <a:effectLst/>
                        </a:rPr>
                        <a:t>150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025" marR="73025" marT="0" marB="0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750"/>
                        </a:spcAft>
                      </a:pPr>
                      <a:r>
                        <a:rPr lang="ru-RU" sz="1800">
                          <a:effectLst/>
                        </a:rPr>
                        <a:t>13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750"/>
                        </a:spcAft>
                      </a:pPr>
                      <a:r>
                        <a:rPr lang="ru-RU" sz="1800">
                          <a:effectLst/>
                        </a:rPr>
                        <a:t>Ножницы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750"/>
                        </a:spcAft>
                      </a:pPr>
                      <a:r>
                        <a:rPr lang="ru-RU" sz="1800">
                          <a:effectLst/>
                        </a:rPr>
                        <a:t>40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750"/>
                        </a:spcAft>
                      </a:pPr>
                      <a:r>
                        <a:rPr lang="ru-RU" sz="1800">
                          <a:effectLst/>
                        </a:rPr>
                        <a:t>5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750"/>
                        </a:spcAft>
                      </a:pPr>
                      <a:r>
                        <a:rPr lang="ru-RU" sz="1800">
                          <a:effectLst/>
                        </a:rPr>
                        <a:t>200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025" marR="73025" marT="0" marB="0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750"/>
                        </a:spcAft>
                      </a:pPr>
                      <a:r>
                        <a:rPr lang="ru-RU" sz="1800">
                          <a:effectLst/>
                        </a:rPr>
                        <a:t> 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500"/>
                        </a:lnSpc>
                        <a:spcAft>
                          <a:spcPts val="750"/>
                        </a:spcAft>
                      </a:pPr>
                      <a:r>
                        <a:rPr lang="ru-RU" sz="1800">
                          <a:effectLst/>
                        </a:rPr>
                        <a:t>Итого: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750"/>
                        </a:spcAft>
                      </a:pPr>
                      <a:r>
                        <a:rPr lang="ru-RU" sz="1800">
                          <a:effectLst/>
                        </a:rPr>
                        <a:t> 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750"/>
                        </a:spcAft>
                      </a:pPr>
                      <a:r>
                        <a:rPr lang="ru-RU" sz="1800">
                          <a:effectLst/>
                        </a:rPr>
                        <a:t> 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750"/>
                        </a:spcAft>
                      </a:pPr>
                      <a:r>
                        <a:rPr lang="ru-RU" sz="1800" dirty="0">
                          <a:effectLst/>
                        </a:rPr>
                        <a:t>3025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025" marR="73025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237302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31840" y="260648"/>
            <a:ext cx="5781328" cy="1143000"/>
          </a:xfrm>
        </p:spPr>
        <p:txBody>
          <a:bodyPr/>
          <a:lstStyle/>
          <a:p>
            <a:r>
              <a:rPr lang="ru-RU" dirty="0" smtClean="0"/>
              <a:t>Результаты проекта</a:t>
            </a:r>
            <a:endParaRPr lang="ru-RU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260648"/>
            <a:ext cx="2674244" cy="200568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627453"/>
            <a:ext cx="2402632" cy="1966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286000" y="2274838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•	Лагерь – это большая, умная Игра, которая помогает детям радоваться  жизни,  праздновать жизнь практически ежечасно. </a:t>
            </a:r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Подарить девчонкам и мальчишкам летний праздник детства,  радость   и теплоту  жизни –    задача вожатых и педагогов!</a:t>
            </a:r>
          </a:p>
        </p:txBody>
      </p:sp>
    </p:spTree>
    <p:extLst>
      <p:ext uri="{BB962C8B-B14F-4D97-AF65-F5344CB8AC3E}">
        <p14:creationId xmlns:p14="http://schemas.microsoft.com/office/powerpoint/2010/main" xmlns="" val="1446390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320" y="2238465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D:\Кляузова М. Педотряд\фото педотряд\лагерь июнь 2013\лагерь 2013\1285327772_b2eb107661d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88640"/>
            <a:ext cx="1965189" cy="27809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2054" name="Picture 6" descr="D:\Кляузова М. Педотряд\вожатый\Вожатые\DSC0957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39952" y="690293"/>
            <a:ext cx="4128459" cy="30963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548" r="13450"/>
          <a:stretch/>
        </p:blipFill>
        <p:spPr bwMode="auto">
          <a:xfrm>
            <a:off x="6402805" y="4551829"/>
            <a:ext cx="2576831" cy="2060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139157" y="196831"/>
            <a:ext cx="6004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/>
              <a:t>МКОУ Палехская средняя школа</a:t>
            </a:r>
            <a:endParaRPr lang="ru-RU" sz="2800" b="1" i="1" dirty="0"/>
          </a:p>
        </p:txBody>
      </p:sp>
      <p:sp>
        <p:nvSpPr>
          <p:cNvPr id="10" name="Стрелка вправо 9"/>
          <p:cNvSpPr/>
          <p:nvPr/>
        </p:nvSpPr>
        <p:spPr>
          <a:xfrm rot="3413254">
            <a:off x="6247986" y="4193105"/>
            <a:ext cx="835655" cy="51490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16657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24328" y="950118"/>
            <a:ext cx="1377950" cy="248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88640"/>
            <a:ext cx="77152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Практическая значимость проекта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57200" y="1600200"/>
            <a:ext cx="8075240" cy="4525963"/>
          </a:xfrm>
        </p:spPr>
        <p:txBody>
          <a:bodyPr/>
          <a:lstStyle/>
          <a:p>
            <a:r>
              <a:rPr lang="ru-RU" sz="2400" b="1" dirty="0" smtClean="0"/>
              <a:t>решение </a:t>
            </a:r>
            <a:r>
              <a:rPr lang="ru-RU" sz="2400" b="1" dirty="0"/>
              <a:t>проблемы школы в организации досуга младших школьников, </a:t>
            </a:r>
            <a:endParaRPr lang="ru-RU" sz="2400" b="1" dirty="0" smtClean="0"/>
          </a:p>
          <a:p>
            <a:r>
              <a:rPr lang="ru-RU" sz="2400" b="1" dirty="0" smtClean="0"/>
              <a:t>реализация </a:t>
            </a:r>
            <a:r>
              <a:rPr lang="ru-RU" sz="2400" b="1" dirty="0"/>
              <a:t>государственной политики в области летнего отдыха школьников в п. </a:t>
            </a:r>
            <a:r>
              <a:rPr lang="ru-RU" sz="2400" b="1" dirty="0" smtClean="0"/>
              <a:t>Палех - решение </a:t>
            </a:r>
            <a:r>
              <a:rPr lang="ru-RU" sz="2400" b="1" dirty="0"/>
              <a:t>проблемы организации занятости молодежи во время летних каникул. </a:t>
            </a:r>
          </a:p>
          <a:p>
            <a:endParaRPr lang="ru-RU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1517" y="4077072"/>
            <a:ext cx="3924499" cy="2454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962930"/>
            <a:ext cx="3600400" cy="268265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13001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5155512" cy="1143000"/>
          </a:xfrm>
        </p:spPr>
        <p:txBody>
          <a:bodyPr/>
          <a:lstStyle/>
          <a:p>
            <a:r>
              <a:rPr lang="ru-RU" dirty="0" smtClean="0"/>
              <a:t>Цель проекта: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2448272"/>
          </a:xfrm>
        </p:spPr>
        <p:txBody>
          <a:bodyPr/>
          <a:lstStyle/>
          <a:p>
            <a:pPr lvl="0"/>
            <a:r>
              <a:rPr lang="ru-RU" sz="2400" b="1" dirty="0">
                <a:solidFill>
                  <a:srgbClr val="FF0000"/>
                </a:solidFill>
              </a:rPr>
              <a:t>организация занятости молодежи в течение летних каникул, </a:t>
            </a:r>
            <a:r>
              <a:rPr lang="ru-RU" sz="2400" b="1" dirty="0"/>
              <a:t>подготовка вожатских кадров для работы в пришкольном  лагере, на детских площадках по месту жительства в летний период;</a:t>
            </a:r>
          </a:p>
          <a:p>
            <a:pPr lvl="0"/>
            <a:r>
              <a:rPr lang="ru-RU" sz="2400" b="1" dirty="0"/>
              <a:t>профессиональная ориентация выпускников на выбор </a:t>
            </a:r>
            <a:r>
              <a:rPr lang="ru-RU" sz="2400" b="1" dirty="0" smtClean="0"/>
              <a:t>профессии.</a:t>
            </a:r>
            <a:endParaRPr lang="ru-RU" sz="2400" b="1" dirty="0"/>
          </a:p>
          <a:p>
            <a:endParaRPr lang="ru-RU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356992"/>
            <a:ext cx="5107226" cy="3192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857572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991117"/>
            <a:ext cx="1835696" cy="1835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Объект 3" descr="K:\Я - гражданин России 2016-2017\Фото лагерь\последний день лагеря\DSC02822.JPG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836712"/>
            <a:ext cx="4392488" cy="3096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80950" y="3573017"/>
            <a:ext cx="4876308" cy="3253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508104" y="1052736"/>
            <a:ext cx="295681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ru-RU" b="1" dirty="0" smtClean="0"/>
              <a:t>ежегодно на базе школы в июне работает оздоровительный лагерь с дневным пребыванием детей «Радуга» с количеством детей 100 – 120 человек</a:t>
            </a:r>
            <a:endParaRPr lang="ru-RU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99726" y="4028327"/>
            <a:ext cx="33478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ru-RU" b="1" dirty="0" smtClean="0"/>
              <a:t>на базе лагеря работает отряд вожатых из числа учащихся 10 класса  в количестве 12-15 человек</a:t>
            </a:r>
            <a:endParaRPr lang="ru-RU" b="1" dirty="0"/>
          </a:p>
        </p:txBody>
      </p:sp>
      <p:sp>
        <p:nvSpPr>
          <p:cNvPr id="2" name="TextBox 1"/>
          <p:cNvSpPr txBox="1"/>
          <p:nvPr/>
        </p:nvSpPr>
        <p:spPr>
          <a:xfrm>
            <a:off x="1187624" y="0"/>
            <a:ext cx="79695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/>
              <a:t>Сбор информации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xmlns="" val="2886670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88640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b="1" dirty="0" smtClean="0"/>
              <a:t>Результаты социологического опроса</a:t>
            </a:r>
            <a:endParaRPr lang="ru-RU" sz="3600" b="1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96752"/>
            <a:ext cx="4929884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88888" y="3717032"/>
            <a:ext cx="5065443" cy="2828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73219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836712"/>
          </a:xfrm>
        </p:spPr>
        <p:txBody>
          <a:bodyPr>
            <a:normAutofit/>
          </a:bodyPr>
          <a:lstStyle/>
          <a:p>
            <a:r>
              <a:rPr lang="ru-RU" sz="4000" b="1" dirty="0"/>
              <a:t>Реализация </a:t>
            </a:r>
            <a:r>
              <a:rPr lang="ru-RU" sz="4000" b="1" dirty="0" smtClean="0"/>
              <a:t>проекта</a:t>
            </a:r>
            <a:endParaRPr lang="ru-RU" sz="4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331640" y="5157191"/>
            <a:ext cx="38541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Социометрия</a:t>
            </a:r>
            <a:r>
              <a:rPr lang="ru-RU" b="1" dirty="0"/>
              <a:t>, диагностика </a:t>
            </a:r>
            <a:endParaRPr lang="ru-RU" b="1" dirty="0" smtClean="0"/>
          </a:p>
          <a:p>
            <a:pPr algn="ctr"/>
            <a:r>
              <a:rPr lang="ru-RU" b="1" dirty="0" smtClean="0"/>
              <a:t>(</a:t>
            </a:r>
            <a:r>
              <a:rPr lang="ru-RU" b="1" dirty="0"/>
              <a:t>тестирование «Карта интересов»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403648" y="1196751"/>
            <a:ext cx="34940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/>
              <a:t>Тренинги  </a:t>
            </a:r>
            <a:r>
              <a:rPr lang="ru-RU" b="1" dirty="0"/>
              <a:t>«Качество лидера</a:t>
            </a:r>
            <a:r>
              <a:rPr lang="ru-RU" b="1" dirty="0" smtClean="0"/>
              <a:t>», </a:t>
            </a:r>
            <a:r>
              <a:rPr lang="ru-RU" b="1" dirty="0"/>
              <a:t>«Познакомимся поближе</a:t>
            </a:r>
            <a:r>
              <a:rPr lang="ru-RU" b="1" dirty="0" smtClean="0"/>
              <a:t>»</a:t>
            </a:r>
            <a:endParaRPr lang="ru-RU" b="1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4088" y="974816"/>
            <a:ext cx="3471466" cy="260062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887167"/>
            <a:ext cx="3528392" cy="264097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270" name="Picture 6" descr="K:\Я - гражданин России 2016-2017\P103093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19464" y="3897052"/>
            <a:ext cx="3360714" cy="252028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909541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548680"/>
            <a:ext cx="3096344" cy="1143000"/>
          </a:xfrm>
        </p:spPr>
        <p:txBody>
          <a:bodyPr>
            <a:normAutofit fontScale="90000"/>
          </a:bodyPr>
          <a:lstStyle/>
          <a:p>
            <a:r>
              <a:rPr lang="ru-RU" sz="2000" b="1" dirty="0"/>
              <a:t>«Мастер-класс «Город мастеров» </a:t>
            </a:r>
            <a:r>
              <a:rPr lang="ru-RU" sz="2000" b="1" dirty="0" smtClean="0"/>
              <a:t>проводят </a:t>
            </a:r>
            <a:r>
              <a:rPr lang="ru-RU" sz="2000" b="1" dirty="0"/>
              <a:t>вожатые</a:t>
            </a:r>
            <a:br>
              <a:rPr lang="ru-RU" sz="2000" b="1" dirty="0"/>
            </a:br>
            <a:endParaRPr lang="ru-RU" sz="2000" b="1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88640"/>
            <a:ext cx="5084505" cy="3389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3334892"/>
            <a:ext cx="4680519" cy="3262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508103" y="4348133"/>
            <a:ext cx="33843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Спортивно – развлекательный праздник «День индейца»</a:t>
            </a:r>
          </a:p>
        </p:txBody>
      </p:sp>
    </p:spTree>
    <p:extLst>
      <p:ext uri="{BB962C8B-B14F-4D97-AF65-F5344CB8AC3E}">
        <p14:creationId xmlns:p14="http://schemas.microsoft.com/office/powerpoint/2010/main" xmlns="" val="1425912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88640"/>
            <a:ext cx="7787208" cy="1143000"/>
          </a:xfrm>
        </p:spPr>
        <p:txBody>
          <a:bodyPr>
            <a:noAutofit/>
          </a:bodyPr>
          <a:lstStyle/>
          <a:p>
            <a:r>
              <a:rPr lang="ru-RU" sz="2000" b="1" dirty="0"/>
              <a:t>Организация спортивных мероприятий на школьном </a:t>
            </a:r>
            <a:r>
              <a:rPr lang="ru-RU" sz="2000" b="1" dirty="0" smtClean="0"/>
              <a:t>стадионе – спартакиада, </a:t>
            </a:r>
            <a:r>
              <a:rPr lang="ru-RU" sz="2000" b="1" dirty="0"/>
              <a:t>«Весёлые старты»</a:t>
            </a:r>
            <a:br>
              <a:rPr lang="ru-RU" sz="2000" b="1" dirty="0"/>
            </a:br>
            <a:endParaRPr lang="ru-RU" sz="2000" b="1" dirty="0"/>
          </a:p>
        </p:txBody>
      </p:sp>
      <p:pic>
        <p:nvPicPr>
          <p:cNvPr id="4" name="Объект 3" descr="K:\Я - гражданин России 2016-2017\Фото лагерь\DSC02713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3377" y="2132856"/>
            <a:ext cx="4526695" cy="3082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055621"/>
            <a:ext cx="3654549" cy="546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89064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759</TotalTime>
  <Words>346</Words>
  <Application>Microsoft Office PowerPoint</Application>
  <PresentationFormat>Экран (4:3)</PresentationFormat>
  <Paragraphs>114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Муниципальное казенное общеобразовательное учреждение Палехская средняя школа</vt:lpstr>
      <vt:lpstr>Слайд 2</vt:lpstr>
      <vt:lpstr>Практическая значимость проекта</vt:lpstr>
      <vt:lpstr>Цель проекта:</vt:lpstr>
      <vt:lpstr>Слайд 5</vt:lpstr>
      <vt:lpstr>Результаты социологического опроса</vt:lpstr>
      <vt:lpstr>Реализация проекта</vt:lpstr>
      <vt:lpstr>«Мастер-класс «Город мастеров» проводят вожатые </vt:lpstr>
      <vt:lpstr>Организация спортивных мероприятий на школьном стадионе – спартакиада, «Весёлые старты» </vt:lpstr>
      <vt:lpstr>Спортивная игра  «Зов джунглей»</vt:lpstr>
      <vt:lpstr>Флешмоб «Здоровье и спорт – правильный выбор»</vt:lpstr>
      <vt:lpstr>Пешеходные экскурсии по поселку</vt:lpstr>
      <vt:lpstr>Экономическое обоснование проекта</vt:lpstr>
      <vt:lpstr>Результаты проекта</vt:lpstr>
    </vt:vector>
  </TitlesOfParts>
  <Company>CtrlSoft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казенное общеобразовательное учреждение Палехская средняя школа</dc:title>
  <dc:creator>Елена</dc:creator>
  <cp:lastModifiedBy>Ольга Баёва</cp:lastModifiedBy>
  <cp:revision>35</cp:revision>
  <dcterms:created xsi:type="dcterms:W3CDTF">2016-12-17T20:13:19Z</dcterms:created>
  <dcterms:modified xsi:type="dcterms:W3CDTF">2018-08-06T09:14:53Z</dcterms:modified>
</cp:coreProperties>
</file>