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59810-9E66-47FE-93C5-8E0C0D9FBACA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F2EF-2540-4585-B12D-D26245AEAB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73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236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38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579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736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39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936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602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933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82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23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98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8B03-8B4E-4EEF-8E0C-C01AA99A85CE}" type="datetimeFigureOut">
              <a:rPr lang="ru-RU" smtClean="0"/>
              <a:pPr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5650-9D14-4CD4-AE00-DB946EA81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73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_kristall\Русал\ЦСП Русал\файлы\элементы\узо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1223"/>
            <a:ext cx="7577137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543151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"Семейная столярная мастерская "Быть вместе"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963616"/>
            <a:ext cx="3200400" cy="84164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800" dirty="0" smtClean="0"/>
              <a:t>Тарасов Александр Иванович</a:t>
            </a:r>
          </a:p>
          <a:p>
            <a:pPr algn="r"/>
            <a:r>
              <a:rPr lang="ru-RU" sz="1800" dirty="0" smtClean="0"/>
              <a:t>Учитель технологии </a:t>
            </a:r>
          </a:p>
          <a:p>
            <a:pPr algn="r"/>
            <a:r>
              <a:rPr lang="ru-RU" sz="1800" dirty="0" smtClean="0"/>
              <a:t>МОУ Гимназия №12</a:t>
            </a:r>
            <a:endParaRPr lang="ru-RU" sz="1800" dirty="0"/>
          </a:p>
        </p:txBody>
      </p:sp>
      <p:pic>
        <p:nvPicPr>
          <p:cNvPr id="5" name="Picture 3" descr="C:\Users\Александр\Desktop\shutterstock_2755623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97152"/>
            <a:ext cx="2915816" cy="1906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35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00000"/>
            <a:ext cx="4846217" cy="4084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268344" cy="65687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Идея проекта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4664"/>
            <a:ext cx="827584" cy="648072"/>
          </a:xfrm>
          <a:prstGeom prst="rect">
            <a:avLst/>
          </a:prstGeom>
          <a:gradFill flip="none" rotWithShape="1">
            <a:gsLst>
              <a:gs pos="53300">
                <a:srgbClr val="D31113"/>
              </a:gs>
              <a:gs pos="0">
                <a:schemeClr val="dk2">
                  <a:tint val="80000"/>
                  <a:satMod val="300000"/>
                </a:schemeClr>
              </a:gs>
              <a:gs pos="54000">
                <a:schemeClr val="dk2">
                  <a:shade val="30000"/>
                  <a:satMod val="200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Documents and Settings\Администратор\Рабочий стол\статистика речь.pn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4176464" cy="28980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653136"/>
            <a:ext cx="2304256" cy="154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E:\Школа 12\Выпиливание\Пазл Семья Слонов 2 Ви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509120"/>
            <a:ext cx="2664296" cy="1802100"/>
          </a:xfrm>
          <a:prstGeom prst="rect">
            <a:avLst/>
          </a:prstGeom>
          <a:noFill/>
        </p:spPr>
      </p:pic>
      <p:pic>
        <p:nvPicPr>
          <p:cNvPr id="1033" name="Picture 9" descr="C:\Documents and Settings\Администратор\Рабочий стол\внук и дедушка.jp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1196752"/>
            <a:ext cx="4320040" cy="2898000"/>
          </a:xfrm>
          <a:prstGeom prst="rect">
            <a:avLst/>
          </a:prstGeom>
          <a:noFill/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323528" y="4077073"/>
            <a:ext cx="85644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«Ум ребенка находится на кончиках пальцев» Сухомлинский.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8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00000"/>
            <a:ext cx="4846217" cy="4084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268344" cy="656871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Мероприятия проекта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(ключевые мероприятия, результаты)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4664"/>
            <a:ext cx="827584" cy="648072"/>
          </a:xfrm>
          <a:prstGeom prst="rect">
            <a:avLst/>
          </a:prstGeom>
          <a:gradFill flip="none" rotWithShape="1">
            <a:gsLst>
              <a:gs pos="53300">
                <a:srgbClr val="D31113"/>
              </a:gs>
              <a:gs pos="0">
                <a:schemeClr val="dk2">
                  <a:tint val="80000"/>
                  <a:satMod val="300000"/>
                </a:schemeClr>
              </a:gs>
              <a:gs pos="54000">
                <a:schemeClr val="dk2">
                  <a:shade val="30000"/>
                  <a:satMod val="200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1266526"/>
          <a:ext cx="8496944" cy="497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950"/>
                <a:gridCol w="4861679"/>
                <a:gridCol w="2832315"/>
              </a:tblGrid>
              <a:tr h="37864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</a:tr>
              <a:tr h="82572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Прокладка проводки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;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en-US" sz="14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Ремонт помещения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;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en-US" sz="14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Закупка оборудования.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Готовая к 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01.09.19 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мастерская.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34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Праздник открытия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lang="ru-RU" sz="14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Информационная компания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;</a:t>
                      </a:r>
                    </a:p>
                    <a:p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150 участников праздника.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Информирование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общественности о проекте.</a:t>
                      </a:r>
                      <a:endParaRPr lang="en-US" sz="14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36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3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noProof="0" dirty="0" smtClean="0">
                          <a:latin typeface="+mn-lt"/>
                          <a:cs typeface="Times New Roman" pitchFamily="18" charset="0"/>
                        </a:rPr>
                        <a:t>Проведение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 занятий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lang="ru-RU" sz="14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Изготовление игрушек, передача их в организации-партнеры.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2 группы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 по 10 человек.</a:t>
                      </a:r>
                    </a:p>
                    <a:p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2 раза в неделю по</a:t>
                      </a:r>
                      <a:r>
                        <a:rPr lang="en-US" sz="1400" b="1" baseline="0" dirty="0" smtClean="0">
                          <a:latin typeface="+mn-lt"/>
                          <a:cs typeface="Times New Roman" pitchFamily="18" charset="0"/>
                        </a:rPr>
                        <a:t> 2 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часа</a:t>
                      </a:r>
                    </a:p>
                    <a:p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40 игрушек.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36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noProof="0" dirty="0" smtClean="0">
                          <a:latin typeface="+mn-lt"/>
                          <a:cs typeface="Times New Roman" pitchFamily="18" charset="0"/>
                        </a:rPr>
                        <a:t>Экскурсии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 на производства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lang="ru-RU" sz="14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Высадка деревьев</a:t>
                      </a:r>
                      <a:r>
                        <a:rPr lang="en-US" sz="1400" b="1" dirty="0" smtClean="0"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lang="ru-RU" sz="14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Размещение скворечников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 в парках.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2 экскурсии </a:t>
                      </a: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30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 саженцев</a:t>
                      </a:r>
                    </a:p>
                    <a:p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10 скворечников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572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Заключительная конференция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Анкетирование участников,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публикации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Подведение итогов.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200 участников</a:t>
                      </a:r>
                    </a:p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3 научных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 публикации</a:t>
                      </a:r>
                    </a:p>
                    <a:p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План развития проекта.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72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00000"/>
            <a:ext cx="4846217" cy="4084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268344" cy="65687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Бюджет проекта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4664"/>
            <a:ext cx="827584" cy="648072"/>
          </a:xfrm>
          <a:prstGeom prst="rect">
            <a:avLst/>
          </a:prstGeom>
          <a:gradFill flip="none" rotWithShape="1">
            <a:gsLst>
              <a:gs pos="53300">
                <a:srgbClr val="D31113"/>
              </a:gs>
              <a:gs pos="0">
                <a:schemeClr val="dk2">
                  <a:tint val="80000"/>
                  <a:satMod val="300000"/>
                </a:schemeClr>
              </a:gs>
              <a:gs pos="54000">
                <a:schemeClr val="dk2">
                  <a:shade val="30000"/>
                  <a:satMod val="200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2631531"/>
              </p:ext>
            </p:extLst>
          </p:nvPr>
        </p:nvGraphicFramePr>
        <p:xfrm>
          <a:off x="296234" y="1111419"/>
          <a:ext cx="8637552" cy="5104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5">
                  <a:extLst>
                    <a:ext uri="{9D8B030D-6E8A-4147-A177-3AD203B41FA5}">
                      <a16:colId xmlns:a16="http://schemas.microsoft.com/office/drawing/2014/main" xmlns="" val="3992518533"/>
                    </a:ext>
                  </a:extLst>
                </a:gridCol>
                <a:gridCol w="3709293">
                  <a:extLst>
                    <a:ext uri="{9D8B030D-6E8A-4147-A177-3AD203B41FA5}">
                      <a16:colId xmlns:a16="http://schemas.microsoft.com/office/drawing/2014/main" xmlns="" val="731680289"/>
                    </a:ext>
                  </a:extLst>
                </a:gridCol>
                <a:gridCol w="1691307">
                  <a:extLst>
                    <a:ext uri="{9D8B030D-6E8A-4147-A177-3AD203B41FA5}">
                      <a16:colId xmlns:a16="http://schemas.microsoft.com/office/drawing/2014/main" xmlns="" val="1616745316"/>
                    </a:ext>
                  </a:extLst>
                </a:gridCol>
                <a:gridCol w="1187877">
                  <a:extLst>
                    <a:ext uri="{9D8B030D-6E8A-4147-A177-3AD203B41FA5}">
                      <a16:colId xmlns:a16="http://schemas.microsoft.com/office/drawing/2014/main" xmlns="" val="897188849"/>
                    </a:ext>
                  </a:extLst>
                </a:gridCol>
                <a:gridCol w="1473010">
                  <a:extLst>
                    <a:ext uri="{9D8B030D-6E8A-4147-A177-3AD203B41FA5}">
                      <a16:colId xmlns:a16="http://schemas.microsoft.com/office/drawing/2014/main" xmlns="" val="2534788784"/>
                    </a:ext>
                  </a:extLst>
                </a:gridCol>
              </a:tblGrid>
              <a:tr h="4557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статьи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статьи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Общая </a:t>
                      </a:r>
                      <a:r>
                        <a:rPr lang="ru-RU" sz="1400" dirty="0" smtClean="0">
                          <a:effectLst/>
                        </a:rPr>
                        <a:t>сумма,</a:t>
                      </a:r>
                      <a:endParaRPr lang="ru-RU" sz="1400" dirty="0">
                        <a:effectLst/>
                      </a:endParaRPr>
                    </a:p>
                    <a:p>
                      <a:pPr algn="ctr"/>
                      <a:r>
                        <a:rPr lang="ru-RU" sz="1400" dirty="0" smtClean="0">
                          <a:effectLst/>
                        </a:rPr>
                        <a:t>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effectLst/>
                        </a:rPr>
                        <a:t>Софинансирование</a:t>
                      </a:r>
                      <a:r>
                        <a:rPr lang="ru-RU" sz="1400" dirty="0" smtClean="0">
                          <a:effectLst/>
                        </a:rPr>
                        <a:t>,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Запрашиваемая </a:t>
                      </a:r>
                      <a:r>
                        <a:rPr lang="ru-RU" sz="1400" dirty="0" smtClean="0">
                          <a:effectLst/>
                        </a:rPr>
                        <a:t>сумма,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3276774298"/>
                  </a:ext>
                </a:extLst>
              </a:tr>
              <a:tr h="25312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Административные расходы, в том числе: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1276046.4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 1276046.4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1785983592"/>
                  </a:ext>
                </a:extLst>
              </a:tr>
              <a:tr h="4557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Оплата труда штатных работников, участвующих в реализации проекта</a:t>
                      </a:r>
                      <a:endParaRPr lang="ru-RU" sz="16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943200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943200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844879529"/>
                  </a:ext>
                </a:extLst>
              </a:tr>
              <a:tr h="4557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Страховые взносы за штатных работников, участвующих в реализации проекта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284846.4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284846.4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201172999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Текущие расходы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48000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48000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3706646271"/>
                  </a:ext>
                </a:extLst>
              </a:tr>
              <a:tr h="47903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Непосредственные расходы на реализацию проекта, в том числе: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296250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47200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249050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3051564352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Оборудование, комплектующие для оборудования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103000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103000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1061526335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Услуги сторонних организаций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142500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142500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1439086580"/>
                  </a:ext>
                </a:extLst>
              </a:tr>
              <a:tr h="4557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Вознаграждения лицам (специалистам), привлекаемым по гражданско-правовым договорам и страховые взносы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11050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8500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2550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4134693518"/>
                  </a:ext>
                </a:extLst>
              </a:tr>
              <a:tr h="4557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Расходные материалы (ТМЦ, канцелярские товары, которые используются в реализации проекта)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39700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38700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1000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3556176694"/>
                  </a:ext>
                </a:extLst>
              </a:tr>
              <a:tr h="455715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l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Командировочные расходы, связанные с реализацией проекта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4284655776"/>
                  </a:ext>
                </a:extLst>
              </a:tr>
              <a:tr h="386490">
                <a:tc gridSpan="2">
                  <a:txBody>
                    <a:bodyPr/>
                    <a:lstStyle/>
                    <a:p>
                      <a:pPr algn="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статьям: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/>
                        <a:t>1572296.4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1323246.4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249050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982" marR="58982" marT="0" marB="0" anchor="ctr"/>
                </a:tc>
                <a:extLst>
                  <a:ext uri="{0D108BD9-81ED-4DB2-BD59-A6C34878D82A}">
                    <a16:rowId xmlns:a16="http://schemas.microsoft.com/office/drawing/2014/main" xmlns="" val="344165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41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300000"/>
            <a:ext cx="4846217" cy="4084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67875"/>
            <a:ext cx="7268344" cy="656871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Бюджет проекта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(укрупненные расходы по запрашиваемым статьям)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4664"/>
            <a:ext cx="827584" cy="648072"/>
          </a:xfrm>
          <a:prstGeom prst="rect">
            <a:avLst/>
          </a:prstGeom>
          <a:gradFill flip="none" rotWithShape="1">
            <a:gsLst>
              <a:gs pos="53300">
                <a:srgbClr val="D31113"/>
              </a:gs>
              <a:gs pos="0">
                <a:schemeClr val="dk2">
                  <a:tint val="80000"/>
                  <a:satMod val="300000"/>
                </a:schemeClr>
              </a:gs>
              <a:gs pos="54000">
                <a:schemeClr val="dk2">
                  <a:shade val="30000"/>
                  <a:satMod val="200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0861353"/>
              </p:ext>
            </p:extLst>
          </p:nvPr>
        </p:nvGraphicFramePr>
        <p:xfrm>
          <a:off x="827584" y="1340769"/>
          <a:ext cx="8064895" cy="2328259"/>
        </p:xfrm>
        <a:graphic>
          <a:graphicData uri="http://schemas.openxmlformats.org/drawingml/2006/table">
            <a:tbl>
              <a:tblPr firstRow="1" firstCol="1" bandRow="1"/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140515228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275497327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+mj-lt"/>
                        </a:rPr>
                        <a:t>Запрашиваемая </a:t>
                      </a:r>
                      <a:r>
                        <a:rPr lang="ru-RU" sz="1400" b="1" dirty="0" smtClean="0">
                          <a:effectLst/>
                          <a:latin typeface="+mj-lt"/>
                        </a:rPr>
                        <a:t>сумма, </a:t>
                      </a: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руб.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993052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b="0" dirty="0" smtClean="0"/>
                        <a:t>Деревообрабатывающие станки, проектор и ручной инструмент для оснащения мастерской.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103000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051252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b="0" dirty="0" smtClean="0"/>
                        <a:t>Прокладка электрической проводки (220В) в мастерской</a:t>
                      </a:r>
                      <a:r>
                        <a:rPr lang="ru-RU" sz="1200" b="0" baseline="0" dirty="0" smtClean="0"/>
                        <a:t> </a:t>
                      </a:r>
                      <a:r>
                        <a:rPr lang="en-US" sz="1200" b="0" baseline="0" dirty="0" smtClean="0"/>
                        <a:t>S=95</a:t>
                      </a:r>
                      <a:r>
                        <a:rPr lang="ru-RU" sz="1200" b="0" baseline="0" dirty="0" smtClean="0"/>
                        <a:t>м2</a:t>
                      </a: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142500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933397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Расходные материалы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0975285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Вознаграждения физическим лицам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378904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Обоснование запрашиваемых расходов: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Оборудование - </a:t>
            </a:r>
            <a:r>
              <a:rPr lang="ru-RU" dirty="0" err="1" smtClean="0">
                <a:solidFill>
                  <a:schemeClr val="tx2"/>
                </a:solidFill>
              </a:rPr>
              <a:t>Яндекс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Маркет</a:t>
            </a:r>
            <a:r>
              <a:rPr lang="ru-RU" dirty="0" smtClean="0">
                <a:solidFill>
                  <a:schemeClr val="tx2"/>
                </a:solidFill>
              </a:rPr>
              <a:t> +10% на инфляцию и форс мажор.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Электромонтаж – предоставленные соответствующими компаниями прайс-листы.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Источники </a:t>
            </a:r>
            <a:r>
              <a:rPr lang="ru-RU" dirty="0" err="1">
                <a:solidFill>
                  <a:schemeClr val="tx2"/>
                </a:solidFill>
              </a:rPr>
              <a:t>софинансирования</a:t>
            </a:r>
            <a:r>
              <a:rPr lang="ru-RU" dirty="0" smtClean="0">
                <a:solidFill>
                  <a:schemeClr val="tx2"/>
                </a:solidFill>
              </a:rPr>
              <a:t>: региональный бюджет, спонсоры, партнеры.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5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10 30 День информировани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10 30 День информирования</Template>
  <TotalTime>2222</TotalTime>
  <Words>299</Words>
  <Application>Microsoft Office PowerPoint</Application>
  <PresentationFormat>Экран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2015 10 30 День информирования</vt:lpstr>
      <vt:lpstr>"Семейная столярная мастерская "Быть вместе"</vt:lpstr>
      <vt:lpstr>Идея проекта </vt:lpstr>
      <vt:lpstr>Мероприятия проекта  (ключевые мероприятия, результаты) </vt:lpstr>
      <vt:lpstr>Бюджет проекта </vt:lpstr>
      <vt:lpstr>Бюджет проекта  (укрупненные расходы по запрашиваемым статьям)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Марина</dc:creator>
  <cp:lastModifiedBy>Александр</cp:lastModifiedBy>
  <cp:revision>80</cp:revision>
  <dcterms:created xsi:type="dcterms:W3CDTF">2015-10-29T03:31:32Z</dcterms:created>
  <dcterms:modified xsi:type="dcterms:W3CDTF">2019-06-16T18:19:42Z</dcterms:modified>
</cp:coreProperties>
</file>