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959810-9E66-47FE-93C5-8E0C0D9FBACA}" type="datetimeFigureOut">
              <a:rPr lang="ru-RU" smtClean="0"/>
              <a:pPr/>
              <a:t>16.06.2019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D6F2EF-2540-4585-B12D-D26245AEAB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42738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8B03-8B4E-4EEF-8E0C-C01AA99A85CE}" type="datetimeFigureOut">
              <a:rPr lang="ru-RU" smtClean="0"/>
              <a:pPr/>
              <a:t>16.06.2019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25650-9D14-4CD4-AE00-DB946EA81D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72365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8B03-8B4E-4EEF-8E0C-C01AA99A85CE}" type="datetimeFigureOut">
              <a:rPr lang="ru-RU" smtClean="0"/>
              <a:pPr/>
              <a:t>16.06.2019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25650-9D14-4CD4-AE00-DB946EA81D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83845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8B03-8B4E-4EEF-8E0C-C01AA99A85CE}" type="datetimeFigureOut">
              <a:rPr lang="ru-RU" smtClean="0"/>
              <a:pPr/>
              <a:t>16.06.2019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25650-9D14-4CD4-AE00-DB946EA81D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5799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8B03-8B4E-4EEF-8E0C-C01AA99A85CE}" type="datetimeFigureOut">
              <a:rPr lang="ru-RU" smtClean="0"/>
              <a:pPr/>
              <a:t>16.06.2019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25650-9D14-4CD4-AE00-DB946EA81D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57368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8B03-8B4E-4EEF-8E0C-C01AA99A85CE}" type="datetimeFigureOut">
              <a:rPr lang="ru-RU" smtClean="0"/>
              <a:pPr/>
              <a:t>16.06.2019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25650-9D14-4CD4-AE00-DB946EA81D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44396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8B03-8B4E-4EEF-8E0C-C01AA99A85CE}" type="datetimeFigureOut">
              <a:rPr lang="ru-RU" smtClean="0"/>
              <a:pPr/>
              <a:t>16.06.2019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25650-9D14-4CD4-AE00-DB946EA81D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9364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8B03-8B4E-4EEF-8E0C-C01AA99A85CE}" type="datetimeFigureOut">
              <a:rPr lang="ru-RU" smtClean="0"/>
              <a:pPr/>
              <a:t>16.06.2019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25650-9D14-4CD4-AE00-DB946EA81D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66020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8B03-8B4E-4EEF-8E0C-C01AA99A85CE}" type="datetimeFigureOut">
              <a:rPr lang="ru-RU" smtClean="0"/>
              <a:pPr/>
              <a:t>16.06.2019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25650-9D14-4CD4-AE00-DB946EA81D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9339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8B03-8B4E-4EEF-8E0C-C01AA99A85CE}" type="datetimeFigureOut">
              <a:rPr lang="ru-RU" smtClean="0"/>
              <a:pPr/>
              <a:t>16.06.2019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25650-9D14-4CD4-AE00-DB946EA81D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5821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8B03-8B4E-4EEF-8E0C-C01AA99A85CE}" type="datetimeFigureOut">
              <a:rPr lang="ru-RU" smtClean="0"/>
              <a:pPr/>
              <a:t>16.06.2019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25650-9D14-4CD4-AE00-DB946EA81D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4232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8B03-8B4E-4EEF-8E0C-C01AA99A85CE}" type="datetimeFigureOut">
              <a:rPr lang="ru-RU" smtClean="0"/>
              <a:pPr/>
              <a:t>16.06.2019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25650-9D14-4CD4-AE00-DB946EA81D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58987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38B03-8B4E-4EEF-8E0C-C01AA99A85CE}" type="datetimeFigureOut">
              <a:rPr lang="ru-RU" smtClean="0"/>
              <a:pPr/>
              <a:t>16.06.2019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25650-9D14-4CD4-AE00-DB946EA81D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2737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_kristall\Русал\ЦСП Русал\файлы\элементы\узор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1" y="181223"/>
            <a:ext cx="7577137" cy="2724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543151"/>
            <a:ext cx="7772400" cy="1470025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"Семейная столярная мастерская "Быть вместе"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4963616"/>
            <a:ext cx="3200400" cy="841648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ru-RU" sz="1800" dirty="0" smtClean="0"/>
              <a:t>Тарасов Александр Иванович</a:t>
            </a:r>
          </a:p>
          <a:p>
            <a:pPr algn="r"/>
            <a:r>
              <a:rPr lang="ru-RU" sz="1800" dirty="0" smtClean="0"/>
              <a:t>Учитель технологии </a:t>
            </a:r>
          </a:p>
          <a:p>
            <a:pPr algn="r"/>
            <a:r>
              <a:rPr lang="ru-RU" sz="1800" dirty="0" smtClean="0"/>
              <a:t>МОУ Гимназия №12</a:t>
            </a:r>
            <a:endParaRPr lang="ru-RU" sz="1800" dirty="0"/>
          </a:p>
        </p:txBody>
      </p:sp>
      <p:pic>
        <p:nvPicPr>
          <p:cNvPr id="5" name="Picture 3" descr="C:\Users\Александр\Desktop\shutterstock_27556238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4797152"/>
            <a:ext cx="2915816" cy="19069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77355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300000"/>
            <a:ext cx="4846217" cy="40847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404664"/>
            <a:ext cx="7268344" cy="656871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>
                <a:solidFill>
                  <a:srgbClr val="C00000"/>
                </a:solidFill>
              </a:rPr>
              <a:t>Идея проекта 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404664"/>
            <a:ext cx="827584" cy="648072"/>
          </a:xfrm>
          <a:prstGeom prst="rect">
            <a:avLst/>
          </a:prstGeom>
          <a:gradFill flip="none" rotWithShape="1">
            <a:gsLst>
              <a:gs pos="53300">
                <a:srgbClr val="D31113"/>
              </a:gs>
              <a:gs pos="0">
                <a:schemeClr val="dk2">
                  <a:tint val="80000"/>
                  <a:satMod val="300000"/>
                </a:schemeClr>
              </a:gs>
              <a:gs pos="54000">
                <a:schemeClr val="dk2">
                  <a:shade val="30000"/>
                  <a:satMod val="200000"/>
                </a:schemeClr>
              </a:gs>
            </a:gsLst>
            <a:lin ang="2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8" name="Picture 4" descr="C:\Documents and Settings\Администратор\Рабочий стол\статистика речь.png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196752"/>
            <a:ext cx="4176464" cy="2898000"/>
          </a:xfrm>
          <a:prstGeom prst="rect">
            <a:avLst/>
          </a:prstGeom>
          <a:noFill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4653136"/>
            <a:ext cx="2304256" cy="1543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 descr="E:\Школа 12\Выпиливание\Пазл Семья Слонов 2 Вид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80112" y="4509120"/>
            <a:ext cx="2664296" cy="1802100"/>
          </a:xfrm>
          <a:prstGeom prst="rect">
            <a:avLst/>
          </a:prstGeom>
          <a:noFill/>
        </p:spPr>
      </p:pic>
      <p:pic>
        <p:nvPicPr>
          <p:cNvPr id="1033" name="Picture 9" descr="C:\Documents and Settings\Администратор\Рабочий стол\внук и дедушка.jpg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4008" y="1196752"/>
            <a:ext cx="4320040" cy="2898000"/>
          </a:xfrm>
          <a:prstGeom prst="rect">
            <a:avLst/>
          </a:prstGeom>
          <a:noFill/>
        </p:spPr>
      </p:pic>
      <p:sp>
        <p:nvSpPr>
          <p:cNvPr id="16" name="Заголовок 1"/>
          <p:cNvSpPr txBox="1">
            <a:spLocks/>
          </p:cNvSpPr>
          <p:nvPr/>
        </p:nvSpPr>
        <p:spPr>
          <a:xfrm>
            <a:off x="323528" y="4077073"/>
            <a:ext cx="8564488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«Ум ребенка находится на кончиках пальцев» Сухомлинский.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888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300000"/>
            <a:ext cx="4846217" cy="40847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404664"/>
            <a:ext cx="7268344" cy="656871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dirty="0" smtClean="0">
                <a:solidFill>
                  <a:srgbClr val="C00000"/>
                </a:solidFill>
              </a:rPr>
              <a:t>Мероприятия проекта </a:t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000" dirty="0" smtClean="0">
                <a:solidFill>
                  <a:srgbClr val="C00000"/>
                </a:solidFill>
              </a:rPr>
              <a:t>(ключевые мероприятия, результаты) 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404664"/>
            <a:ext cx="827584" cy="648072"/>
          </a:xfrm>
          <a:prstGeom prst="rect">
            <a:avLst/>
          </a:prstGeom>
          <a:gradFill flip="none" rotWithShape="1">
            <a:gsLst>
              <a:gs pos="53300">
                <a:srgbClr val="D31113"/>
              </a:gs>
              <a:gs pos="0">
                <a:schemeClr val="dk2">
                  <a:tint val="80000"/>
                  <a:satMod val="300000"/>
                </a:schemeClr>
              </a:gs>
              <a:gs pos="54000">
                <a:schemeClr val="dk2">
                  <a:shade val="30000"/>
                  <a:satMod val="200000"/>
                </a:schemeClr>
              </a:gs>
            </a:gsLst>
            <a:lin ang="2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23528" y="1266526"/>
          <a:ext cx="8496944" cy="49707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950"/>
                <a:gridCol w="4861679"/>
                <a:gridCol w="2832315"/>
              </a:tblGrid>
              <a:tr h="378641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Мероприятия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endParaRPr lang="ru-RU" dirty="0"/>
                    </a:p>
                  </a:txBody>
                  <a:tcPr/>
                </a:tc>
              </a:tr>
              <a:tr h="82572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+mn-lt"/>
                        </a:rPr>
                        <a:t>1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+mn-lt"/>
                          <a:cs typeface="Times New Roman" pitchFamily="18" charset="0"/>
                        </a:rPr>
                        <a:t>Прокладка проводки</a:t>
                      </a:r>
                      <a:r>
                        <a:rPr lang="en-US" sz="1400" b="1" dirty="0" smtClean="0">
                          <a:latin typeface="+mn-lt"/>
                          <a:cs typeface="Times New Roman" pitchFamily="18" charset="0"/>
                        </a:rPr>
                        <a:t>;</a:t>
                      </a:r>
                      <a:r>
                        <a:rPr lang="ru-RU" sz="1400" b="1" dirty="0" smtClean="0">
                          <a:latin typeface="+mn-lt"/>
                          <a:cs typeface="Times New Roman" pitchFamily="18" charset="0"/>
                        </a:rPr>
                        <a:t> </a:t>
                      </a:r>
                      <a:endParaRPr lang="en-US" sz="1400" b="1" dirty="0" smtClean="0">
                        <a:latin typeface="+mn-lt"/>
                        <a:cs typeface="Times New Roman" pitchFamily="18" charset="0"/>
                      </a:endParaRPr>
                    </a:p>
                    <a:p>
                      <a:r>
                        <a:rPr lang="ru-RU" sz="1400" b="1" dirty="0" smtClean="0">
                          <a:latin typeface="+mn-lt"/>
                          <a:cs typeface="Times New Roman" pitchFamily="18" charset="0"/>
                        </a:rPr>
                        <a:t>Ремонт помещения</a:t>
                      </a:r>
                      <a:r>
                        <a:rPr lang="en-US" sz="1400" b="1" dirty="0" smtClean="0">
                          <a:latin typeface="+mn-lt"/>
                          <a:cs typeface="Times New Roman" pitchFamily="18" charset="0"/>
                        </a:rPr>
                        <a:t>;</a:t>
                      </a:r>
                      <a:r>
                        <a:rPr lang="ru-RU" sz="1400" b="1" dirty="0" smtClean="0">
                          <a:latin typeface="+mn-lt"/>
                          <a:cs typeface="Times New Roman" pitchFamily="18" charset="0"/>
                        </a:rPr>
                        <a:t> </a:t>
                      </a:r>
                      <a:endParaRPr lang="en-US" sz="1400" b="1" dirty="0" smtClean="0">
                        <a:latin typeface="+mn-lt"/>
                        <a:cs typeface="Times New Roman" pitchFamily="18" charset="0"/>
                      </a:endParaRPr>
                    </a:p>
                    <a:p>
                      <a:r>
                        <a:rPr lang="ru-RU" sz="1400" b="1" dirty="0" smtClean="0">
                          <a:latin typeface="+mn-lt"/>
                          <a:cs typeface="Times New Roman" pitchFamily="18" charset="0"/>
                        </a:rPr>
                        <a:t>Закупка оборудования.</a:t>
                      </a:r>
                      <a:endParaRPr lang="ru-RU" sz="1400" b="1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+mn-lt"/>
                          <a:cs typeface="Times New Roman" pitchFamily="18" charset="0"/>
                        </a:rPr>
                        <a:t>Готовая к </a:t>
                      </a:r>
                      <a:r>
                        <a:rPr lang="ru-RU" sz="1400" b="1" dirty="0" smtClean="0">
                          <a:latin typeface="+mn-lt"/>
                          <a:cs typeface="Times New Roman" pitchFamily="18" charset="0"/>
                        </a:rPr>
                        <a:t>01.09.19 </a:t>
                      </a:r>
                      <a:r>
                        <a:rPr lang="ru-RU" sz="1400" b="1" dirty="0" smtClean="0">
                          <a:latin typeface="+mn-lt"/>
                          <a:cs typeface="Times New Roman" pitchFamily="18" charset="0"/>
                        </a:rPr>
                        <a:t>мастерская.</a:t>
                      </a:r>
                      <a:endParaRPr lang="ru-RU" sz="1400" b="1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73436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+mn-lt"/>
                        </a:rPr>
                        <a:t>2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+mn-lt"/>
                          <a:cs typeface="Times New Roman" pitchFamily="18" charset="0"/>
                        </a:rPr>
                        <a:t>Праздник открытия</a:t>
                      </a:r>
                      <a:r>
                        <a:rPr lang="en-US" sz="1400" b="1" dirty="0" smtClean="0">
                          <a:latin typeface="+mn-lt"/>
                          <a:cs typeface="Times New Roman" pitchFamily="18" charset="0"/>
                        </a:rPr>
                        <a:t>.</a:t>
                      </a:r>
                      <a:endParaRPr lang="ru-RU" sz="1400" b="1" dirty="0" smtClean="0"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+mn-lt"/>
                          <a:cs typeface="Times New Roman" pitchFamily="18" charset="0"/>
                        </a:rPr>
                        <a:t>Информационная компания</a:t>
                      </a:r>
                      <a:r>
                        <a:rPr lang="en-US" sz="1400" b="1" dirty="0" smtClean="0">
                          <a:latin typeface="+mn-lt"/>
                          <a:cs typeface="Times New Roman" pitchFamily="18" charset="0"/>
                        </a:rPr>
                        <a:t>;</a:t>
                      </a:r>
                    </a:p>
                    <a:p>
                      <a:endParaRPr lang="ru-RU" sz="1400" b="1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+mn-lt"/>
                          <a:cs typeface="Times New Roman" pitchFamily="18" charset="0"/>
                        </a:rPr>
                        <a:t>150 участников праздника.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+mn-lt"/>
                          <a:cs typeface="Times New Roman" pitchFamily="18" charset="0"/>
                        </a:rPr>
                        <a:t>Информирование</a:t>
                      </a:r>
                      <a:r>
                        <a:rPr lang="ru-RU" sz="1400" b="1" baseline="0" dirty="0" smtClean="0"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smtClean="0">
                          <a:latin typeface="+mn-lt"/>
                          <a:cs typeface="Times New Roman" pitchFamily="18" charset="0"/>
                        </a:rPr>
                        <a:t>общественности о проекте.</a:t>
                      </a:r>
                      <a:endParaRPr lang="en-US" sz="1400" b="1" dirty="0" smtClean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33635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+mn-lt"/>
                        </a:rPr>
                        <a:t>3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noProof="0" dirty="0" smtClean="0">
                          <a:latin typeface="+mn-lt"/>
                          <a:cs typeface="Times New Roman" pitchFamily="18" charset="0"/>
                        </a:rPr>
                        <a:t>Проведение</a:t>
                      </a:r>
                      <a:r>
                        <a:rPr lang="ru-RU" sz="1400" b="1" dirty="0" smtClean="0">
                          <a:latin typeface="+mn-lt"/>
                          <a:cs typeface="Times New Roman" pitchFamily="18" charset="0"/>
                        </a:rPr>
                        <a:t> занятий</a:t>
                      </a:r>
                      <a:r>
                        <a:rPr lang="en-US" sz="1400" b="1" dirty="0" smtClean="0">
                          <a:latin typeface="+mn-lt"/>
                          <a:cs typeface="Times New Roman" pitchFamily="18" charset="0"/>
                        </a:rPr>
                        <a:t>;</a:t>
                      </a:r>
                      <a:endParaRPr lang="ru-RU" sz="1400" b="1" dirty="0" smtClean="0">
                        <a:latin typeface="+mn-lt"/>
                        <a:cs typeface="Times New Roman" pitchFamily="18" charset="0"/>
                      </a:endParaRPr>
                    </a:p>
                    <a:p>
                      <a:r>
                        <a:rPr lang="ru-RU" sz="1400" b="1" dirty="0" smtClean="0">
                          <a:latin typeface="+mn-lt"/>
                          <a:cs typeface="Times New Roman" pitchFamily="18" charset="0"/>
                        </a:rPr>
                        <a:t>Изготовление игрушек, передача их в организации-партнеры.</a:t>
                      </a:r>
                      <a:endParaRPr lang="ru-RU" sz="1400" b="1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+mn-lt"/>
                          <a:cs typeface="Times New Roman" pitchFamily="18" charset="0"/>
                        </a:rPr>
                        <a:t>2 группы</a:t>
                      </a:r>
                      <a:r>
                        <a:rPr lang="ru-RU" sz="1400" b="1" baseline="0" dirty="0" smtClean="0">
                          <a:latin typeface="+mn-lt"/>
                          <a:cs typeface="Times New Roman" pitchFamily="18" charset="0"/>
                        </a:rPr>
                        <a:t> по 10 человек.</a:t>
                      </a:r>
                    </a:p>
                    <a:p>
                      <a:r>
                        <a:rPr lang="ru-RU" sz="1400" b="1" baseline="0" dirty="0" smtClean="0">
                          <a:latin typeface="+mn-lt"/>
                          <a:cs typeface="Times New Roman" pitchFamily="18" charset="0"/>
                        </a:rPr>
                        <a:t>2 раза в неделю по</a:t>
                      </a:r>
                      <a:r>
                        <a:rPr lang="en-US" sz="1400" b="1" baseline="0" dirty="0" smtClean="0">
                          <a:latin typeface="+mn-lt"/>
                          <a:cs typeface="Times New Roman" pitchFamily="18" charset="0"/>
                        </a:rPr>
                        <a:t> 2 </a:t>
                      </a:r>
                      <a:r>
                        <a:rPr lang="ru-RU" sz="1400" b="1" baseline="0" dirty="0" smtClean="0">
                          <a:latin typeface="+mn-lt"/>
                          <a:cs typeface="Times New Roman" pitchFamily="18" charset="0"/>
                        </a:rPr>
                        <a:t>часа</a:t>
                      </a:r>
                    </a:p>
                    <a:p>
                      <a:r>
                        <a:rPr lang="ru-RU" sz="1400" b="1" baseline="0" dirty="0" smtClean="0">
                          <a:latin typeface="+mn-lt"/>
                          <a:cs typeface="Times New Roman" pitchFamily="18" charset="0"/>
                        </a:rPr>
                        <a:t>40 игрушек.</a:t>
                      </a:r>
                      <a:endParaRPr lang="ru-RU" sz="1400" b="1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33635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+mn-lt"/>
                        </a:rPr>
                        <a:t>4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noProof="0" dirty="0" smtClean="0">
                          <a:latin typeface="+mn-lt"/>
                          <a:cs typeface="Times New Roman" pitchFamily="18" charset="0"/>
                        </a:rPr>
                        <a:t>Экскурсии</a:t>
                      </a:r>
                      <a:r>
                        <a:rPr lang="ru-RU" sz="1400" b="1" dirty="0" smtClean="0">
                          <a:latin typeface="+mn-lt"/>
                          <a:cs typeface="Times New Roman" pitchFamily="18" charset="0"/>
                        </a:rPr>
                        <a:t> на производства</a:t>
                      </a:r>
                      <a:r>
                        <a:rPr lang="en-US" sz="1400" b="1" dirty="0" smtClean="0">
                          <a:latin typeface="+mn-lt"/>
                          <a:cs typeface="Times New Roman" pitchFamily="18" charset="0"/>
                        </a:rPr>
                        <a:t>;</a:t>
                      </a:r>
                      <a:endParaRPr lang="ru-RU" sz="1400" b="1" dirty="0" smtClean="0">
                        <a:latin typeface="+mn-lt"/>
                        <a:cs typeface="Times New Roman" pitchFamily="18" charset="0"/>
                      </a:endParaRPr>
                    </a:p>
                    <a:p>
                      <a:r>
                        <a:rPr lang="ru-RU" sz="1400" b="1" dirty="0" smtClean="0">
                          <a:latin typeface="+mn-lt"/>
                          <a:cs typeface="Times New Roman" pitchFamily="18" charset="0"/>
                        </a:rPr>
                        <a:t>Высадка деревьев</a:t>
                      </a:r>
                      <a:r>
                        <a:rPr lang="en-US" sz="1400" b="1" dirty="0" smtClean="0">
                          <a:latin typeface="+mn-lt"/>
                          <a:cs typeface="Times New Roman" pitchFamily="18" charset="0"/>
                        </a:rPr>
                        <a:t>;</a:t>
                      </a:r>
                      <a:endParaRPr lang="ru-RU" sz="1400" b="1" dirty="0" smtClean="0">
                        <a:latin typeface="+mn-lt"/>
                        <a:cs typeface="Times New Roman" pitchFamily="18" charset="0"/>
                      </a:endParaRPr>
                    </a:p>
                    <a:p>
                      <a:r>
                        <a:rPr lang="ru-RU" sz="1400" b="1" dirty="0" smtClean="0">
                          <a:latin typeface="+mn-lt"/>
                          <a:cs typeface="Times New Roman" pitchFamily="18" charset="0"/>
                        </a:rPr>
                        <a:t>Размещение скворечников</a:t>
                      </a:r>
                      <a:r>
                        <a:rPr lang="ru-RU" sz="1400" b="1" baseline="0" dirty="0" smtClean="0">
                          <a:latin typeface="+mn-lt"/>
                          <a:cs typeface="Times New Roman" pitchFamily="18" charset="0"/>
                        </a:rPr>
                        <a:t> в парках.</a:t>
                      </a:r>
                      <a:endParaRPr lang="ru-RU" sz="1400" b="1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+mn-lt"/>
                          <a:cs typeface="Times New Roman" pitchFamily="18" charset="0"/>
                        </a:rPr>
                        <a:t>2 экскурсии </a:t>
                      </a:r>
                    </a:p>
                    <a:p>
                      <a:r>
                        <a:rPr lang="ru-RU" sz="1400" b="1" dirty="0" smtClean="0">
                          <a:latin typeface="+mn-lt"/>
                          <a:cs typeface="Times New Roman" pitchFamily="18" charset="0"/>
                        </a:rPr>
                        <a:t>30</a:t>
                      </a:r>
                      <a:r>
                        <a:rPr lang="ru-RU" sz="1400" b="1" baseline="0" dirty="0" smtClean="0">
                          <a:latin typeface="+mn-lt"/>
                          <a:cs typeface="Times New Roman" pitchFamily="18" charset="0"/>
                        </a:rPr>
                        <a:t> саженцев</a:t>
                      </a:r>
                    </a:p>
                    <a:p>
                      <a:r>
                        <a:rPr lang="ru-RU" sz="1400" b="1" baseline="0" dirty="0" smtClean="0">
                          <a:latin typeface="+mn-lt"/>
                          <a:cs typeface="Times New Roman" pitchFamily="18" charset="0"/>
                        </a:rPr>
                        <a:t>10 скворечников</a:t>
                      </a:r>
                      <a:endParaRPr lang="ru-RU" sz="1400" b="1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2572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+mn-lt"/>
                        </a:rPr>
                        <a:t>5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Заключительная конференция</a:t>
                      </a: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;</a:t>
                      </a: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Анкетирование участников,</a:t>
                      </a: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публикации</a:t>
                      </a: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r>
                        <a:rPr lang="ru-RU" sz="1400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Подведение итогов.</a:t>
                      </a:r>
                      <a:endParaRPr lang="ru-RU" sz="1400" b="1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+mn-lt"/>
                          <a:cs typeface="Times New Roman" pitchFamily="18" charset="0"/>
                        </a:rPr>
                        <a:t>200 участников</a:t>
                      </a:r>
                    </a:p>
                    <a:p>
                      <a:r>
                        <a:rPr lang="ru-RU" sz="1400" b="1" dirty="0" smtClean="0">
                          <a:latin typeface="+mn-lt"/>
                          <a:cs typeface="Times New Roman" pitchFamily="18" charset="0"/>
                        </a:rPr>
                        <a:t>3 научных</a:t>
                      </a:r>
                      <a:r>
                        <a:rPr lang="ru-RU" sz="1400" b="1" baseline="0" dirty="0" smtClean="0">
                          <a:latin typeface="+mn-lt"/>
                          <a:cs typeface="Times New Roman" pitchFamily="18" charset="0"/>
                        </a:rPr>
                        <a:t> публикации</a:t>
                      </a:r>
                    </a:p>
                    <a:p>
                      <a:r>
                        <a:rPr lang="ru-RU" sz="1400" b="1" baseline="0" dirty="0" smtClean="0">
                          <a:latin typeface="+mn-lt"/>
                          <a:cs typeface="Times New Roman" pitchFamily="18" charset="0"/>
                        </a:rPr>
                        <a:t>План развития проекта.</a:t>
                      </a:r>
                      <a:endParaRPr lang="ru-RU" sz="1400" b="1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9721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300000"/>
            <a:ext cx="4846217" cy="40847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404664"/>
            <a:ext cx="7268344" cy="656871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>
                <a:solidFill>
                  <a:srgbClr val="C00000"/>
                </a:solidFill>
              </a:rPr>
              <a:t>Бюджет проекта 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404664"/>
            <a:ext cx="827584" cy="648072"/>
          </a:xfrm>
          <a:prstGeom prst="rect">
            <a:avLst/>
          </a:prstGeom>
          <a:gradFill flip="none" rotWithShape="1">
            <a:gsLst>
              <a:gs pos="53300">
                <a:srgbClr val="D31113"/>
              </a:gs>
              <a:gs pos="0">
                <a:schemeClr val="dk2">
                  <a:tint val="80000"/>
                  <a:satMod val="300000"/>
                </a:schemeClr>
              </a:gs>
              <a:gs pos="54000">
                <a:schemeClr val="dk2">
                  <a:shade val="30000"/>
                  <a:satMod val="200000"/>
                </a:schemeClr>
              </a:gs>
            </a:gsLst>
            <a:lin ang="2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72631531"/>
              </p:ext>
            </p:extLst>
          </p:nvPr>
        </p:nvGraphicFramePr>
        <p:xfrm>
          <a:off x="296234" y="1111419"/>
          <a:ext cx="8637552" cy="51040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6065">
                  <a:extLst>
                    <a:ext uri="{9D8B030D-6E8A-4147-A177-3AD203B41FA5}">
                      <a16:colId xmlns:a16="http://schemas.microsoft.com/office/drawing/2014/main" xmlns="" val="3992518533"/>
                    </a:ext>
                  </a:extLst>
                </a:gridCol>
                <a:gridCol w="3709293">
                  <a:extLst>
                    <a:ext uri="{9D8B030D-6E8A-4147-A177-3AD203B41FA5}">
                      <a16:colId xmlns:a16="http://schemas.microsoft.com/office/drawing/2014/main" xmlns="" val="731680289"/>
                    </a:ext>
                  </a:extLst>
                </a:gridCol>
                <a:gridCol w="1691307">
                  <a:extLst>
                    <a:ext uri="{9D8B030D-6E8A-4147-A177-3AD203B41FA5}">
                      <a16:colId xmlns:a16="http://schemas.microsoft.com/office/drawing/2014/main" xmlns="" val="1616745316"/>
                    </a:ext>
                  </a:extLst>
                </a:gridCol>
                <a:gridCol w="1187877">
                  <a:extLst>
                    <a:ext uri="{9D8B030D-6E8A-4147-A177-3AD203B41FA5}">
                      <a16:colId xmlns:a16="http://schemas.microsoft.com/office/drawing/2014/main" xmlns="" val="897188849"/>
                    </a:ext>
                  </a:extLst>
                </a:gridCol>
                <a:gridCol w="1473010">
                  <a:extLst>
                    <a:ext uri="{9D8B030D-6E8A-4147-A177-3AD203B41FA5}">
                      <a16:colId xmlns:a16="http://schemas.microsoft.com/office/drawing/2014/main" xmlns="" val="2534788784"/>
                    </a:ext>
                  </a:extLst>
                </a:gridCol>
              </a:tblGrid>
              <a:tr h="455715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№ статьи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Наименование статьи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</a:rPr>
                        <a:t>Общая </a:t>
                      </a:r>
                      <a:r>
                        <a:rPr lang="ru-RU" sz="1400" dirty="0" smtClean="0">
                          <a:effectLst/>
                        </a:rPr>
                        <a:t>сумма,</a:t>
                      </a:r>
                      <a:endParaRPr lang="ru-RU" sz="1400" dirty="0">
                        <a:effectLst/>
                      </a:endParaRPr>
                    </a:p>
                    <a:p>
                      <a:pPr algn="ctr"/>
                      <a:r>
                        <a:rPr lang="ru-RU" sz="1400" dirty="0" smtClean="0">
                          <a:effectLst/>
                        </a:rPr>
                        <a:t>руб.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82" marR="5898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>
                          <a:effectLst/>
                        </a:rPr>
                        <a:t>Софинансирование</a:t>
                      </a:r>
                      <a:r>
                        <a:rPr lang="ru-RU" sz="1400" dirty="0" smtClean="0">
                          <a:effectLst/>
                        </a:rPr>
                        <a:t>, руб.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82" marR="5898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</a:rPr>
                        <a:t>Запрашиваемая </a:t>
                      </a:r>
                      <a:r>
                        <a:rPr lang="ru-RU" sz="1400" dirty="0" smtClean="0">
                          <a:effectLst/>
                        </a:rPr>
                        <a:t>сумма, руб.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82" marR="58982" marT="0" marB="0" anchor="ctr"/>
                </a:tc>
                <a:extLst>
                  <a:ext uri="{0D108BD9-81ED-4DB2-BD59-A6C34878D82A}">
                    <a16:rowId xmlns:a16="http://schemas.microsoft.com/office/drawing/2014/main" xmlns="" val="3276774298"/>
                  </a:ext>
                </a:extLst>
              </a:tr>
              <a:tr h="253125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effectLst/>
                        </a:rPr>
                        <a:t>Административные расходы, в том числе:</a:t>
                      </a:r>
                      <a:endParaRPr lang="ru-RU" sz="1400" b="1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1276046.4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 1276046.4</a:t>
                      </a:r>
                      <a:endParaRPr lang="ru-RU" sz="1400" b="1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0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 anchor="ctr"/>
                </a:tc>
                <a:extLst>
                  <a:ext uri="{0D108BD9-81ED-4DB2-BD59-A6C34878D82A}">
                    <a16:rowId xmlns:a16="http://schemas.microsoft.com/office/drawing/2014/main" xmlns="" val="1785983592"/>
                  </a:ext>
                </a:extLst>
              </a:tr>
              <a:tr h="455715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effectLst/>
                        </a:rPr>
                        <a:t>Оплата труда штатных работников, участвующих в реализации проекта</a:t>
                      </a:r>
                      <a:endParaRPr lang="ru-RU" sz="16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/>
                        <a:t>943200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/>
                        <a:t>943200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0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 anchor="ctr"/>
                </a:tc>
                <a:extLst>
                  <a:ext uri="{0D108BD9-81ED-4DB2-BD59-A6C34878D82A}">
                    <a16:rowId xmlns:a16="http://schemas.microsoft.com/office/drawing/2014/main" xmlns="" val="844879529"/>
                  </a:ext>
                </a:extLst>
              </a:tr>
              <a:tr h="455715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1.2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effectLst/>
                        </a:rPr>
                        <a:t>Страховые взносы за штатных работников, участвующих в реализации проекта</a:t>
                      </a:r>
                      <a:endParaRPr lang="ru-RU" sz="1400" b="1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/>
                        <a:t>284846.4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/>
                        <a:t>284846.4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0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 anchor="ctr"/>
                </a:tc>
                <a:extLst>
                  <a:ext uri="{0D108BD9-81ED-4DB2-BD59-A6C34878D82A}">
                    <a16:rowId xmlns:a16="http://schemas.microsoft.com/office/drawing/2014/main" xmlns="" val="201172999"/>
                  </a:ext>
                </a:extLst>
              </a:tr>
              <a:tr h="227857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1.3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effectLst/>
                        </a:rPr>
                        <a:t>Текущие расходы</a:t>
                      </a:r>
                      <a:endParaRPr lang="ru-RU" sz="1400" b="1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/>
                        <a:t>48000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/>
                        <a:t>48000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0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 anchor="ctr"/>
                </a:tc>
                <a:extLst>
                  <a:ext uri="{0D108BD9-81ED-4DB2-BD59-A6C34878D82A}">
                    <a16:rowId xmlns:a16="http://schemas.microsoft.com/office/drawing/2014/main" xmlns="" val="3706646271"/>
                  </a:ext>
                </a:extLst>
              </a:tr>
              <a:tr h="479030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effectLst/>
                        </a:rPr>
                        <a:t>Непосредственные расходы на реализацию проекта, в том числе:</a:t>
                      </a:r>
                      <a:endParaRPr lang="ru-RU" sz="1400" b="1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296250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47200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249050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 anchor="ctr"/>
                </a:tc>
                <a:extLst>
                  <a:ext uri="{0D108BD9-81ED-4DB2-BD59-A6C34878D82A}">
                    <a16:rowId xmlns:a16="http://schemas.microsoft.com/office/drawing/2014/main" xmlns="" val="3051564352"/>
                  </a:ext>
                </a:extLst>
              </a:tr>
              <a:tr h="227857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effectLst/>
                        </a:rPr>
                        <a:t>Оборудование, комплектующие для оборудования</a:t>
                      </a:r>
                      <a:endParaRPr lang="ru-RU" sz="1400" b="1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/>
                        <a:t>103000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0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/>
                        <a:t>103000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 anchor="ctr"/>
                </a:tc>
                <a:extLst>
                  <a:ext uri="{0D108BD9-81ED-4DB2-BD59-A6C34878D82A}">
                    <a16:rowId xmlns:a16="http://schemas.microsoft.com/office/drawing/2014/main" xmlns="" val="1061526335"/>
                  </a:ext>
                </a:extLst>
              </a:tr>
              <a:tr h="227857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2.2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effectLst/>
                        </a:rPr>
                        <a:t>Услуги сторонних организаций</a:t>
                      </a:r>
                      <a:endParaRPr lang="ru-RU" sz="1400" b="1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/>
                        <a:t>142500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0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142500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 anchor="ctr"/>
                </a:tc>
                <a:extLst>
                  <a:ext uri="{0D108BD9-81ED-4DB2-BD59-A6C34878D82A}">
                    <a16:rowId xmlns:a16="http://schemas.microsoft.com/office/drawing/2014/main" xmlns="" val="1439086580"/>
                  </a:ext>
                </a:extLst>
              </a:tr>
              <a:tr h="455715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2.3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effectLst/>
                        </a:rPr>
                        <a:t>Вознаграждения лицам (специалистам), привлекаемым по гражданско-правовым договорам и страховые взносы</a:t>
                      </a:r>
                      <a:endParaRPr lang="ru-RU" sz="1400" b="1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/>
                        <a:t>11050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8500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2550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 anchor="ctr"/>
                </a:tc>
                <a:extLst>
                  <a:ext uri="{0D108BD9-81ED-4DB2-BD59-A6C34878D82A}">
                    <a16:rowId xmlns:a16="http://schemas.microsoft.com/office/drawing/2014/main" xmlns="" val="4134693518"/>
                  </a:ext>
                </a:extLst>
              </a:tr>
              <a:tr h="455715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effectLst/>
                        </a:rPr>
                        <a:t>Расходные материалы (ТМЦ, канцелярские товары, которые используются в реализации проекта)</a:t>
                      </a:r>
                      <a:endParaRPr lang="ru-RU" sz="1400" b="1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/>
                        <a:t>39700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/>
                        <a:t>38700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1000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 anchor="ctr"/>
                </a:tc>
                <a:extLst>
                  <a:ext uri="{0D108BD9-81ED-4DB2-BD59-A6C34878D82A}">
                    <a16:rowId xmlns:a16="http://schemas.microsoft.com/office/drawing/2014/main" xmlns="" val="3556176694"/>
                  </a:ext>
                </a:extLst>
              </a:tr>
              <a:tr h="455715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effectLst/>
                        </a:rPr>
                        <a:t>Командировочные расходы, связанные с реализацией проекта</a:t>
                      </a:r>
                      <a:endParaRPr lang="ru-RU" sz="1400" b="1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0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0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0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 anchor="ctr"/>
                </a:tc>
                <a:extLst>
                  <a:ext uri="{0D108BD9-81ED-4DB2-BD59-A6C34878D82A}">
                    <a16:rowId xmlns:a16="http://schemas.microsoft.com/office/drawing/2014/main" xmlns="" val="4284655776"/>
                  </a:ext>
                </a:extLst>
              </a:tr>
              <a:tr h="386490">
                <a:tc gridSpan="2">
                  <a:txBody>
                    <a:bodyPr/>
                    <a:lstStyle/>
                    <a:p>
                      <a:pPr algn="r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ВСЕГО по статьям: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/>
                        <a:t>1572296.4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1323246.4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249050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8982" marR="58982" marT="0" marB="0" anchor="ctr"/>
                </a:tc>
                <a:extLst>
                  <a:ext uri="{0D108BD9-81ED-4DB2-BD59-A6C34878D82A}">
                    <a16:rowId xmlns:a16="http://schemas.microsoft.com/office/drawing/2014/main" xmlns="" val="34416566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5419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300000"/>
            <a:ext cx="4846217" cy="40847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467875"/>
            <a:ext cx="7268344" cy="656871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dirty="0" smtClean="0">
                <a:solidFill>
                  <a:srgbClr val="C00000"/>
                </a:solidFill>
              </a:rPr>
              <a:t>Бюджет проекта </a:t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200" dirty="0" smtClean="0">
                <a:solidFill>
                  <a:srgbClr val="C00000"/>
                </a:solidFill>
              </a:rPr>
              <a:t>(укрупненные расходы по запрашиваемым статьям)</a:t>
            </a:r>
            <a:endParaRPr lang="ru-RU" sz="2200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404664"/>
            <a:ext cx="827584" cy="648072"/>
          </a:xfrm>
          <a:prstGeom prst="rect">
            <a:avLst/>
          </a:prstGeom>
          <a:gradFill flip="none" rotWithShape="1">
            <a:gsLst>
              <a:gs pos="53300">
                <a:srgbClr val="D31113"/>
              </a:gs>
              <a:gs pos="0">
                <a:schemeClr val="dk2">
                  <a:tint val="80000"/>
                  <a:satMod val="300000"/>
                </a:schemeClr>
              </a:gs>
              <a:gs pos="54000">
                <a:schemeClr val="dk2">
                  <a:shade val="30000"/>
                  <a:satMod val="200000"/>
                </a:schemeClr>
              </a:gs>
            </a:gsLst>
            <a:lin ang="2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30861353"/>
              </p:ext>
            </p:extLst>
          </p:nvPr>
        </p:nvGraphicFramePr>
        <p:xfrm>
          <a:off x="827584" y="1340769"/>
          <a:ext cx="8064895" cy="2328259"/>
        </p:xfrm>
        <a:graphic>
          <a:graphicData uri="http://schemas.openxmlformats.org/drawingml/2006/table">
            <a:tbl>
              <a:tblPr firstRow="1" firstCol="1" bandRow="1"/>
              <a:tblGrid>
                <a:gridCol w="6624736">
                  <a:extLst>
                    <a:ext uri="{9D8B030D-6E8A-4147-A177-3AD203B41FA5}">
                      <a16:colId xmlns:a16="http://schemas.microsoft.com/office/drawing/2014/main" xmlns="" val="2140515228"/>
                    </a:ext>
                  </a:extLst>
                </a:gridCol>
                <a:gridCol w="1440159">
                  <a:extLst>
                    <a:ext uri="{9D8B030D-6E8A-4147-A177-3AD203B41FA5}">
                      <a16:colId xmlns:a16="http://schemas.microsoft.com/office/drawing/2014/main" xmlns="" val="2275497327"/>
                    </a:ext>
                  </a:extLst>
                </a:gridCol>
              </a:tblGrid>
              <a:tr h="5040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Наименование расходов</a:t>
                      </a:r>
                      <a:endParaRPr lang="ru-RU" sz="20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+mj-lt"/>
                        </a:rPr>
                        <a:t>Запрашиваемая </a:t>
                      </a:r>
                      <a:r>
                        <a:rPr lang="ru-RU" sz="1400" b="1" dirty="0" smtClean="0">
                          <a:effectLst/>
                          <a:latin typeface="+mj-lt"/>
                        </a:rPr>
                        <a:t>сумма, </a:t>
                      </a:r>
                      <a:r>
                        <a:rPr lang="ru-RU" sz="14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руб.</a:t>
                      </a:r>
                      <a:endParaRPr lang="ru-RU" sz="20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49930523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200" b="0" dirty="0" smtClean="0"/>
                        <a:t>Деревообрабатывающие станки, проектор и ручной инструмент для оснащения мастерской.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103000</a:t>
                      </a: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60512526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200" b="0" dirty="0" smtClean="0"/>
                        <a:t>Прокладка электрической проводки (220В) в мастерской</a:t>
                      </a:r>
                      <a:r>
                        <a:rPr lang="ru-RU" sz="1200" b="0" baseline="0" dirty="0" smtClean="0"/>
                        <a:t> </a:t>
                      </a:r>
                      <a:r>
                        <a:rPr lang="en-US" sz="1200" b="0" baseline="0" dirty="0" smtClean="0"/>
                        <a:t>S=95</a:t>
                      </a:r>
                      <a:r>
                        <a:rPr lang="ru-RU" sz="1200" b="0" baseline="0" dirty="0" smtClean="0"/>
                        <a:t>м2</a:t>
                      </a:r>
                      <a:endParaRPr lang="ru-RU" sz="1200" b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142500</a:t>
                      </a: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69333971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2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Расходные материалы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30975285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Вознаграждения физическим лицам 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43608" y="3789040"/>
            <a:ext cx="73448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>
              <a:solidFill>
                <a:schemeClr val="tx2"/>
              </a:solidFill>
            </a:endParaRPr>
          </a:p>
          <a:p>
            <a:r>
              <a:rPr lang="ru-RU" dirty="0" smtClean="0">
                <a:solidFill>
                  <a:schemeClr val="tx2"/>
                </a:solidFill>
              </a:rPr>
              <a:t>Обоснование запрашиваемых расходов: 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Оборудование - </a:t>
            </a:r>
            <a:r>
              <a:rPr lang="ru-RU" dirty="0" err="1" smtClean="0">
                <a:solidFill>
                  <a:schemeClr val="tx2"/>
                </a:solidFill>
              </a:rPr>
              <a:t>Яндекс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err="1" smtClean="0">
                <a:solidFill>
                  <a:schemeClr val="tx2"/>
                </a:solidFill>
              </a:rPr>
              <a:t>Маркет</a:t>
            </a:r>
            <a:r>
              <a:rPr lang="ru-RU" dirty="0" smtClean="0">
                <a:solidFill>
                  <a:schemeClr val="tx2"/>
                </a:solidFill>
              </a:rPr>
              <a:t> +10% на инфляцию и форс мажор. 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Электромонтаж – предоставленные соответствующими компаниями прайс-листы.</a:t>
            </a:r>
          </a:p>
          <a:p>
            <a:endParaRPr lang="ru-RU" dirty="0" smtClean="0">
              <a:solidFill>
                <a:schemeClr val="tx2"/>
              </a:solidFill>
            </a:endParaRPr>
          </a:p>
          <a:p>
            <a:endParaRPr lang="ru-RU" dirty="0">
              <a:solidFill>
                <a:schemeClr val="tx2"/>
              </a:solidFill>
            </a:endParaRPr>
          </a:p>
          <a:p>
            <a:r>
              <a:rPr lang="ru-RU" dirty="0">
                <a:solidFill>
                  <a:schemeClr val="tx2"/>
                </a:solidFill>
              </a:rPr>
              <a:t>Источники </a:t>
            </a:r>
            <a:r>
              <a:rPr lang="ru-RU" dirty="0" err="1">
                <a:solidFill>
                  <a:schemeClr val="tx2"/>
                </a:solidFill>
              </a:rPr>
              <a:t>софинансирования</a:t>
            </a:r>
            <a:r>
              <a:rPr lang="ru-RU" dirty="0" smtClean="0">
                <a:solidFill>
                  <a:schemeClr val="tx2"/>
                </a:solidFill>
              </a:rPr>
              <a:t>: региональный бюджет, спонсоры, партнеры. </a:t>
            </a:r>
            <a:endParaRPr lang="ru-RU" dirty="0">
              <a:solidFill>
                <a:schemeClr val="tx2"/>
              </a:solidFill>
            </a:endParaRPr>
          </a:p>
          <a:p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051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5 10 30 День информировани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2015 10 30 День информирования</Template>
  <TotalTime>2222</TotalTime>
  <Words>299</Words>
  <Application>Microsoft Office PowerPoint</Application>
  <PresentationFormat>Экран (4:3)</PresentationFormat>
  <Paragraphs>119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2015 10 30 День информирования</vt:lpstr>
      <vt:lpstr>"Семейная столярная мастерская "Быть вместе"</vt:lpstr>
      <vt:lpstr>Идея проекта </vt:lpstr>
      <vt:lpstr>Мероприятия проекта  (ключевые мероприятия, результаты) </vt:lpstr>
      <vt:lpstr>Бюджет проекта </vt:lpstr>
      <vt:lpstr>Бюджет проекта  (укрупненные расходы по запрашиваемым статьям)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Марина</dc:creator>
  <cp:lastModifiedBy>Александр</cp:lastModifiedBy>
  <cp:revision>80</cp:revision>
  <dcterms:created xsi:type="dcterms:W3CDTF">2015-10-29T03:31:32Z</dcterms:created>
  <dcterms:modified xsi:type="dcterms:W3CDTF">2019-06-16T18:19:42Z</dcterms:modified>
</cp:coreProperties>
</file>