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6" r:id="rId10"/>
    <p:sldId id="265" r:id="rId11"/>
    <p:sldId id="268" r:id="rId12"/>
    <p:sldId id="271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2597C"/>
    <a:srgbClr val="197D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3168352"/>
          </a:xfrm>
        </p:spPr>
        <p:txBody>
          <a:bodyPr>
            <a:normAutofit/>
          </a:bodyPr>
          <a:lstStyle/>
          <a:p>
            <a:r>
              <a:rPr lang="ru-RU" sz="6500" b="1" dirty="0" smtClean="0">
                <a:ln w="12700">
                  <a:solidFill>
                    <a:schemeClr val="bg1"/>
                  </a:solidFill>
                </a:ln>
                <a:solidFill>
                  <a:srgbClr val="197DAF"/>
                </a:solidFill>
                <a:latin typeface="DaxlinePro-Black" panose="02000503070000020004" pitchFamily="50" charset="0"/>
                <a:cs typeface="Times New Roman" pitchFamily="18" charset="0"/>
              </a:rPr>
              <a:t>Музей под </a:t>
            </a:r>
            <a:br>
              <a:rPr lang="ru-RU" sz="6500" b="1" dirty="0" smtClean="0">
                <a:ln w="12700">
                  <a:solidFill>
                    <a:schemeClr val="bg1"/>
                  </a:solidFill>
                </a:ln>
                <a:solidFill>
                  <a:srgbClr val="197DAF"/>
                </a:solidFill>
                <a:latin typeface="DaxlinePro-Black" panose="02000503070000020004" pitchFamily="50" charset="0"/>
                <a:cs typeface="Times New Roman" pitchFamily="18" charset="0"/>
              </a:rPr>
            </a:br>
            <a:r>
              <a:rPr lang="ru-RU" sz="6500" b="1" dirty="0" smtClean="0">
                <a:ln w="12700">
                  <a:solidFill>
                    <a:schemeClr val="bg1"/>
                  </a:solidFill>
                </a:ln>
                <a:solidFill>
                  <a:srgbClr val="197DAF"/>
                </a:solidFill>
                <a:latin typeface="DaxlinePro-Black" panose="02000503070000020004" pitchFamily="50" charset="0"/>
                <a:cs typeface="Times New Roman" pitchFamily="18" charset="0"/>
              </a:rPr>
              <a:t>открытым небом</a:t>
            </a:r>
            <a:endParaRPr lang="ru-RU" sz="6500" b="1" dirty="0">
              <a:ln w="12700">
                <a:solidFill>
                  <a:schemeClr val="bg1"/>
                </a:solidFill>
              </a:ln>
              <a:solidFill>
                <a:srgbClr val="197DAF"/>
              </a:solidFill>
              <a:latin typeface="DaxlinePro-Black" panose="02000503070000020004" pitchFamily="50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22972"/>
            <a:ext cx="1053407" cy="791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352"/>
            <a:ext cx="791968" cy="791968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0" y="-387424"/>
            <a:ext cx="9144000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5300" b="1" dirty="0">
              <a:solidFill>
                <a:schemeClr val="bg1"/>
              </a:solidFill>
              <a:latin typeface="DaxlinePro-Bold" panose="02000503060000020004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3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29652"/>
            <a:ext cx="91440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Качественные </a:t>
            </a:r>
            <a:b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</a:br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результаты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0180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Эстетическое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улучшение городского пространства г. Сургута. Организация художественных </a:t>
            </a: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занятий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для 250 детей. Роспись 10 поверхностей рядом с социально значимыми объектами на территории города</a:t>
            </a: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7400" dirty="0">
              <a:solidFill>
                <a:srgbClr val="12597C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Проведение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городского художественного конкурса, который привлечет внимание молодежи к культуре и </a:t>
            </a: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искусству народов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севера (количество </a:t>
            </a: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участников –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200). Организация 3 художественных выставок, в которых будут </a:t>
            </a: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выставлены 50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лучших работ детей подростков. </a:t>
            </a:r>
            <a:endParaRPr lang="ru-RU" sz="7400" dirty="0" smtClean="0">
              <a:solidFill>
                <a:srgbClr val="12597C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7400" dirty="0" smtClean="0">
              <a:solidFill>
                <a:srgbClr val="12597C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Повышения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уровня знаний и духовной культуры жителей города. </a:t>
            </a: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Единение жителей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и частного предпринимательства в развитие психологически комфортной среды и повышение </a:t>
            </a: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эстетических условий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для проживания людей в условиях севера. Повышение уровня духовной культуры и общественного </a:t>
            </a:r>
            <a:r>
              <a:rPr lang="ru-RU" sz="7400" dirty="0" smtClean="0">
                <a:solidFill>
                  <a:srgbClr val="12597C"/>
                </a:solidFill>
                <a:cs typeface="Times New Roman" pitchFamily="18" charset="0"/>
              </a:rPr>
              <a:t>сознания у </a:t>
            </a:r>
            <a:r>
              <a:rPr lang="ru-RU" sz="7400" dirty="0">
                <a:solidFill>
                  <a:srgbClr val="12597C"/>
                </a:solidFill>
                <a:cs typeface="Times New Roman" pitchFamily="18" charset="0"/>
              </a:rPr>
              <a:t>детей и молодежи. Повышение осознания роли искусства, культуры и традиций.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2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29652"/>
            <a:ext cx="9144000" cy="1831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Продолжение </a:t>
            </a:r>
          </a:p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эстетического улучшения </a:t>
            </a:r>
          </a:p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облика города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pic>
        <p:nvPicPr>
          <p:cNvPr id="5122" name="Picture 2" descr="C:\Users\1\Desktop\фонд\ИТОГ\худ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564904"/>
            <a:ext cx="2948459" cy="3931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44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Преимущество проекта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869"/>
            <a:ext cx="9144000" cy="3162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2597C"/>
                </a:solidFill>
              </a:rPr>
              <a:t/>
            </a:r>
            <a:br>
              <a:rPr lang="ru-RU" sz="32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Вся команда вовлеченная в проект живет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на территории города Сургута и главными задачами видит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рост творческого потенциала, развитие молодежи и конечно улучшение эстетического облика города.</a:t>
            </a:r>
            <a:endParaRPr lang="ru-RU" sz="3200" dirty="0">
              <a:solidFill>
                <a:srgbClr val="12597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4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Преимущество проекта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869"/>
            <a:ext cx="9144000" cy="3162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2597C"/>
                </a:solidFill>
              </a:rPr>
              <a:t/>
            </a:r>
            <a:br>
              <a:rPr lang="ru-RU" sz="32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Вся команда вовлеченная в проект живет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на территории города Сургута и главными задачами видит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рост творческого потенциала, развитие молодежи и конечно улучшение эстетического облика города.</a:t>
            </a:r>
            <a:endParaRPr lang="ru-RU" sz="3200" dirty="0">
              <a:solidFill>
                <a:srgbClr val="12597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Преимущество проекта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869"/>
            <a:ext cx="9144000" cy="3162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2597C"/>
                </a:solidFill>
              </a:rPr>
              <a:t/>
            </a:r>
            <a:br>
              <a:rPr lang="ru-RU" sz="32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Вся команда вовлеченная в проект живет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на территории города Сургута и главными задачами видит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рост творческого потенциала, развитие молодежи и конечно улучшение эстетического облика города.</a:t>
            </a:r>
            <a:endParaRPr lang="ru-RU" sz="3200" dirty="0">
              <a:solidFill>
                <a:srgbClr val="12597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9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Преимущество проекта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869"/>
            <a:ext cx="9144000" cy="3162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2597C"/>
                </a:solidFill>
              </a:rPr>
              <a:t/>
            </a:r>
            <a:br>
              <a:rPr lang="ru-RU" sz="32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Вся команда вовлеченная в проект живет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на территории города Сургута и главными задачами видит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рост творческого потенциала, развитие молодежи и конечно улучшение эстетического облика города.</a:t>
            </a:r>
            <a:endParaRPr lang="ru-RU" sz="3200" dirty="0">
              <a:solidFill>
                <a:srgbClr val="12597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0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Преимущество проекта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869"/>
            <a:ext cx="9144000" cy="3162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2597C"/>
                </a:solidFill>
              </a:rPr>
              <a:t/>
            </a:r>
            <a:br>
              <a:rPr lang="ru-RU" sz="32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Вся команда вовлеченная в проект живет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на территории города Сургута и главными задачами видит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рост творческого потенциала, развитие молодежи и конечно улучшение эстетического облика города.</a:t>
            </a:r>
            <a:endParaRPr lang="ru-RU" sz="3200" dirty="0">
              <a:solidFill>
                <a:srgbClr val="12597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25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Преимущество проекта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869"/>
            <a:ext cx="9144000" cy="3162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2597C"/>
                </a:solidFill>
              </a:rPr>
              <a:t/>
            </a:r>
            <a:br>
              <a:rPr lang="ru-RU" sz="32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Вся команда вовлеченная в проект живет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на территории города Сургута и главными задачами видит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рост творческого потенциала, развитие молодежи и конечно улучшение эстетического облика города.</a:t>
            </a:r>
            <a:endParaRPr lang="ru-RU" sz="3200" dirty="0">
              <a:solidFill>
                <a:srgbClr val="12597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3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b="1" dirty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№1: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dirty="0">
                <a:solidFill>
                  <a:srgbClr val="12597C"/>
                </a:solidFill>
                <a:cs typeface="Calibri" panose="020F0502020204030204" pitchFamily="34" charset="0"/>
              </a:rPr>
              <a:t>Развитие у детей и молодежи города образного </a:t>
            </a:r>
            <a:r>
              <a:rPr lang="ru-RU" dirty="0" smtClean="0">
                <a:solidFill>
                  <a:srgbClr val="12597C"/>
                </a:solidFill>
                <a:cs typeface="Calibri" panose="020F0502020204030204" pitchFamily="34" charset="0"/>
              </a:rPr>
              <a:t>мышления, </a:t>
            </a:r>
            <a:r>
              <a:rPr lang="ru-RU" dirty="0">
                <a:solidFill>
                  <a:srgbClr val="12597C"/>
                </a:solidFill>
                <a:cs typeface="Calibri" panose="020F0502020204030204" pitchFamily="34" charset="0"/>
              </a:rPr>
              <a:t>раскрытие их творческого потенциала и его реализации.</a:t>
            </a:r>
          </a:p>
          <a:p>
            <a:pPr marL="0" indent="0">
              <a:buClrTx/>
              <a:buNone/>
            </a:pPr>
            <a:r>
              <a:rPr lang="ru-RU" b="1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b="1" dirty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№2</a:t>
            </a:r>
            <a:r>
              <a:rPr lang="ru-RU" b="1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dirty="0">
                <a:solidFill>
                  <a:srgbClr val="12597C"/>
                </a:solidFill>
                <a:cs typeface="Calibri" panose="020F0502020204030204" pitchFamily="34" charset="0"/>
              </a:rPr>
              <a:t>Повышения уровня эстетического развития и доступности искусства в городском пространстве.</a:t>
            </a:r>
          </a:p>
          <a:p>
            <a:pPr marL="0" indent="0">
              <a:buClrTx/>
              <a:buNone/>
            </a:pPr>
            <a:r>
              <a:rPr lang="ru-RU" b="1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b="1" dirty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№3: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dirty="0">
                <a:solidFill>
                  <a:srgbClr val="12597C"/>
                </a:solidFill>
                <a:cs typeface="Calibri" panose="020F0502020204030204" pitchFamily="34" charset="0"/>
              </a:rPr>
              <a:t>Формирование общественного сознания и внутренней культуры, гражданской ответственности, любви к </a:t>
            </a:r>
            <a:r>
              <a:rPr lang="ru-RU" dirty="0" smtClean="0">
                <a:solidFill>
                  <a:srgbClr val="12597C"/>
                </a:solidFill>
                <a:cs typeface="Calibri" panose="020F0502020204030204" pitchFamily="34" charset="0"/>
              </a:rPr>
              <a:t>городу, который </a:t>
            </a:r>
            <a:r>
              <a:rPr lang="ru-RU" dirty="0">
                <a:solidFill>
                  <a:srgbClr val="12597C"/>
                </a:solidFill>
                <a:cs typeface="Calibri" panose="020F0502020204030204" pitchFamily="34" charset="0"/>
              </a:rPr>
              <a:t>стал родным для его жителей.</a:t>
            </a:r>
          </a:p>
          <a:p>
            <a:endParaRPr lang="ru-RU" dirty="0">
              <a:solidFill>
                <a:srgbClr val="12597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"/>
            <a:ext cx="9144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Цели проекта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3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42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Мероприятия проекта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640959" cy="5259345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ru-RU" b="1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Творческие мастер классы </a:t>
            </a:r>
          </a:p>
          <a:p>
            <a:pPr marL="0" indent="0">
              <a:buClrTx/>
              <a:buNone/>
            </a:pPr>
            <a:r>
              <a:rPr lang="ru-RU" dirty="0" smtClean="0">
                <a:solidFill>
                  <a:srgbClr val="12597C"/>
                </a:solidFill>
                <a:cs typeface="Calibri" panose="020F0502020204030204" pitchFamily="34" charset="0"/>
              </a:rPr>
              <a:t>Совместно с творческим центом будут организованны мастер классы для детей и подростков, на которых они познакомятся с основами живописи, графики, освоят работу с цветов и смогут воплотить на лист бумаги свои идеи.</a:t>
            </a:r>
          </a:p>
          <a:p>
            <a:pPr marL="0" indent="0">
              <a:buClrTx/>
              <a:buNone/>
            </a:pPr>
            <a:endParaRPr lang="ru-RU" dirty="0" smtClean="0">
              <a:solidFill>
                <a:srgbClr val="12597C"/>
              </a:solidFill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ru-RU" b="1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Выставки</a:t>
            </a:r>
            <a:endParaRPr lang="ru-RU" b="1" dirty="0">
              <a:solidFill>
                <a:srgbClr val="1259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None/>
            </a:pPr>
            <a:r>
              <a:rPr lang="ru-RU" dirty="0" smtClean="0">
                <a:solidFill>
                  <a:srgbClr val="12597C"/>
                </a:solidFill>
                <a:cs typeface="Calibri" panose="020F0502020204030204" pitchFamily="34" charset="0"/>
              </a:rPr>
              <a:t>Лучшие работы будут представлены на выставке , а наиболее живописные попадут на стены нашего города и смогут стать достойным украшением.</a:t>
            </a:r>
          </a:p>
          <a:p>
            <a:pPr>
              <a:buClrTx/>
              <a:buNone/>
            </a:pPr>
            <a:endParaRPr lang="ru-RU" dirty="0" smtClean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 smtClean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 smtClean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 smtClean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 smtClean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 smtClean="0">
              <a:solidFill>
                <a:srgbClr val="12597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6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0655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Творческие </a:t>
            </a:r>
          </a:p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мастер классы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86400"/>
            <a:ext cx="9144000" cy="25866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профессиональными художниками дети могут </a:t>
            </a:r>
            <a:br>
              <a:rPr lang="ru-RU" sz="2400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раскрыть свой творческий потенциал, попробовать принять </a:t>
            </a:r>
            <a:br>
              <a:rPr lang="ru-RU" sz="2400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в эстетическом улучшении облика </a:t>
            </a:r>
            <a:br>
              <a:rPr lang="ru-RU" sz="2400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rgbClr val="125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своего родного города.</a:t>
            </a:r>
            <a:endParaRPr lang="ru-RU" sz="2400" dirty="0">
              <a:solidFill>
                <a:srgbClr val="1259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5"/>
            <a:ext cx="3600400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1044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59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4274"/>
            <a:ext cx="9144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Творчество без границ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7897" y="1748289"/>
            <a:ext cx="2859955" cy="484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12597C"/>
                </a:solidFill>
                <a:cs typeface="Calibri" panose="020F0502020204030204" pitchFamily="34" charset="0"/>
              </a:rPr>
              <a:t>Не каждый ребенок в настоящее время задумывается над обликом, чистотой города, не думает как сохранить природу. Именно на таких занятиях, дети могут осознать значимость их труда.</a:t>
            </a:r>
            <a:endParaRPr lang="ru-RU" dirty="0">
              <a:solidFill>
                <a:srgbClr val="12597C"/>
              </a:solidFill>
              <a:cs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75" y="1700808"/>
            <a:ext cx="532410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64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7349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Выставка </a:t>
            </a:r>
          </a:p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детских рисунков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 smtClean="0">
                <a:solidFill>
                  <a:srgbClr val="12597C"/>
                </a:solidFill>
              </a:rPr>
              <a:t>Данный этап имеет  особое значение!  </a:t>
            </a:r>
            <a:br>
              <a:rPr lang="ru-RU" sz="2600" dirty="0" smtClean="0">
                <a:solidFill>
                  <a:srgbClr val="12597C"/>
                </a:solidFill>
              </a:rPr>
            </a:br>
            <a:r>
              <a:rPr lang="ru-RU" sz="2600" dirty="0" smtClean="0">
                <a:solidFill>
                  <a:srgbClr val="12597C"/>
                </a:solidFill>
              </a:rPr>
              <a:t>Именно здесь детские рисунки станут предметом созерцания горожан. Выставка может проходить в крупных торговых центрах, Городских культурных центрах, детских поликлиниках </a:t>
            </a:r>
            <a:br>
              <a:rPr lang="ru-RU" sz="2600" dirty="0" smtClean="0">
                <a:solidFill>
                  <a:srgbClr val="12597C"/>
                </a:solidFill>
              </a:rPr>
            </a:br>
            <a:r>
              <a:rPr lang="ru-RU" sz="2600" dirty="0" smtClean="0">
                <a:solidFill>
                  <a:srgbClr val="12597C"/>
                </a:solidFill>
              </a:rPr>
              <a:t>и школах.</a:t>
            </a:r>
            <a:endParaRPr lang="ru-RU" sz="2600" dirty="0">
              <a:solidFill>
                <a:srgbClr val="12597C"/>
              </a:solidFill>
            </a:endParaRPr>
          </a:p>
        </p:txBody>
      </p:sp>
      <p:pic>
        <p:nvPicPr>
          <p:cNvPr id="2050" name="Picture 2" descr="C:\Users\1\Desktop\фонд\ИТОГ\вы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3501008"/>
            <a:ext cx="3600400" cy="2731145"/>
          </a:xfrm>
          <a:prstGeom prst="rect">
            <a:avLst/>
          </a:prstGeom>
          <a:noFill/>
        </p:spPr>
      </p:pic>
      <p:pic>
        <p:nvPicPr>
          <p:cNvPr id="2051" name="Picture 3" descr="C:\Users\1\Desktop\фонд\ИТОГ\выставка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501008"/>
            <a:ext cx="388843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02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2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Роспись стен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38913"/>
            <a:ext cx="9144000" cy="208823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12597C"/>
                </a:solidFill>
              </a:rPr>
              <a:t>Наиболее красочный этап – это этап росписи стен.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Данные арт-</a:t>
            </a:r>
            <a:r>
              <a:rPr lang="ru-RU" sz="2400" dirty="0" err="1" smtClean="0">
                <a:solidFill>
                  <a:srgbClr val="12597C"/>
                </a:solidFill>
              </a:rPr>
              <a:t>обьекты</a:t>
            </a:r>
            <a:r>
              <a:rPr lang="ru-RU" sz="2400" dirty="0" smtClean="0">
                <a:solidFill>
                  <a:srgbClr val="12597C"/>
                </a:solidFill>
              </a:rPr>
              <a:t> могут появиться и стать украшением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детских площадок, территории рядом с детскими городками поликлиниками, а так же другими социально значимыми </a:t>
            </a:r>
            <a:r>
              <a:rPr lang="ru-RU" sz="2400" dirty="0" err="1" smtClean="0">
                <a:solidFill>
                  <a:srgbClr val="12597C"/>
                </a:solidFill>
              </a:rPr>
              <a:t>обьектами</a:t>
            </a:r>
            <a:r>
              <a:rPr lang="ru-RU" sz="2400" dirty="0">
                <a:solidFill>
                  <a:srgbClr val="12597C"/>
                </a:solidFill>
              </a:rPr>
              <a:t>.</a:t>
            </a:r>
            <a:r>
              <a:rPr lang="ru-RU" sz="2400" dirty="0" smtClean="0">
                <a:solidFill>
                  <a:srgbClr val="12597C"/>
                </a:solidFill>
              </a:rPr>
              <a:t> </a:t>
            </a:r>
            <a:r>
              <a:rPr lang="ru-RU" sz="2700" dirty="0" smtClean="0">
                <a:solidFill>
                  <a:srgbClr val="12597C"/>
                </a:solidFill>
              </a:rPr>
              <a:t>Расписать можно и фасады домов, это улучшит облик города данные тематические арт-</a:t>
            </a:r>
            <a:r>
              <a:rPr lang="ru-RU" sz="2700" dirty="0" err="1" smtClean="0">
                <a:solidFill>
                  <a:srgbClr val="12597C"/>
                </a:solidFill>
              </a:rPr>
              <a:t>обьекты</a:t>
            </a:r>
            <a:r>
              <a:rPr lang="ru-RU" sz="2700" dirty="0" smtClean="0">
                <a:solidFill>
                  <a:srgbClr val="12597C"/>
                </a:solidFill>
              </a:rPr>
              <a:t> могут стать </a:t>
            </a:r>
            <a:br>
              <a:rPr lang="ru-RU" sz="2700" dirty="0" smtClean="0">
                <a:solidFill>
                  <a:srgbClr val="12597C"/>
                </a:solidFill>
              </a:rPr>
            </a:br>
            <a:r>
              <a:rPr lang="ru-RU" sz="2700" dirty="0" smtClean="0">
                <a:solidFill>
                  <a:srgbClr val="12597C"/>
                </a:solidFill>
              </a:rPr>
              <a:t>его визитной карточкой</a:t>
            </a:r>
            <a:r>
              <a:rPr lang="ru-RU" dirty="0" smtClean="0">
                <a:solidFill>
                  <a:srgbClr val="12597C"/>
                </a:solidFill>
              </a:rPr>
              <a:t/>
            </a:r>
            <a:br>
              <a:rPr lang="ru-RU" dirty="0" smtClean="0">
                <a:solidFill>
                  <a:srgbClr val="12597C"/>
                </a:solidFill>
              </a:rPr>
            </a:br>
            <a:r>
              <a:rPr lang="ru-RU" dirty="0" smtClean="0">
                <a:solidFill>
                  <a:srgbClr val="12597C"/>
                </a:solidFill>
              </a:rPr>
              <a:t/>
            </a:r>
            <a:br>
              <a:rPr lang="ru-RU" dirty="0" smtClean="0">
                <a:solidFill>
                  <a:srgbClr val="12597C"/>
                </a:solidFill>
              </a:rPr>
            </a:br>
            <a:endParaRPr lang="ru-RU" dirty="0">
              <a:solidFill>
                <a:srgbClr val="12597C"/>
              </a:solidFill>
            </a:endParaRPr>
          </a:p>
        </p:txBody>
      </p:sp>
      <p:pic>
        <p:nvPicPr>
          <p:cNvPr id="3074" name="Picture 2" descr="C:\Users\1\Desktop\фонд\ИТОГ\стена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7" y="3927145"/>
            <a:ext cx="3279393" cy="2559050"/>
          </a:xfrm>
          <a:prstGeom prst="rect">
            <a:avLst/>
          </a:prstGeom>
          <a:noFill/>
        </p:spPr>
      </p:pic>
      <p:pic>
        <p:nvPicPr>
          <p:cNvPr id="3075" name="Picture 3" descr="C:\Users\1\Desktop\фонд\ИТОГ\стена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27145"/>
            <a:ext cx="3259336" cy="255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026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2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latin typeface="DaxlinePro-Bold" panose="02000503060000020004" pitchFamily="50" charset="0"/>
                <a:cs typeface="Times New Roman" pitchFamily="18" charset="0"/>
              </a:rPr>
              <a:t>Преимущество проекта</a:t>
            </a:r>
            <a:endParaRPr lang="ru-RU" sz="35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869"/>
            <a:ext cx="9144000" cy="31626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2597C"/>
                </a:solidFill>
              </a:rPr>
              <a:t/>
            </a:r>
            <a:br>
              <a:rPr lang="ru-RU" sz="32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Вся команда вовлеченная в проект живет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на территории города Сургута и главными задачами видит </a:t>
            </a:r>
            <a:br>
              <a:rPr lang="ru-RU" sz="2400" dirty="0" smtClean="0">
                <a:solidFill>
                  <a:srgbClr val="12597C"/>
                </a:solidFill>
              </a:rPr>
            </a:br>
            <a:r>
              <a:rPr lang="ru-RU" sz="2400" dirty="0" smtClean="0">
                <a:solidFill>
                  <a:srgbClr val="12597C"/>
                </a:solidFill>
              </a:rPr>
              <a:t>рост творческого потенциала, развитие молодежи и конечно улучшение эстетического облика города.</a:t>
            </a:r>
            <a:endParaRPr lang="ru-RU" sz="3200" dirty="0">
              <a:solidFill>
                <a:srgbClr val="12597C"/>
              </a:solidFill>
            </a:endParaRPr>
          </a:p>
        </p:txBody>
      </p:sp>
      <p:pic>
        <p:nvPicPr>
          <p:cNvPr id="4098" name="Picture 2" descr="C:\Users\1\Desktop\фонд\ИТОГ\стена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140968"/>
            <a:ext cx="5331849" cy="3351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3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43340"/>
            <a:ext cx="9144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latin typeface="DaxlinePro-Bold" panose="02000503060000020004" pitchFamily="50" charset="0"/>
                <a:cs typeface="Times New Roman" pitchFamily="18" charset="0"/>
              </a:rPr>
              <a:t>СМИ</a:t>
            </a:r>
            <a:endParaRPr lang="ru-RU" sz="6000" b="1" dirty="0">
              <a:latin typeface="DaxlinePro-Bold" panose="02000503060000020004" pitchFamily="50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7217" cy="5392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9652"/>
            <a:ext cx="539215" cy="53921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38884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     Данный 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проект гарантированно вызовет интерес средств массовой информации, а также местного 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сообщества блоге-ров 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и городских сообществ в социальных сетях, так как он направлен на улучшение городской среды 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силами молодого 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поколения. На каждом из этапов проведения проекта </a:t>
            </a:r>
            <a:r>
              <a:rPr lang="ru-RU" sz="2600" dirty="0" err="1" smtClean="0">
                <a:solidFill>
                  <a:srgbClr val="12597C"/>
                </a:solidFill>
                <a:cs typeface="Times New Roman" pitchFamily="18" charset="0"/>
              </a:rPr>
              <a:t>орга-низационный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штаб будет проводить 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масштабную работу 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по рассылке пресс-релизов и оповещения лидеров 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обществен-</a:t>
            </a:r>
            <a:r>
              <a:rPr lang="ru-RU" sz="2600" dirty="0" err="1" smtClean="0">
                <a:solidFill>
                  <a:srgbClr val="12597C"/>
                </a:solidFill>
                <a:cs typeface="Times New Roman" pitchFamily="18" charset="0"/>
              </a:rPr>
              <a:t>ного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мнения для максимально 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широкого освещения </a:t>
            </a:r>
            <a:r>
              <a:rPr lang="ru-RU" sz="2600" dirty="0" err="1" smtClean="0">
                <a:solidFill>
                  <a:srgbClr val="12597C"/>
                </a:solidFill>
                <a:cs typeface="Times New Roman" pitchFamily="18" charset="0"/>
              </a:rPr>
              <a:t>меро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-приятий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. Лучшие рисунки проводимого творческого 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кон-курса 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будут тиражироваться в 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электронных СМИ 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и </a:t>
            </a:r>
            <a:r>
              <a:rPr lang="ru-RU" sz="2600" dirty="0" err="1" smtClean="0">
                <a:solidFill>
                  <a:srgbClr val="12597C"/>
                </a:solidFill>
                <a:cs typeface="Times New Roman" pitchFamily="18" charset="0"/>
              </a:rPr>
              <a:t>социаль-ных</a:t>
            </a:r>
            <a:r>
              <a:rPr lang="ru-RU" sz="2600" dirty="0" smtClean="0">
                <a:solidFill>
                  <a:srgbClr val="12597C"/>
                </a:solidFill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12597C"/>
                </a:solidFill>
                <a:cs typeface="Times New Roman" pitchFamily="18" charset="0"/>
              </a:rPr>
              <a:t>сетях Сургута.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2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287</TotalTime>
  <Words>394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Музей под  открытым небом</vt:lpstr>
      <vt:lpstr>Цели проекта</vt:lpstr>
      <vt:lpstr>Слайд 3</vt:lpstr>
      <vt:lpstr>С профессиональными художниками дети могут  раскрыть свой творческий потенциал, попробовать принять  участие в эстетическом улучшении облика  своего родного города.</vt:lpstr>
      <vt:lpstr>Творчество без границ</vt:lpstr>
      <vt:lpstr> Данный этап имеет  особое значение!   Именно здесь детские рисунки станут предметом созерцания горожан. Выставка может проходить в крупных торговых центрах, Городских культурных центрах, детских поликлиниках  и школах.</vt:lpstr>
      <vt:lpstr>Наиболее красочный этап – это этап росписи стен. Данные арт-обьекты могут появиться и стать украшением  детских площадок, территории рядом с детскими городками поликлиниками, а так же другими социально значимыми обьектами. Расписать можно и фасады домов, это улучшит облик города данные тематические арт-обьекты могут стать  его визитной карточкой  </vt:lpstr>
      <vt:lpstr> Вся команда вовлеченная в проект живет  на территории города Сургута и главными задачами видит  рост творческого потенциала, развитие молодежи и конечно улучшение эстетического облика города.</vt:lpstr>
      <vt:lpstr>СМИ</vt:lpstr>
      <vt:lpstr>Качественные  результаты</vt:lpstr>
      <vt:lpstr>Слайд 11</vt:lpstr>
      <vt:lpstr> Вся команда вовлеченная в проект живет  на территории города Сургута и главными задачами видит  рост творческого потенциала, развитие молодежи и конечно улучшение эстетического облика города.</vt:lpstr>
      <vt:lpstr> Вся команда вовлеченная в проект живет  на территории города Сургута и главными задачами видит  рост творческого потенциала, развитие молодежи и конечно улучшение эстетического облика города.</vt:lpstr>
      <vt:lpstr> Вся команда вовлеченная в проект живет  на территории города Сургута и главными задачами видит  рост творческого потенциала, развитие молодежи и конечно улучшение эстетического облика города.</vt:lpstr>
      <vt:lpstr> Вся команда вовлеченная в проект живет  на территории города Сургута и главными задачами видит  рост творческого потенциала, развитие молодежи и конечно улучшение эстетического облика города.</vt:lpstr>
      <vt:lpstr> Вся команда вовлеченная в проект живет  на территории города Сургута и главными задачами видит  рост творческого потенциала, развитие молодежи и конечно улучшение эстетического облика города.</vt:lpstr>
      <vt:lpstr> Вся команда вовлеченная в проект живет  на территории города Сургута и главными задачами видит  рост творческого потенциала, развитие молодежи и конечно улучшение эстетического облика города.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под открытым небом</dc:title>
  <dc:creator>Клен</dc:creator>
  <cp:lastModifiedBy>1</cp:lastModifiedBy>
  <cp:revision>40</cp:revision>
  <dcterms:created xsi:type="dcterms:W3CDTF">2018-02-27T11:04:56Z</dcterms:created>
  <dcterms:modified xsi:type="dcterms:W3CDTF">2019-06-12T06:40:02Z</dcterms:modified>
</cp:coreProperties>
</file>