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9" r:id="rId1"/>
  </p:sldMasterIdLst>
  <p:sldIdLst>
    <p:sldId id="256" r:id="rId2"/>
    <p:sldId id="257" r:id="rId3"/>
    <p:sldId id="26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69" r:id="rId22"/>
    <p:sldId id="268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62" d="100"/>
          <a:sy n="62" d="100"/>
        </p:scale>
        <p:origin x="96" y="1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4/12/2018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31930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4/12/2018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99818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4/12/2018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3717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4/12/2018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393647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4/12/2018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96307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4/12/2018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99581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4/12/2018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14817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24983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4/12/2018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33774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222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4/12/2018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1908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19066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4/12/2018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3804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4/12/2018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6333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4/12/2018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3983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993306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9074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4/12/2018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6561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  <p:sldLayoutId id="2147483716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0.pn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Relationship Id="rId9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10" Type="http://schemas.openxmlformats.org/officeDocument/2006/relationships/image" Target="../media/image23.png"/><Relationship Id="rId4" Type="http://schemas.openxmlformats.org/officeDocument/2006/relationships/image" Target="../media/image17.jpg"/><Relationship Id="rId9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D368F1-1890-451B-AECE-F351F1AE0C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02221" y="141891"/>
            <a:ext cx="9448800" cy="630619"/>
          </a:xfrm>
        </p:spPr>
        <p:txBody>
          <a:bodyPr>
            <a:normAutofit/>
          </a:bodyPr>
          <a:lstStyle/>
          <a:p>
            <a:r>
              <a:rPr lang="ru-RU" sz="2000" b="1" dirty="0"/>
              <a:t>М</a:t>
            </a:r>
            <a:r>
              <a:rPr lang="ru-RU" sz="2000" b="1" dirty="0">
                <a:latin typeface="+mn-lt"/>
              </a:rPr>
              <a:t>униципальное бюджетное образовательное учреждение</a:t>
            </a:r>
            <a:endParaRPr lang="ru-RU" sz="2000" b="1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A312FD6-812B-4E67-BF4F-801EACEC0F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92166" y="2349063"/>
            <a:ext cx="9758855" cy="1040524"/>
          </a:xfrm>
        </p:spPr>
        <p:txBody>
          <a:bodyPr>
            <a:noAutofit/>
          </a:bodyPr>
          <a:lstStyle/>
          <a:p>
            <a:r>
              <a:rPr lang="ru-RU" sz="4400" dirty="0"/>
              <a:t> </a:t>
            </a:r>
            <a:r>
              <a:rPr lang="ru-RU" sz="4800" b="1" i="1" dirty="0"/>
              <a:t>Исследовательский</a:t>
            </a:r>
            <a:r>
              <a:rPr lang="ru-RU" sz="4800" dirty="0"/>
              <a:t> </a:t>
            </a:r>
            <a:r>
              <a:rPr lang="ru-RU" sz="4800" b="1" i="1" dirty="0"/>
              <a:t>проект</a:t>
            </a:r>
            <a:endParaRPr lang="ru-RU" sz="4400" b="1" i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1CA6BD-480B-4B7D-9C96-B594F3310D81}"/>
              </a:ext>
            </a:extLst>
          </p:cNvPr>
          <p:cNvSpPr txBox="1"/>
          <p:nvPr/>
        </p:nvSpPr>
        <p:spPr>
          <a:xfrm>
            <a:off x="2664371" y="772510"/>
            <a:ext cx="73821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/>
              <a:t>Средняя общеобразовательная кадетская школа № 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7B93CD-111E-4C79-8CAA-739E4E27842D}"/>
              </a:ext>
            </a:extLst>
          </p:cNvPr>
          <p:cNvSpPr txBox="1"/>
          <p:nvPr/>
        </p:nvSpPr>
        <p:spPr>
          <a:xfrm>
            <a:off x="4891984" y="1172620"/>
            <a:ext cx="24593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/>
              <a:t>г. Нефтеюганска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745BBF-5C1F-43FF-9E36-509548FD052A}"/>
              </a:ext>
            </a:extLst>
          </p:cNvPr>
          <p:cNvSpPr txBox="1"/>
          <p:nvPr/>
        </p:nvSpPr>
        <p:spPr>
          <a:xfrm>
            <a:off x="8809242" y="4571141"/>
            <a:ext cx="1378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/>
              <a:t>Выполнил: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D7EB89-B748-4F9E-9275-B28A1BABCCF3}"/>
              </a:ext>
            </a:extLst>
          </p:cNvPr>
          <p:cNvSpPr txBox="1"/>
          <p:nvPr/>
        </p:nvSpPr>
        <p:spPr>
          <a:xfrm>
            <a:off x="7351312" y="5008321"/>
            <a:ext cx="4328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/>
              <a:t>Гордеев Михаил, ученик 3а класса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28D3E0-99F8-4D49-9981-C19E2707E063}"/>
              </a:ext>
            </a:extLst>
          </p:cNvPr>
          <p:cNvSpPr txBox="1"/>
          <p:nvPr/>
        </p:nvSpPr>
        <p:spPr>
          <a:xfrm>
            <a:off x="7950550" y="5445501"/>
            <a:ext cx="3121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/>
              <a:t>Классный руководитель: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F6D9D7-430B-4CFC-8CF4-8877597AFFB9}"/>
              </a:ext>
            </a:extLst>
          </p:cNvPr>
          <p:cNvSpPr txBox="1"/>
          <p:nvPr/>
        </p:nvSpPr>
        <p:spPr>
          <a:xfrm>
            <a:off x="7633155" y="5814833"/>
            <a:ext cx="3666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err="1"/>
              <a:t>Звездина</a:t>
            </a:r>
            <a:r>
              <a:rPr lang="ru-RU" b="1" i="1" dirty="0"/>
              <a:t>  Флера  </a:t>
            </a:r>
            <a:r>
              <a:rPr lang="ru-RU" b="1" i="1" dirty="0" err="1"/>
              <a:t>Харисовна</a:t>
            </a:r>
            <a:r>
              <a:rPr lang="ru-RU" b="1" i="1" dirty="0"/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F4B2F4-F1FA-457C-866F-9BBE79C1B51C}"/>
              </a:ext>
            </a:extLst>
          </p:cNvPr>
          <p:cNvSpPr txBox="1"/>
          <p:nvPr/>
        </p:nvSpPr>
        <p:spPr>
          <a:xfrm>
            <a:off x="2463193" y="3131124"/>
            <a:ext cx="77845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i="1" dirty="0">
                <a:solidFill>
                  <a:srgbClr val="FF0000"/>
                </a:solidFill>
              </a:rPr>
              <a:t>«Роль семьи в воспитании ребёнка»</a:t>
            </a:r>
          </a:p>
        </p:txBody>
      </p:sp>
    </p:spTree>
    <p:extLst>
      <p:ext uri="{BB962C8B-B14F-4D97-AF65-F5344CB8AC3E}">
        <p14:creationId xmlns:p14="http://schemas.microsoft.com/office/powerpoint/2010/main" val="2091391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79">
            <a:extLst>
              <a:ext uri="{FF2B5EF4-FFF2-40B4-BE49-F238E27FC236}">
                <a16:creationId xmlns:a16="http://schemas.microsoft.com/office/drawing/2014/main" id="{EAED14EC-A561-41E0-BAB9-A16C0AA4430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 useBgFill="1">
        <p:nvSpPr>
          <p:cNvPr id="114" name="Rectangle 81">
            <a:extLst>
              <a:ext uri="{FF2B5EF4-FFF2-40B4-BE49-F238E27FC236}">
                <a16:creationId xmlns:a16="http://schemas.microsoft.com/office/drawing/2014/main" id="{498F357F-6FDC-459F-A782-44301E4C910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5" name="Picture 83">
            <a:extLst>
              <a:ext uri="{FF2B5EF4-FFF2-40B4-BE49-F238E27FC236}">
                <a16:creationId xmlns:a16="http://schemas.microsoft.com/office/drawing/2014/main" id="{06E6FCB5-B2E6-406E-B0E3-8FEDBBDE423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7CB1AB-B5E9-4C8F-9460-F97114BFCA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4" r="3011" b="1"/>
          <a:stretch/>
        </p:blipFill>
        <p:spPr>
          <a:xfrm>
            <a:off x="9028587" y="3247697"/>
            <a:ext cx="2732489" cy="3583766"/>
          </a:xfrm>
          <a:custGeom>
            <a:avLst/>
            <a:gdLst>
              <a:gd name="connsiteX0" fmla="*/ 6640 w 2488644"/>
              <a:gd name="connsiteY0" fmla="*/ 0 h 2893217"/>
              <a:gd name="connsiteX1" fmla="*/ 2488644 w 2488644"/>
              <a:gd name="connsiteY1" fmla="*/ 0 h 2893217"/>
              <a:gd name="connsiteX2" fmla="*/ 2488644 w 2488644"/>
              <a:gd name="connsiteY2" fmla="*/ 1478584 h 2893217"/>
              <a:gd name="connsiteX3" fmla="*/ 2488644 w 2488644"/>
              <a:gd name="connsiteY3" fmla="*/ 1829101 h 2893217"/>
              <a:gd name="connsiteX4" fmla="*/ 2488644 w 2488644"/>
              <a:gd name="connsiteY4" fmla="*/ 2727776 h 2893217"/>
              <a:gd name="connsiteX5" fmla="*/ 2323203 w 2488644"/>
              <a:gd name="connsiteY5" fmla="*/ 2893217 h 2893217"/>
              <a:gd name="connsiteX6" fmla="*/ 896176 w 2488644"/>
              <a:gd name="connsiteY6" fmla="*/ 2893217 h 2893217"/>
              <a:gd name="connsiteX7" fmla="*/ 172081 w 2488644"/>
              <a:gd name="connsiteY7" fmla="*/ 2893217 h 2893217"/>
              <a:gd name="connsiteX8" fmla="*/ 0 w 2488644"/>
              <a:gd name="connsiteY8" fmla="*/ 2893217 h 2893217"/>
              <a:gd name="connsiteX9" fmla="*/ 0 w 2488644"/>
              <a:gd name="connsiteY9" fmla="*/ 140978 h 2893217"/>
              <a:gd name="connsiteX10" fmla="*/ 6640 w 2488644"/>
              <a:gd name="connsiteY10" fmla="*/ 140978 h 2893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88644" h="2893217">
                <a:moveTo>
                  <a:pt x="6640" y="0"/>
                </a:moveTo>
                <a:lnTo>
                  <a:pt x="2488644" y="0"/>
                </a:lnTo>
                <a:lnTo>
                  <a:pt x="2488644" y="1478584"/>
                </a:lnTo>
                <a:lnTo>
                  <a:pt x="2488644" y="1829101"/>
                </a:lnTo>
                <a:lnTo>
                  <a:pt x="2488644" y="2727776"/>
                </a:lnTo>
                <a:cubicBezTo>
                  <a:pt x="2488644" y="2819147"/>
                  <a:pt x="2414574" y="2893217"/>
                  <a:pt x="2323203" y="2893217"/>
                </a:cubicBezTo>
                <a:lnTo>
                  <a:pt x="896176" y="2893217"/>
                </a:lnTo>
                <a:lnTo>
                  <a:pt x="172081" y="2893217"/>
                </a:lnTo>
                <a:lnTo>
                  <a:pt x="0" y="2893217"/>
                </a:lnTo>
                <a:lnTo>
                  <a:pt x="0" y="140978"/>
                </a:lnTo>
                <a:lnTo>
                  <a:pt x="6640" y="140978"/>
                </a:lnTo>
                <a:close/>
              </a:path>
            </a:pathLst>
          </a:cu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6A31A3D-5B21-4AD7-8B4C-87A450AD31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" b="27386"/>
          <a:stretch/>
        </p:blipFill>
        <p:spPr>
          <a:xfrm>
            <a:off x="6038193" y="969752"/>
            <a:ext cx="2839801" cy="3089342"/>
          </a:xfrm>
          <a:custGeom>
            <a:avLst/>
            <a:gdLst>
              <a:gd name="connsiteX0" fmla="*/ 618429 w 2989398"/>
              <a:gd name="connsiteY0" fmla="*/ 0 h 2740475"/>
              <a:gd name="connsiteX1" fmla="*/ 2989398 w 2989398"/>
              <a:gd name="connsiteY1" fmla="*/ 0 h 2740475"/>
              <a:gd name="connsiteX2" fmla="*/ 2989398 w 2989398"/>
              <a:gd name="connsiteY2" fmla="*/ 151959 h 2740475"/>
              <a:gd name="connsiteX3" fmla="*/ 2989398 w 2989398"/>
              <a:gd name="connsiteY3" fmla="*/ 1370238 h 2740475"/>
              <a:gd name="connsiteX4" fmla="*/ 2989398 w 2989398"/>
              <a:gd name="connsiteY4" fmla="*/ 2740475 h 2740475"/>
              <a:gd name="connsiteX5" fmla="*/ 0 w 2989398"/>
              <a:gd name="connsiteY5" fmla="*/ 2740475 h 2740475"/>
              <a:gd name="connsiteX6" fmla="*/ 0 w 2989398"/>
              <a:gd name="connsiteY6" fmla="*/ 151949 h 2740475"/>
              <a:gd name="connsiteX7" fmla="*/ 11940 w 2989398"/>
              <a:gd name="connsiteY7" fmla="*/ 92810 h 2740475"/>
              <a:gd name="connsiteX8" fmla="*/ 92808 w 2989398"/>
              <a:gd name="connsiteY8" fmla="*/ 11942 h 2740475"/>
              <a:gd name="connsiteX9" fmla="*/ 151947 w 2989398"/>
              <a:gd name="connsiteY9" fmla="*/ 2 h 2740475"/>
              <a:gd name="connsiteX10" fmla="*/ 618429 w 2989398"/>
              <a:gd name="connsiteY10" fmla="*/ 2 h 2740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89398" h="2740475">
                <a:moveTo>
                  <a:pt x="618429" y="0"/>
                </a:moveTo>
                <a:lnTo>
                  <a:pt x="2989398" y="0"/>
                </a:lnTo>
                <a:lnTo>
                  <a:pt x="2989398" y="151959"/>
                </a:lnTo>
                <a:lnTo>
                  <a:pt x="2989398" y="1370238"/>
                </a:lnTo>
                <a:lnTo>
                  <a:pt x="2989398" y="2740475"/>
                </a:lnTo>
                <a:lnTo>
                  <a:pt x="0" y="2740475"/>
                </a:lnTo>
                <a:lnTo>
                  <a:pt x="0" y="151949"/>
                </a:lnTo>
                <a:lnTo>
                  <a:pt x="11940" y="92810"/>
                </a:lnTo>
                <a:cubicBezTo>
                  <a:pt x="27319" y="56449"/>
                  <a:pt x="56447" y="27321"/>
                  <a:pt x="92808" y="11942"/>
                </a:cubicBezTo>
                <a:lnTo>
                  <a:pt x="151947" y="2"/>
                </a:lnTo>
                <a:lnTo>
                  <a:pt x="618429" y="2"/>
                </a:lnTo>
                <a:close/>
              </a:path>
            </a:pathLst>
          </a:cu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87844B6-4960-490A-ACD8-9576F1ABFFC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4" b="22012"/>
          <a:stretch/>
        </p:blipFill>
        <p:spPr>
          <a:xfrm>
            <a:off x="5948091" y="4206623"/>
            <a:ext cx="2929903" cy="219417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1486A3-D5A9-4AA9-A4CB-656C9F116FF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" b="31610"/>
          <a:stretch/>
        </p:blipFill>
        <p:spPr>
          <a:xfrm>
            <a:off x="9026854" y="1166648"/>
            <a:ext cx="2876112" cy="190762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124F600-194A-4A87-A493-C599AEFA4BA8}"/>
              </a:ext>
            </a:extLst>
          </p:cNvPr>
          <p:cNvSpPr txBox="1"/>
          <p:nvPr/>
        </p:nvSpPr>
        <p:spPr>
          <a:xfrm>
            <a:off x="5549463" y="47297"/>
            <a:ext cx="5121286" cy="13310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algn="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/>
              <a:t>Хочется прочитать Вам стихотворение средневекового поэта Себастьяна Брандта</a:t>
            </a:r>
            <a:r>
              <a:rPr lang="en-US" sz="2400" b="1" dirty="0"/>
              <a:t>. </a:t>
            </a:r>
          </a:p>
          <a:p>
            <a:pPr algn="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4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F18548-1514-4120-8FC3-ECD2C22FC43F}"/>
              </a:ext>
            </a:extLst>
          </p:cNvPr>
          <p:cNvSpPr txBox="1"/>
          <p:nvPr/>
        </p:nvSpPr>
        <p:spPr>
          <a:xfrm>
            <a:off x="685800" y="-126124"/>
            <a:ext cx="5081873" cy="66372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i="1"/>
              <a:t>Ребёнок учится тому</a:t>
            </a:r>
            <a:endParaRPr lang="en-US" sz="2400" b="1" i="1" dirty="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i="1"/>
              <a:t>Что видит</a:t>
            </a:r>
            <a:r>
              <a:rPr lang="en-US" sz="2400" b="1" i="1" dirty="0"/>
              <a:t> </a:t>
            </a:r>
            <a:r>
              <a:rPr lang="en-US" sz="2400" b="1" i="1"/>
              <a:t>у себя</a:t>
            </a:r>
            <a:r>
              <a:rPr lang="en-US" sz="2400" b="1" i="1" dirty="0"/>
              <a:t> </a:t>
            </a:r>
            <a:r>
              <a:rPr lang="en-US" sz="2400" b="1" i="1"/>
              <a:t>в дому</a:t>
            </a:r>
            <a:r>
              <a:rPr lang="en-US" sz="2400" b="1" i="1" dirty="0"/>
              <a:t>,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i="1"/>
              <a:t>Родители пример ему</a:t>
            </a:r>
            <a:r>
              <a:rPr lang="en-US" sz="2400" b="1" i="1" dirty="0"/>
              <a:t>.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i="1"/>
              <a:t>Теперь вести себя прилично</a:t>
            </a:r>
            <a:endParaRPr lang="en-US" sz="2400" b="1" i="1" dirty="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i="1"/>
              <a:t>Не</a:t>
            </a:r>
            <a:r>
              <a:rPr lang="en-US" sz="2400" b="1" i="1" dirty="0"/>
              <a:t> </a:t>
            </a:r>
            <a:r>
              <a:rPr lang="en-US" sz="2400" b="1" i="1"/>
              <a:t>в моде стало</a:t>
            </a:r>
            <a:r>
              <a:rPr lang="en-US" sz="2400" b="1" i="1" dirty="0"/>
              <a:t>, </a:t>
            </a:r>
            <a:r>
              <a:rPr lang="en-US" sz="2400" b="1" i="1"/>
              <a:t>и обычно</a:t>
            </a:r>
            <a:endParaRPr lang="en-US" sz="2400" b="1" i="1" dirty="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i="1"/>
              <a:t>И женский пол себя позоря</a:t>
            </a:r>
            <a:r>
              <a:rPr lang="en-US" sz="2400" b="1" i="1" dirty="0"/>
              <a:t>,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i="1"/>
              <a:t>Стал сквернословить</a:t>
            </a:r>
            <a:r>
              <a:rPr lang="en-US" sz="2400" b="1" i="1" dirty="0"/>
              <a:t> </a:t>
            </a:r>
            <a:r>
              <a:rPr lang="en-US" sz="2400" b="1" i="1"/>
              <a:t>в разговоре</a:t>
            </a:r>
            <a:r>
              <a:rPr lang="en-US" sz="2400" b="1" i="1" dirty="0"/>
              <a:t>.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i="1"/>
              <a:t>Мужья-пример для жён своих</a:t>
            </a:r>
            <a:r>
              <a:rPr lang="en-US" sz="2400" b="1" i="1" dirty="0"/>
              <a:t>,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i="1"/>
              <a:t>А дети учатся</a:t>
            </a:r>
            <a:r>
              <a:rPr lang="en-US" sz="2400" b="1" i="1" dirty="0"/>
              <a:t> </a:t>
            </a:r>
            <a:r>
              <a:rPr lang="en-US" sz="2400" b="1" i="1"/>
              <a:t>у них</a:t>
            </a:r>
            <a:r>
              <a:rPr lang="en-US" sz="2400" b="1" i="1" dirty="0"/>
              <a:t>.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i="1"/>
              <a:t>Коль видят нас</a:t>
            </a:r>
            <a:r>
              <a:rPr lang="en-US" sz="2400" b="1" i="1" dirty="0"/>
              <a:t> </a:t>
            </a:r>
            <a:r>
              <a:rPr lang="en-US" sz="2400" b="1" i="1"/>
              <a:t>и слышат дети</a:t>
            </a:r>
            <a:r>
              <a:rPr lang="en-US" sz="2400" b="1" i="1" dirty="0"/>
              <a:t>,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i="1"/>
              <a:t>Мы за дела свои</a:t>
            </a:r>
            <a:r>
              <a:rPr lang="en-US" sz="2400" b="1" i="1" dirty="0"/>
              <a:t> </a:t>
            </a:r>
            <a:r>
              <a:rPr lang="en-US" sz="2400" b="1" i="1"/>
              <a:t>в ответе</a:t>
            </a:r>
            <a:r>
              <a:rPr lang="en-US" sz="2400" b="1" i="1" dirty="0"/>
              <a:t>.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i="1"/>
              <a:t>И за слова легко толкнуть</a:t>
            </a:r>
            <a:endParaRPr lang="en-US" sz="2400" b="1" i="1" dirty="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i="1"/>
              <a:t>Детей на нехороший путь</a:t>
            </a:r>
            <a:r>
              <a:rPr lang="en-US" sz="2400" b="1" i="1" dirty="0"/>
              <a:t>.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i="1"/>
              <a:t>Держи</a:t>
            </a:r>
            <a:r>
              <a:rPr lang="en-US" sz="2400" b="1" i="1" dirty="0"/>
              <a:t> </a:t>
            </a:r>
            <a:r>
              <a:rPr lang="en-US" sz="2400" b="1" i="1"/>
              <a:t>в приличии свой дом</a:t>
            </a:r>
            <a:endParaRPr lang="en-US" sz="2400" b="1" i="1" dirty="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i="1"/>
              <a:t>Чтобы не каяться потом!!!!!</a:t>
            </a:r>
            <a:endParaRPr lang="en-US" sz="2400" b="1" i="1" dirty="0"/>
          </a:p>
        </p:txBody>
      </p:sp>
    </p:spTree>
    <p:extLst>
      <p:ext uri="{BB962C8B-B14F-4D97-AF65-F5344CB8AC3E}">
        <p14:creationId xmlns:p14="http://schemas.microsoft.com/office/powerpoint/2010/main" val="19564802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34B15B6-264C-43FB-94C7-0541ABE52A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EEDA7EC-37C9-4436-9647-7436ED88F028}"/>
              </a:ext>
            </a:extLst>
          </p:cNvPr>
          <p:cNvSpPr txBox="1"/>
          <p:nvPr/>
        </p:nvSpPr>
        <p:spPr>
          <a:xfrm>
            <a:off x="2510726" y="1135251"/>
            <a:ext cx="3657600" cy="3192651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r>
              <a:rPr lang="ru-RU" sz="13800" b="1" i="1" dirty="0">
                <a:solidFill>
                  <a:srgbClr val="C00000"/>
                </a:solidFill>
              </a:rPr>
              <a:t>Моя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78A70C-8FD3-4D6F-8235-8BB5A1AA9D76}"/>
              </a:ext>
            </a:extLst>
          </p:cNvPr>
          <p:cNvSpPr txBox="1"/>
          <p:nvPr/>
        </p:nvSpPr>
        <p:spPr>
          <a:xfrm>
            <a:off x="478366" y="4139714"/>
            <a:ext cx="7154047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ContrastingRightFacing"/>
              <a:lightRig rig="threePt" dir="t"/>
            </a:scene3d>
          </a:bodyPr>
          <a:lstStyle/>
          <a:p>
            <a:r>
              <a:rPr lang="ru-RU" sz="8000" b="1" i="1" dirty="0">
                <a:solidFill>
                  <a:schemeClr val="accent2">
                    <a:lumMod val="50000"/>
                  </a:schemeClr>
                </a:solidFill>
              </a:rPr>
              <a:t>Родословная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41387C0-EED6-4658-A3D5-6352476230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814" y="0"/>
            <a:ext cx="6023674" cy="685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In_YAn_-_Gimn_seme">
            <a:hlinkClick r:id="" action="ppaction://media"/>
            <a:extLst>
              <a:ext uri="{FF2B5EF4-FFF2-40B4-BE49-F238E27FC236}">
                <a16:creationId xmlns:a16="http://schemas.microsoft.com/office/drawing/2014/main" id="{504F1B96-44A0-41DD-8D59-686448FB74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50590" y="-11946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830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6000">
        <p14:flash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30A483B-9C92-4C58-93CB-333935D08C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B0EE030-5515-4D04-B75D-B1FDA183D4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9742"/>
            <a:ext cx="6567184" cy="6718515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6935708-2A9A-4E1C-A5B1-46BE52C3A355}"/>
              </a:ext>
            </a:extLst>
          </p:cNvPr>
          <p:cNvSpPr txBox="1"/>
          <p:nvPr/>
        </p:nvSpPr>
        <p:spPr>
          <a:xfrm>
            <a:off x="6469982" y="-30998"/>
            <a:ext cx="581922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i="1" dirty="0">
                <a:solidFill>
                  <a:srgbClr val="C00000"/>
                </a:solidFill>
              </a:rPr>
              <a:t>Наш дальний предок</a:t>
            </a:r>
          </a:p>
          <a:p>
            <a:r>
              <a:rPr lang="ru-RU" sz="4000" b="1" i="1" dirty="0">
                <a:solidFill>
                  <a:srgbClr val="C00000"/>
                </a:solidFill>
              </a:rPr>
              <a:t>с которого мы знаем</a:t>
            </a:r>
          </a:p>
          <a:p>
            <a:r>
              <a:rPr lang="ru-RU" sz="4000" b="1" i="1" dirty="0">
                <a:solidFill>
                  <a:srgbClr val="C00000"/>
                </a:solidFill>
              </a:rPr>
              <a:t>наш род.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CCC562-2858-4A8D-A12E-2CD23D18BE4E}"/>
              </a:ext>
            </a:extLst>
          </p:cNvPr>
          <p:cNvSpPr txBox="1"/>
          <p:nvPr/>
        </p:nvSpPr>
        <p:spPr>
          <a:xfrm>
            <a:off x="6567185" y="2599389"/>
            <a:ext cx="5519445" cy="2862322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r>
              <a:rPr lang="ru-RU" sz="6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Аввакум Гордеев</a:t>
            </a:r>
          </a:p>
          <a:p>
            <a:r>
              <a:rPr lang="ru-RU" sz="6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        1801г.р</a:t>
            </a:r>
          </a:p>
        </p:txBody>
      </p:sp>
    </p:spTree>
    <p:extLst>
      <p:ext uri="{BB962C8B-B14F-4D97-AF65-F5344CB8AC3E}">
        <p14:creationId xmlns:p14="http://schemas.microsoft.com/office/powerpoint/2010/main" val="24017863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7000">
        <p15:prstTrans prst="pageCurlDouble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334BEEB-2A6A-4498-87ED-6AD7CCD6A7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0FE8DCE-369A-4704-88F6-37DAB4BAE8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292" y="112362"/>
            <a:ext cx="5605219" cy="66332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AE8406C-66D1-4C99-B76B-A43AF88B4A77}"/>
              </a:ext>
            </a:extLst>
          </p:cNvPr>
          <p:cNvSpPr txBox="1"/>
          <p:nvPr/>
        </p:nvSpPr>
        <p:spPr>
          <a:xfrm>
            <a:off x="0" y="112362"/>
            <a:ext cx="674094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i="1" dirty="0">
                <a:solidFill>
                  <a:srgbClr val="FF0000"/>
                </a:solidFill>
              </a:rPr>
              <a:t>Один из шести сыновей</a:t>
            </a:r>
          </a:p>
          <a:p>
            <a:r>
              <a:rPr lang="ru-RU" sz="4800" b="1" i="1" dirty="0">
                <a:solidFill>
                  <a:srgbClr val="FF0000"/>
                </a:solidFill>
              </a:rPr>
              <a:t>Аввакума.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94940B-99B9-4DBA-9D13-F8E638339334}"/>
              </a:ext>
            </a:extLst>
          </p:cNvPr>
          <p:cNvSpPr txBox="1"/>
          <p:nvPr/>
        </p:nvSpPr>
        <p:spPr>
          <a:xfrm>
            <a:off x="-42191" y="2609112"/>
            <a:ext cx="6275500" cy="2123658"/>
          </a:xfrm>
          <a:prstGeom prst="rect">
            <a:avLst/>
          </a:prstGeom>
          <a:noFill/>
        </p:spPr>
        <p:txBody>
          <a:bodyPr wrap="none" rtlCol="0">
            <a:prstTxWarp prst="textCanUp">
              <a:avLst/>
            </a:prstTxWarp>
            <a:spAutoFit/>
          </a:bodyPr>
          <a:lstStyle/>
          <a:p>
            <a:r>
              <a:rPr lang="ru-RU" sz="6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Михаил</a:t>
            </a:r>
          </a:p>
          <a:p>
            <a:r>
              <a:rPr lang="ru-RU" sz="6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 </a:t>
            </a:r>
            <a:r>
              <a:rPr lang="ru-RU" sz="66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Аввакумович</a:t>
            </a:r>
            <a:endParaRPr lang="ru-RU" sz="66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852526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7000">
        <p15:prstTrans prst="pageCurlDouble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A8A64B6-C872-40C1-A9B5-22993AA02B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5C851D9-DBFB-4B27-BC9F-A26915D20B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81" y="0"/>
            <a:ext cx="5718875" cy="672626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3C6115A-F6AC-4A0B-B747-7335AC7A20A0}"/>
              </a:ext>
            </a:extLst>
          </p:cNvPr>
          <p:cNvSpPr txBox="1"/>
          <p:nvPr/>
        </p:nvSpPr>
        <p:spPr>
          <a:xfrm>
            <a:off x="5889356" y="0"/>
            <a:ext cx="569418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i="1" dirty="0">
                <a:solidFill>
                  <a:srgbClr val="FF0000"/>
                </a:solidFill>
              </a:rPr>
              <a:t>Мой прапрадед.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29E928-35A8-4CDF-9B30-10F38A4F0079}"/>
              </a:ext>
            </a:extLst>
          </p:cNvPr>
          <p:cNvSpPr txBox="1"/>
          <p:nvPr/>
        </p:nvSpPr>
        <p:spPr>
          <a:xfrm>
            <a:off x="7717598" y="1456841"/>
            <a:ext cx="2450992" cy="1015663"/>
          </a:xfrm>
          <a:prstGeom prst="rect">
            <a:avLst/>
          </a:prstGeom>
          <a:noFill/>
        </p:spPr>
        <p:txBody>
          <a:bodyPr wrap="none" rtlCol="0">
            <a:prstTxWarp prst="textCanDown">
              <a:avLst/>
            </a:prstTxWarp>
            <a:spAutoFit/>
          </a:bodyPr>
          <a:lstStyle/>
          <a:p>
            <a:r>
              <a:rPr lang="ru-RU" sz="6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Степан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5098E5-C744-48E4-8383-3C2E2914FF4F}"/>
              </a:ext>
            </a:extLst>
          </p:cNvPr>
          <p:cNvSpPr txBox="1"/>
          <p:nvPr/>
        </p:nvSpPr>
        <p:spPr>
          <a:xfrm>
            <a:off x="6675287" y="3172046"/>
            <a:ext cx="4730782" cy="1107996"/>
          </a:xfrm>
          <a:prstGeom prst="rect">
            <a:avLst/>
          </a:prstGeom>
          <a:noFill/>
        </p:spPr>
        <p:txBody>
          <a:bodyPr wrap="none" rtlCol="0">
            <a:prstTxWarp prst="textCanUp">
              <a:avLst/>
            </a:prstTxWarp>
            <a:spAutoFit/>
          </a:bodyPr>
          <a:lstStyle/>
          <a:p>
            <a:r>
              <a:rPr lang="ru-RU" sz="6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Михайлович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9A8F2C-F724-4AC4-8BC1-7D155EBF013A}"/>
              </a:ext>
            </a:extLst>
          </p:cNvPr>
          <p:cNvSpPr txBox="1"/>
          <p:nvPr/>
        </p:nvSpPr>
        <p:spPr>
          <a:xfrm>
            <a:off x="7707266" y="4504901"/>
            <a:ext cx="318067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b="1" i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1885г.р</a:t>
            </a:r>
          </a:p>
        </p:txBody>
      </p:sp>
    </p:spTree>
    <p:extLst>
      <p:ext uri="{BB962C8B-B14F-4D97-AF65-F5344CB8AC3E}">
        <p14:creationId xmlns:p14="http://schemas.microsoft.com/office/powerpoint/2010/main" val="33911762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7000">
        <p15:prstTrans prst="pageCurlDouble"/>
      </p:transition>
    </mc:Choice>
    <mc:Fallback xmlns="">
      <p:transition spd="slow" advClick="0" advTm="7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240A9A9-B685-42A9-9BEA-6BF27DA597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7FECE58-CCB8-4FC1-B8F6-BFD8044F4D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986" y="123985"/>
            <a:ext cx="7377194" cy="661777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DA92114-53E4-48F6-B1D7-085B06F3E72E}"/>
              </a:ext>
            </a:extLst>
          </p:cNvPr>
          <p:cNvSpPr txBox="1"/>
          <p:nvPr/>
        </p:nvSpPr>
        <p:spPr>
          <a:xfrm>
            <a:off x="0" y="0"/>
            <a:ext cx="46110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i="1" dirty="0">
                <a:solidFill>
                  <a:srgbClr val="C00000"/>
                </a:solidFill>
              </a:rPr>
              <a:t>Моя прабабушка.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9806F0-45FC-4CA6-927C-B1B4BF18593D}"/>
              </a:ext>
            </a:extLst>
          </p:cNvPr>
          <p:cNvSpPr txBox="1"/>
          <p:nvPr/>
        </p:nvSpPr>
        <p:spPr>
          <a:xfrm>
            <a:off x="167107" y="1314390"/>
            <a:ext cx="4384149" cy="1569660"/>
          </a:xfrm>
          <a:prstGeom prst="rect">
            <a:avLst/>
          </a:prstGeom>
          <a:noFill/>
        </p:spPr>
        <p:txBody>
          <a:bodyPr wrap="none" rtlCol="0">
            <a:prstTxWarp prst="textCanUp">
              <a:avLst/>
            </a:prstTxWarp>
            <a:spAutoFit/>
          </a:bodyPr>
          <a:lstStyle/>
          <a:p>
            <a:r>
              <a:rPr lang="ru-RU" sz="4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Варвара </a:t>
            </a:r>
          </a:p>
          <a:p>
            <a:r>
              <a:rPr lang="ru-RU" sz="4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     Тимофеевна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58BB2C-0DA3-4AB5-A3A6-4CCF9E03457C}"/>
              </a:ext>
            </a:extLst>
          </p:cNvPr>
          <p:cNvSpPr txBox="1"/>
          <p:nvPr/>
        </p:nvSpPr>
        <p:spPr>
          <a:xfrm>
            <a:off x="9601" y="3227729"/>
            <a:ext cx="46140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i="1" dirty="0">
                <a:solidFill>
                  <a:srgbClr val="C00000"/>
                </a:solidFill>
              </a:rPr>
              <a:t>Мой прадедушка.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61588D-9307-4EE2-997B-717B57526776}"/>
              </a:ext>
            </a:extLst>
          </p:cNvPr>
          <p:cNvSpPr txBox="1"/>
          <p:nvPr/>
        </p:nvSpPr>
        <p:spPr>
          <a:xfrm>
            <a:off x="167107" y="4340849"/>
            <a:ext cx="4076180" cy="1569660"/>
          </a:xfrm>
          <a:prstGeom prst="rect">
            <a:avLst/>
          </a:prstGeom>
          <a:noFill/>
        </p:spPr>
        <p:txBody>
          <a:bodyPr wrap="none" rtlCol="0">
            <a:prstTxWarp prst="textCanUp">
              <a:avLst/>
            </a:prstTxWarp>
            <a:spAutoFit/>
          </a:bodyPr>
          <a:lstStyle/>
          <a:p>
            <a:r>
              <a:rPr lang="ru-RU" sz="4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Григорий </a:t>
            </a:r>
          </a:p>
          <a:p>
            <a:r>
              <a:rPr lang="ru-RU" sz="4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     Степанович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EB19B0-2B3E-48AF-AF7D-8BA9B9431B30}"/>
              </a:ext>
            </a:extLst>
          </p:cNvPr>
          <p:cNvSpPr txBox="1"/>
          <p:nvPr/>
        </p:nvSpPr>
        <p:spPr>
          <a:xfrm>
            <a:off x="1410347" y="5793090"/>
            <a:ext cx="24304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i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1905г.р</a:t>
            </a:r>
          </a:p>
        </p:txBody>
      </p:sp>
    </p:spTree>
    <p:extLst>
      <p:ext uri="{BB962C8B-B14F-4D97-AF65-F5344CB8AC3E}">
        <p14:creationId xmlns:p14="http://schemas.microsoft.com/office/powerpoint/2010/main" val="41736787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7000">
        <p15:prstTrans prst="pageCurlDouble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E531BC0-1938-460A-BB78-51A7992C81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226CFA5-61F4-4E56-8758-0237B91AC5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85" y="96864"/>
            <a:ext cx="7268705" cy="6664271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3F025DF-28E2-4067-B662-EA4F0DDF9D8B}"/>
              </a:ext>
            </a:extLst>
          </p:cNvPr>
          <p:cNvSpPr txBox="1"/>
          <p:nvPr/>
        </p:nvSpPr>
        <p:spPr>
          <a:xfrm>
            <a:off x="7547675" y="0"/>
            <a:ext cx="371332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i="1" dirty="0">
                <a:solidFill>
                  <a:srgbClr val="C00000"/>
                </a:solidFill>
              </a:rPr>
              <a:t>Моя бабушка.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0B7302-3B64-40E1-A4D3-695AE02F55B0}"/>
              </a:ext>
            </a:extLst>
          </p:cNvPr>
          <p:cNvSpPr txBox="1"/>
          <p:nvPr/>
        </p:nvSpPr>
        <p:spPr>
          <a:xfrm>
            <a:off x="7539957" y="991892"/>
            <a:ext cx="4652043" cy="1569660"/>
          </a:xfrm>
          <a:prstGeom prst="rect">
            <a:avLst/>
          </a:prstGeom>
          <a:noFill/>
        </p:spPr>
        <p:txBody>
          <a:bodyPr wrap="none" rtlCol="0">
            <a:prstTxWarp prst="textCanUp">
              <a:avLst/>
            </a:prstTxWarp>
            <a:spAutoFit/>
          </a:bodyPr>
          <a:lstStyle/>
          <a:p>
            <a:r>
              <a:rPr lang="ru-RU" sz="4800" b="1" i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Антонина</a:t>
            </a:r>
          </a:p>
          <a:p>
            <a:r>
              <a:rPr lang="ru-RU" sz="4800" b="1" i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  Александровна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713382-1168-4A7C-9FE9-312ADEB96A7D}"/>
              </a:ext>
            </a:extLst>
          </p:cNvPr>
          <p:cNvSpPr txBox="1"/>
          <p:nvPr/>
        </p:nvSpPr>
        <p:spPr>
          <a:xfrm>
            <a:off x="7547675" y="2784003"/>
            <a:ext cx="371633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i="1" dirty="0">
                <a:solidFill>
                  <a:srgbClr val="C00000"/>
                </a:solidFill>
              </a:rPr>
              <a:t>Мой дедушка.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FA4023-B62A-4A05-A821-74E43007A6CE}"/>
              </a:ext>
            </a:extLst>
          </p:cNvPr>
          <p:cNvSpPr txBox="1"/>
          <p:nvPr/>
        </p:nvSpPr>
        <p:spPr>
          <a:xfrm>
            <a:off x="7847116" y="3759172"/>
            <a:ext cx="3413883" cy="1446550"/>
          </a:xfrm>
          <a:prstGeom prst="rect">
            <a:avLst/>
          </a:prstGeom>
          <a:noFill/>
        </p:spPr>
        <p:txBody>
          <a:bodyPr wrap="none" rtlCol="0">
            <a:prstTxWarp prst="textCanUp">
              <a:avLst/>
            </a:prstTxWarp>
            <a:spAutoFit/>
          </a:bodyPr>
          <a:lstStyle/>
          <a:p>
            <a:r>
              <a:rPr lang="ru-RU" sz="4400" b="1" i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Василий </a:t>
            </a:r>
          </a:p>
          <a:p>
            <a:r>
              <a:rPr lang="ru-RU" sz="4400" b="1" i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 Григорьевич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8D36C1-F308-4CAA-B25D-00EDF578523B}"/>
              </a:ext>
            </a:extLst>
          </p:cNvPr>
          <p:cNvSpPr txBox="1"/>
          <p:nvPr/>
        </p:nvSpPr>
        <p:spPr>
          <a:xfrm>
            <a:off x="8087950" y="5411450"/>
            <a:ext cx="293221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i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1947г.р</a:t>
            </a:r>
          </a:p>
        </p:txBody>
      </p:sp>
    </p:spTree>
    <p:extLst>
      <p:ext uri="{BB962C8B-B14F-4D97-AF65-F5344CB8AC3E}">
        <p14:creationId xmlns:p14="http://schemas.microsoft.com/office/powerpoint/2010/main" val="41088581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7000">
        <p15:prstTrans prst="pageCurlDouble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5858E79-2F83-4A6F-BE2A-A5CEF1D983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6FA1EA9-7D98-456D-B11F-E972963D81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67" y="0"/>
            <a:ext cx="5501898" cy="68580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6FEBDA8-0AE3-4349-9134-3B436BA1475A}"/>
              </a:ext>
            </a:extLst>
          </p:cNvPr>
          <p:cNvSpPr txBox="1"/>
          <p:nvPr/>
        </p:nvSpPr>
        <p:spPr>
          <a:xfrm>
            <a:off x="7093974" y="263471"/>
            <a:ext cx="406604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i="1" dirty="0">
                <a:solidFill>
                  <a:srgbClr val="C00000"/>
                </a:solidFill>
              </a:rPr>
              <a:t>Мои родители.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7932CF-969F-43FF-9717-B1C46F8BDAE6}"/>
              </a:ext>
            </a:extLst>
          </p:cNvPr>
          <p:cNvSpPr txBox="1"/>
          <p:nvPr/>
        </p:nvSpPr>
        <p:spPr>
          <a:xfrm>
            <a:off x="7061474" y="1859339"/>
            <a:ext cx="4155753" cy="3139321"/>
          </a:xfrm>
          <a:prstGeom prst="rect">
            <a:avLst/>
          </a:prstGeom>
          <a:noFill/>
        </p:spPr>
        <p:txBody>
          <a:bodyPr wrap="none" rtlCol="0">
            <a:prstTxWarp prst="textInflate">
              <a:avLst/>
            </a:prstTxWarp>
            <a:spAutoFit/>
          </a:bodyPr>
          <a:lstStyle/>
          <a:p>
            <a:r>
              <a:rPr lang="ru-RU" sz="6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Александр</a:t>
            </a:r>
          </a:p>
          <a:p>
            <a:r>
              <a:rPr lang="ru-RU" sz="6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        и</a:t>
            </a:r>
          </a:p>
          <a:p>
            <a:r>
              <a:rPr lang="ru-RU" sz="6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  Наталья</a:t>
            </a:r>
          </a:p>
        </p:txBody>
      </p:sp>
    </p:spTree>
    <p:extLst>
      <p:ext uri="{BB962C8B-B14F-4D97-AF65-F5344CB8AC3E}">
        <p14:creationId xmlns:p14="http://schemas.microsoft.com/office/powerpoint/2010/main" val="1851702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F06462C-CAC5-4888-AC6D-B9A4E512E6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" r="29754" b="2"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A76F123-61FB-4A3C-9114-8B8E911AD0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275" y="96863"/>
            <a:ext cx="7082724" cy="6664271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F9241E6-889A-4C53-9925-CDB8A1CDEF13}"/>
              </a:ext>
            </a:extLst>
          </p:cNvPr>
          <p:cNvSpPr txBox="1"/>
          <p:nvPr/>
        </p:nvSpPr>
        <p:spPr>
          <a:xfrm>
            <a:off x="-19521" y="0"/>
            <a:ext cx="6527749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i="1" dirty="0"/>
              <a:t>Семья-это</a:t>
            </a:r>
          </a:p>
          <a:p>
            <a:r>
              <a:rPr lang="ru-RU" sz="6000" b="1" i="1" dirty="0"/>
              <a:t>   сила всего</a:t>
            </a:r>
          </a:p>
          <a:p>
            <a:r>
              <a:rPr lang="ru-RU" sz="6000" b="1" i="1" dirty="0"/>
              <a:t>     государства.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4B8DF2-0861-4939-A6FC-096E0B296927}"/>
              </a:ext>
            </a:extLst>
          </p:cNvPr>
          <p:cNvSpPr txBox="1"/>
          <p:nvPr/>
        </p:nvSpPr>
        <p:spPr>
          <a:xfrm>
            <a:off x="-19521" y="3705997"/>
            <a:ext cx="6954148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i="1" dirty="0">
                <a:solidFill>
                  <a:srgbClr val="0070C0"/>
                </a:solidFill>
              </a:rPr>
              <a:t>Семья-это</a:t>
            </a:r>
          </a:p>
          <a:p>
            <a:r>
              <a:rPr lang="ru-RU" sz="5400" b="1" i="1" dirty="0">
                <a:solidFill>
                  <a:srgbClr val="0070C0"/>
                </a:solidFill>
              </a:rPr>
              <a:t> первая ступень</a:t>
            </a:r>
          </a:p>
          <a:p>
            <a:r>
              <a:rPr lang="ru-RU" sz="5400" b="1" i="1" dirty="0">
                <a:solidFill>
                  <a:srgbClr val="0070C0"/>
                </a:solidFill>
              </a:rPr>
              <a:t>   в жизни ребёнка.</a:t>
            </a:r>
          </a:p>
        </p:txBody>
      </p:sp>
    </p:spTree>
    <p:extLst>
      <p:ext uri="{BB962C8B-B14F-4D97-AF65-F5344CB8AC3E}">
        <p14:creationId xmlns:p14="http://schemas.microsoft.com/office/powerpoint/2010/main" val="1150604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6000">
        <p14:ripple/>
      </p:transition>
    </mc:Choice>
    <mc:Fallback xmlns="">
      <p:transition spd="slow" advClick="0" advTm="6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9D2A12F-D96C-4D1A-B6A3-2C2287D965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0FE4797-9CC6-4076-8AD5-5047F559BF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006" y="-1"/>
            <a:ext cx="7805980" cy="685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89D7A9F-DB44-43F6-9F51-FAE63D029D00}"/>
              </a:ext>
            </a:extLst>
          </p:cNvPr>
          <p:cNvSpPr txBox="1"/>
          <p:nvPr/>
        </p:nvSpPr>
        <p:spPr>
          <a:xfrm>
            <a:off x="0" y="0"/>
            <a:ext cx="6280887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i="1" dirty="0">
                <a:solidFill>
                  <a:srgbClr val="C00000"/>
                </a:solidFill>
              </a:rPr>
              <a:t>Если разрушится</a:t>
            </a:r>
          </a:p>
          <a:p>
            <a:r>
              <a:rPr lang="ru-RU" sz="4400" b="1" i="1" dirty="0">
                <a:solidFill>
                  <a:srgbClr val="C00000"/>
                </a:solidFill>
              </a:rPr>
              <a:t>семья, то низвергнутся</a:t>
            </a:r>
          </a:p>
          <a:p>
            <a:r>
              <a:rPr lang="ru-RU" sz="4400" b="1" i="1" dirty="0">
                <a:solidFill>
                  <a:srgbClr val="C00000"/>
                </a:solidFill>
              </a:rPr>
              <a:t>государства и </a:t>
            </a:r>
          </a:p>
          <a:p>
            <a:r>
              <a:rPr lang="ru-RU" sz="4400" b="1" i="1" dirty="0">
                <a:solidFill>
                  <a:srgbClr val="C00000"/>
                </a:solidFill>
              </a:rPr>
              <a:t>извратятся народы.</a:t>
            </a:r>
          </a:p>
          <a:p>
            <a:endParaRPr lang="ru-RU" sz="4400" b="1" i="1" dirty="0">
              <a:solidFill>
                <a:srgbClr val="C0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64B781-2DFB-4530-8FD4-1CC16AF77718}"/>
              </a:ext>
            </a:extLst>
          </p:cNvPr>
          <p:cNvSpPr txBox="1"/>
          <p:nvPr/>
        </p:nvSpPr>
        <p:spPr>
          <a:xfrm>
            <a:off x="0" y="2877710"/>
            <a:ext cx="41649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i="1" dirty="0"/>
              <a:t>Преподобный</a:t>
            </a:r>
          </a:p>
          <a:p>
            <a:r>
              <a:rPr lang="ru-RU" sz="3600" i="1" dirty="0"/>
              <a:t>Серафим Саровский</a:t>
            </a:r>
          </a:p>
        </p:txBody>
      </p:sp>
    </p:spTree>
    <p:extLst>
      <p:ext uri="{BB962C8B-B14F-4D97-AF65-F5344CB8AC3E}">
        <p14:creationId xmlns:p14="http://schemas.microsoft.com/office/powerpoint/2010/main" val="3438402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6000">
        <p:dissolve/>
      </p:transition>
    </mc:Choice>
    <mc:Fallback xmlns="">
      <p:transition spd="slow" advClick="0" advTm="6000">
        <p:dissolv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636573E-7980-47D1-B46F-96927348FFF9}"/>
              </a:ext>
            </a:extLst>
          </p:cNvPr>
          <p:cNvSpPr txBox="1"/>
          <p:nvPr/>
        </p:nvSpPr>
        <p:spPr>
          <a:xfrm>
            <a:off x="804042" y="189186"/>
            <a:ext cx="19383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u="sng" dirty="0"/>
              <a:t>Гипотеза</a:t>
            </a:r>
            <a:r>
              <a:rPr lang="ru-RU" sz="2800" u="sng" dirty="0"/>
              <a:t>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E2D10F-5602-4F37-8E06-523FA07C899C}"/>
              </a:ext>
            </a:extLst>
          </p:cNvPr>
          <p:cNvSpPr txBox="1"/>
          <p:nvPr/>
        </p:nvSpPr>
        <p:spPr>
          <a:xfrm>
            <a:off x="236482" y="712406"/>
            <a:ext cx="115756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</a:rPr>
              <a:t>Семья-это своего рода коллектив, играющий в воспитании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3AC980-BB3A-43D6-B0B0-65D49D59B874}"/>
              </a:ext>
            </a:extLst>
          </p:cNvPr>
          <p:cNvSpPr txBox="1"/>
          <p:nvPr/>
        </p:nvSpPr>
        <p:spPr>
          <a:xfrm>
            <a:off x="236482" y="1204047"/>
            <a:ext cx="90508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</a:rPr>
              <a:t>основную, долговременную и важнейшую роль.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8149BE-9C14-4D47-9635-7836F143AB8D}"/>
              </a:ext>
            </a:extLst>
          </p:cNvPr>
          <p:cNvSpPr txBox="1"/>
          <p:nvPr/>
        </p:nvSpPr>
        <p:spPr>
          <a:xfrm>
            <a:off x="804042" y="1891863"/>
            <a:ext cx="11544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u="sng" dirty="0"/>
              <a:t>Цель: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F037F5-EBA2-4AA5-91CB-9F09A60ABAC9}"/>
              </a:ext>
            </a:extLst>
          </p:cNvPr>
          <p:cNvSpPr txBox="1"/>
          <p:nvPr/>
        </p:nvSpPr>
        <p:spPr>
          <a:xfrm>
            <a:off x="102630" y="2579679"/>
            <a:ext cx="118433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</a:rPr>
              <a:t>Показать какое значение для человека имеет семья, понятие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767653A-DEFA-4BE0-830E-AC0D19F8F42B}"/>
              </a:ext>
            </a:extLst>
          </p:cNvPr>
          <p:cNvSpPr txBox="1"/>
          <p:nvPr/>
        </p:nvSpPr>
        <p:spPr>
          <a:xfrm>
            <a:off x="102630" y="3235916"/>
            <a:ext cx="8380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</a:rPr>
              <a:t>семьи, как главного социального института.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C126186-D96E-43DC-9E49-4F48C55E7AFA}"/>
              </a:ext>
            </a:extLst>
          </p:cNvPr>
          <p:cNvSpPr txBox="1"/>
          <p:nvPr/>
        </p:nvSpPr>
        <p:spPr>
          <a:xfrm>
            <a:off x="740981" y="3955311"/>
            <a:ext cx="16113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u="sng" dirty="0"/>
              <a:t>Задача: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37E4675-50D6-44E8-BB48-AE71C6DC7305}"/>
              </a:ext>
            </a:extLst>
          </p:cNvPr>
          <p:cNvSpPr txBox="1"/>
          <p:nvPr/>
        </p:nvSpPr>
        <p:spPr>
          <a:xfrm>
            <a:off x="102630" y="4674706"/>
            <a:ext cx="113543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</a:rPr>
              <a:t>Привлечь внимание родителей к семье, показать родителям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AD6A376-E1FC-4A0B-911D-BBC61D028D34}"/>
              </a:ext>
            </a:extLst>
          </p:cNvPr>
          <p:cNvSpPr txBox="1"/>
          <p:nvPr/>
        </p:nvSpPr>
        <p:spPr>
          <a:xfrm>
            <a:off x="102630" y="5330943"/>
            <a:ext cx="81115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</a:rPr>
              <a:t>важную роль семьи в воспитании ребёнка.</a:t>
            </a:r>
          </a:p>
        </p:txBody>
      </p:sp>
    </p:spTree>
    <p:extLst>
      <p:ext uri="{BB962C8B-B14F-4D97-AF65-F5344CB8AC3E}">
        <p14:creationId xmlns:p14="http://schemas.microsoft.com/office/powerpoint/2010/main" val="23208738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D40CADC-2525-4785-8F5A-EF27C98ECA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52" b="1989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E70B295-568A-4178-AADC-B478FE232CFC}"/>
              </a:ext>
            </a:extLst>
          </p:cNvPr>
          <p:cNvSpPr txBox="1"/>
          <p:nvPr/>
        </p:nvSpPr>
        <p:spPr>
          <a:xfrm>
            <a:off x="1003155" y="-62472"/>
            <a:ext cx="100479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i="1" dirty="0"/>
              <a:t>Семья-это труд, друг о друге забота,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4BD41D-3F07-46F1-8AD0-2C72315CE189}"/>
              </a:ext>
            </a:extLst>
          </p:cNvPr>
          <p:cNvSpPr txBox="1"/>
          <p:nvPr/>
        </p:nvSpPr>
        <p:spPr>
          <a:xfrm>
            <a:off x="634462" y="645414"/>
            <a:ext cx="1094562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i="1" dirty="0"/>
              <a:t>Семья-это много домашней работы.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3C0EBF-2C8E-4280-B8D2-306A34C7E472}"/>
              </a:ext>
            </a:extLst>
          </p:cNvPr>
          <p:cNvSpPr txBox="1"/>
          <p:nvPr/>
        </p:nvSpPr>
        <p:spPr>
          <a:xfrm>
            <a:off x="474162" y="1419772"/>
            <a:ext cx="1110592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i="1" dirty="0"/>
              <a:t>Семья-это важно, семья-это сложно!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229F82-492F-4534-B9BD-1C4BF8006531}"/>
              </a:ext>
            </a:extLst>
          </p:cNvPr>
          <p:cNvSpPr txBox="1"/>
          <p:nvPr/>
        </p:nvSpPr>
        <p:spPr>
          <a:xfrm>
            <a:off x="193004" y="2189213"/>
            <a:ext cx="1188017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/>
              <a:t>Но счастливо жить одному невозможно.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6DBDFB6-5553-4588-846C-D826EA3D70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86" y="3429005"/>
            <a:ext cx="3271862" cy="30522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C30E681-F917-4EDB-97B6-DA945C47AF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114" y="3433422"/>
            <a:ext cx="3587065" cy="30522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3B46161-547F-489C-B6C1-B2181AD2B4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808" y="3179258"/>
            <a:ext cx="4637748" cy="36272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9521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1000"/>
    </mc:Choice>
    <mc:Fallback xmlns="">
      <p:transition spd="slow" advClick="0" advTm="1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B25C27E-CFF0-43EC-A9C3-58E13FF14B59}"/>
              </a:ext>
            </a:extLst>
          </p:cNvPr>
          <p:cNvSpPr txBox="1"/>
          <p:nvPr/>
        </p:nvSpPr>
        <p:spPr>
          <a:xfrm>
            <a:off x="189186" y="1002100"/>
            <a:ext cx="1167018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i="1" dirty="0">
                <a:solidFill>
                  <a:srgbClr val="0070C0"/>
                </a:solidFill>
              </a:rPr>
              <a:t>В презентации использованы рисунки из интернета,</a:t>
            </a:r>
          </a:p>
          <a:p>
            <a:r>
              <a:rPr lang="ru-RU" sz="3200" b="1" i="1" dirty="0">
                <a:solidFill>
                  <a:srgbClr val="0070C0"/>
                </a:solidFill>
              </a:rPr>
              <a:t>размещённые в свободном доступе, авторы которых</a:t>
            </a:r>
          </a:p>
          <a:p>
            <a:r>
              <a:rPr lang="ru-RU" sz="3200" b="1" i="1" dirty="0">
                <a:solidFill>
                  <a:srgbClr val="0070C0"/>
                </a:solidFill>
              </a:rPr>
              <a:t>не известны.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45B9DF-C78E-4ECD-A8CF-D4CB3CD74AB1}"/>
              </a:ext>
            </a:extLst>
          </p:cNvPr>
          <p:cNvSpPr txBox="1"/>
          <p:nvPr/>
        </p:nvSpPr>
        <p:spPr>
          <a:xfrm>
            <a:off x="129166" y="2846666"/>
            <a:ext cx="40959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u="sng" dirty="0"/>
              <a:t>Интернет-источники: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237353-988F-456D-9E80-2AD43C87E067}"/>
              </a:ext>
            </a:extLst>
          </p:cNvPr>
          <p:cNvSpPr txBox="1"/>
          <p:nvPr/>
        </p:nvSpPr>
        <p:spPr>
          <a:xfrm>
            <a:off x="4208074" y="2846666"/>
            <a:ext cx="2590774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/>
              <a:t>Infourok.ru</a:t>
            </a:r>
          </a:p>
          <a:p>
            <a:r>
              <a:rPr lang="en-US" sz="3200" i="1" dirty="0"/>
              <a:t>Nsportal.ru</a:t>
            </a:r>
          </a:p>
          <a:p>
            <a:r>
              <a:rPr lang="en-US" sz="3200" i="1" dirty="0"/>
              <a:t>Maam.ru</a:t>
            </a:r>
            <a:endParaRPr lang="ru-RU" sz="3200" i="1" dirty="0"/>
          </a:p>
          <a:p>
            <a:r>
              <a:rPr lang="en-US" sz="3200" i="1" dirty="0"/>
              <a:t>Pravostok.ru</a:t>
            </a:r>
            <a:endParaRPr lang="ru-RU" sz="3200" i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DDB6D5-7AB8-4C74-BC16-7A11A99EB555}"/>
              </a:ext>
            </a:extLst>
          </p:cNvPr>
          <p:cNvSpPr txBox="1"/>
          <p:nvPr/>
        </p:nvSpPr>
        <p:spPr>
          <a:xfrm>
            <a:off x="129166" y="5183675"/>
            <a:ext cx="51732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u="sng" dirty="0"/>
              <a:t>Используемая литература: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0EE404-48AD-4970-9FED-400F1D4E8660}"/>
              </a:ext>
            </a:extLst>
          </p:cNvPr>
          <p:cNvSpPr txBox="1"/>
          <p:nvPr/>
        </p:nvSpPr>
        <p:spPr>
          <a:xfrm>
            <a:off x="5304226" y="5189368"/>
            <a:ext cx="66223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/>
              <a:t>В. И. Даль « Толковый словарь»</a:t>
            </a:r>
          </a:p>
          <a:p>
            <a:r>
              <a:rPr lang="ru-RU" b="1" i="1" dirty="0"/>
              <a:t>старец Паисий  </a:t>
            </a:r>
            <a:r>
              <a:rPr lang="ru-RU" b="1" i="1" dirty="0" err="1"/>
              <a:t>Святогорец</a:t>
            </a:r>
            <a:r>
              <a:rPr lang="ru-RU" b="1" i="1" dirty="0"/>
              <a:t> «Духовное пробуждение»</a:t>
            </a:r>
          </a:p>
          <a:p>
            <a:r>
              <a:rPr lang="ru-RU" b="1" i="1" dirty="0"/>
              <a:t>Митрополит Вениамин «Всемирный светильник», </a:t>
            </a:r>
          </a:p>
          <a:p>
            <a:r>
              <a:rPr lang="ru-RU" b="1" i="1" dirty="0"/>
              <a:t>                                                         Серафим Саровский.</a:t>
            </a:r>
          </a:p>
        </p:txBody>
      </p:sp>
    </p:spTree>
    <p:extLst>
      <p:ext uri="{BB962C8B-B14F-4D97-AF65-F5344CB8AC3E}">
        <p14:creationId xmlns:p14="http://schemas.microsoft.com/office/powerpoint/2010/main" val="4113282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996CDDF-23A9-4AFA-B054-3936503A85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464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F36ADA-31AF-4429-8D93-17D020878035}"/>
              </a:ext>
            </a:extLst>
          </p:cNvPr>
          <p:cNvSpPr txBox="1"/>
          <p:nvPr/>
        </p:nvSpPr>
        <p:spPr>
          <a:xfrm>
            <a:off x="5104332" y="140403"/>
            <a:ext cx="5947462" cy="1569660"/>
          </a:xfrm>
          <a:prstGeom prst="rect">
            <a:avLst/>
          </a:prstGeom>
          <a:noFill/>
        </p:spPr>
        <p:txBody>
          <a:bodyPr wrap="none" rtlCol="0">
            <a:prstTxWarp prst="textCurveUp">
              <a:avLst/>
            </a:prstTxWarp>
            <a:spAutoFit/>
          </a:bodyPr>
          <a:lstStyle/>
          <a:p>
            <a:r>
              <a:rPr lang="ru-RU" sz="9600" b="1" i="1" dirty="0">
                <a:solidFill>
                  <a:srgbClr val="C00000"/>
                </a:solidFill>
              </a:rPr>
              <a:t>Спасибо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FE891F-43A8-4AC8-9536-68484180F970}"/>
              </a:ext>
            </a:extLst>
          </p:cNvPr>
          <p:cNvSpPr txBox="1"/>
          <p:nvPr/>
        </p:nvSpPr>
        <p:spPr>
          <a:xfrm>
            <a:off x="8522095" y="2379602"/>
            <a:ext cx="154721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600" i="1" dirty="0">
                <a:solidFill>
                  <a:srgbClr val="C00000"/>
                </a:solidFill>
              </a:rPr>
              <a:t>за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B06049-305A-46BE-A37D-878F48F8884C}"/>
              </a:ext>
            </a:extLst>
          </p:cNvPr>
          <p:cNvSpPr txBox="1"/>
          <p:nvPr/>
        </p:nvSpPr>
        <p:spPr>
          <a:xfrm>
            <a:off x="3921918" y="4070453"/>
            <a:ext cx="6835526" cy="156966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ContrastingRightFacing"/>
              <a:lightRig rig="threePt" dir="t"/>
            </a:scene3d>
          </a:bodyPr>
          <a:lstStyle/>
          <a:p>
            <a:r>
              <a:rPr lang="ru-RU" sz="9600" b="1" i="1" dirty="0">
                <a:solidFill>
                  <a:srgbClr val="C00000"/>
                </a:solidFill>
              </a:rPr>
              <a:t>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40606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0000">
        <p14:doors dir="vert"/>
      </p:transition>
    </mc:Choice>
    <mc:Fallback xmlns="">
      <p:transition spd="slow" advClick="0" advTm="10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3EF56BA-0825-4A99-BFB7-5508E99D0965}"/>
              </a:ext>
            </a:extLst>
          </p:cNvPr>
          <p:cNvSpPr txBox="1"/>
          <p:nvPr/>
        </p:nvSpPr>
        <p:spPr>
          <a:xfrm>
            <a:off x="3831824" y="507745"/>
            <a:ext cx="32880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u="sng" dirty="0"/>
              <a:t>Методы работы: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09FF42-8E85-49FC-8A51-50F8C2D1F390}"/>
              </a:ext>
            </a:extLst>
          </p:cNvPr>
          <p:cNvSpPr txBox="1"/>
          <p:nvPr/>
        </p:nvSpPr>
        <p:spPr>
          <a:xfrm>
            <a:off x="294468" y="1287695"/>
            <a:ext cx="1149064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AutoNum type="arabicPeriod"/>
            </a:pPr>
            <a:r>
              <a:rPr lang="ru-RU" sz="2800" b="1" i="1" dirty="0">
                <a:solidFill>
                  <a:srgbClr val="002060"/>
                </a:solidFill>
              </a:rPr>
              <a:t>Провести опрос в своём классе на данную тему, сделать</a:t>
            </a:r>
          </a:p>
          <a:p>
            <a:r>
              <a:rPr lang="ru-RU" sz="2800" b="1" i="1" dirty="0">
                <a:solidFill>
                  <a:srgbClr val="002060"/>
                </a:solidFill>
              </a:rPr>
              <a:t>выводы.</a:t>
            </a:r>
          </a:p>
          <a:p>
            <a:endParaRPr lang="ru-RU" sz="2800" b="1" i="1" dirty="0">
              <a:solidFill>
                <a:srgbClr val="00206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E667C3-9B3F-4381-95FB-89BB7D975584}"/>
              </a:ext>
            </a:extLst>
          </p:cNvPr>
          <p:cNvSpPr txBox="1"/>
          <p:nvPr/>
        </p:nvSpPr>
        <p:spPr>
          <a:xfrm>
            <a:off x="294468" y="2394346"/>
            <a:ext cx="117455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>
                <a:solidFill>
                  <a:srgbClr val="002060"/>
                </a:solidFill>
              </a:rPr>
              <a:t>2.  Провести беседу со своими родителями о значении семьи.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E064E0-437F-4B4F-86B8-193A28255791}"/>
              </a:ext>
            </a:extLst>
          </p:cNvPr>
          <p:cNvSpPr txBox="1"/>
          <p:nvPr/>
        </p:nvSpPr>
        <p:spPr>
          <a:xfrm>
            <a:off x="294468" y="3132874"/>
            <a:ext cx="1163812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>
                <a:solidFill>
                  <a:srgbClr val="002060"/>
                </a:solidFill>
              </a:rPr>
              <a:t>3.Принять участие в социальном проекте Моя семья; </a:t>
            </a:r>
            <a:r>
              <a:rPr lang="ru-RU" sz="2800" b="1" i="1" dirty="0" err="1">
                <a:solidFill>
                  <a:srgbClr val="002060"/>
                </a:solidFill>
              </a:rPr>
              <a:t>нарисо</a:t>
            </a:r>
            <a:r>
              <a:rPr lang="ru-RU" sz="2800" b="1" i="1" dirty="0">
                <a:solidFill>
                  <a:srgbClr val="002060"/>
                </a:solidFill>
              </a:rPr>
              <a:t>-</a:t>
            </a:r>
          </a:p>
          <a:p>
            <a:r>
              <a:rPr lang="ru-RU" sz="2800" b="1" i="1" dirty="0" err="1">
                <a:solidFill>
                  <a:srgbClr val="002060"/>
                </a:solidFill>
              </a:rPr>
              <a:t>вать</a:t>
            </a:r>
            <a:r>
              <a:rPr lang="ru-RU" sz="2800" b="1" i="1" dirty="0">
                <a:solidFill>
                  <a:srgbClr val="002060"/>
                </a:solidFill>
              </a:rPr>
              <a:t> рисунок своей семьи и генеалогическое древо рода</a:t>
            </a:r>
          </a:p>
          <a:p>
            <a:r>
              <a:rPr lang="ru-RU" sz="2800" b="1" i="1" dirty="0">
                <a:solidFill>
                  <a:srgbClr val="002060"/>
                </a:solidFill>
              </a:rPr>
              <a:t>Гордеевых.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A44E98-9B7C-43C1-B485-102D09A415A3}"/>
              </a:ext>
            </a:extLst>
          </p:cNvPr>
          <p:cNvSpPr txBox="1"/>
          <p:nvPr/>
        </p:nvSpPr>
        <p:spPr>
          <a:xfrm>
            <a:off x="266415" y="4733177"/>
            <a:ext cx="1169422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>
                <a:solidFill>
                  <a:srgbClr val="002060"/>
                </a:solidFill>
              </a:rPr>
              <a:t>4.Прослушать </a:t>
            </a:r>
            <a:r>
              <a:rPr lang="ru-RU" sz="2800" b="1" i="1" dirty="0" err="1">
                <a:solidFill>
                  <a:srgbClr val="002060"/>
                </a:solidFill>
              </a:rPr>
              <a:t>видеолекцию</a:t>
            </a:r>
            <a:r>
              <a:rPr lang="ru-RU" sz="2800" b="1" i="1" dirty="0">
                <a:solidFill>
                  <a:srgbClr val="002060"/>
                </a:solidFill>
              </a:rPr>
              <a:t> православного психолога, </a:t>
            </a:r>
            <a:r>
              <a:rPr lang="ru-RU" sz="2800" b="1" i="1" dirty="0" err="1">
                <a:solidFill>
                  <a:srgbClr val="002060"/>
                </a:solidFill>
              </a:rPr>
              <a:t>канди</a:t>
            </a:r>
            <a:r>
              <a:rPr lang="ru-RU" sz="2800" b="1" i="1" dirty="0">
                <a:solidFill>
                  <a:srgbClr val="002060"/>
                </a:solidFill>
              </a:rPr>
              <a:t>-</a:t>
            </a:r>
          </a:p>
          <a:p>
            <a:r>
              <a:rPr lang="ru-RU" sz="2800" b="1" i="1" dirty="0">
                <a:solidFill>
                  <a:srgbClr val="002060"/>
                </a:solidFill>
              </a:rPr>
              <a:t>дата психологических наук. В прошлом- профессора, в нас-</a:t>
            </a:r>
          </a:p>
          <a:p>
            <a:r>
              <a:rPr lang="ru-RU" sz="2800" b="1" i="1" dirty="0" err="1">
                <a:solidFill>
                  <a:srgbClr val="002060"/>
                </a:solidFill>
              </a:rPr>
              <a:t>тоящем</a:t>
            </a:r>
            <a:r>
              <a:rPr lang="ru-RU" sz="2800" b="1" i="1" dirty="0">
                <a:solidFill>
                  <a:srgbClr val="002060"/>
                </a:solidFill>
              </a:rPr>
              <a:t> – монахини Нины </a:t>
            </a:r>
            <a:r>
              <a:rPr lang="ru-RU" sz="2800" b="1" i="1" dirty="0" err="1">
                <a:solidFill>
                  <a:srgbClr val="002060"/>
                </a:solidFill>
              </a:rPr>
              <a:t>Крыгиной</a:t>
            </a:r>
            <a:r>
              <a:rPr lang="ru-RU" sz="2800" b="1" i="1" dirty="0">
                <a:solidFill>
                  <a:srgbClr val="00206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824544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2554CF-C76B-41CB-88A8-77D85BAE4C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7366" y="1314674"/>
            <a:ext cx="9433034" cy="3336154"/>
          </a:xfrm>
        </p:spPr>
        <p:txBody>
          <a:bodyPr>
            <a:noAutofit/>
          </a:bodyPr>
          <a:lstStyle/>
          <a:p>
            <a:r>
              <a:rPr lang="ru-RU" sz="3600" b="1" i="1" u="sng" dirty="0"/>
              <a:t>Семья-это совокупность близких родственников, живущих вместе: родители с детьми: женатый сын или замужняя дочь, отдельно живущие, составляют уже иную семью. Семейный человек- у кого своя семья.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94E128E-B40F-43E2-B606-E4BB16203A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21572" y="4798848"/>
            <a:ext cx="9464565" cy="687551"/>
          </a:xfrm>
        </p:spPr>
        <p:txBody>
          <a:bodyPr>
            <a:normAutofit/>
          </a:bodyPr>
          <a:lstStyle/>
          <a:p>
            <a:r>
              <a:rPr lang="ru-RU" sz="2800" b="1" i="1" dirty="0"/>
              <a:t>Толковый словарь русского языка В. И. Даль.</a:t>
            </a:r>
          </a:p>
        </p:txBody>
      </p:sp>
    </p:spTree>
    <p:extLst>
      <p:ext uri="{BB962C8B-B14F-4D97-AF65-F5344CB8AC3E}">
        <p14:creationId xmlns:p14="http://schemas.microsoft.com/office/powerpoint/2010/main" val="27758492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Свиток: вертикальный 18">
            <a:extLst>
              <a:ext uri="{FF2B5EF4-FFF2-40B4-BE49-F238E27FC236}">
                <a16:creationId xmlns:a16="http://schemas.microsoft.com/office/drawing/2014/main" id="{98A84EA3-138B-4694-B88E-1ADF30FBB020}"/>
              </a:ext>
            </a:extLst>
          </p:cNvPr>
          <p:cNvSpPr/>
          <p:nvPr/>
        </p:nvSpPr>
        <p:spPr>
          <a:xfrm>
            <a:off x="-464341" y="-53279"/>
            <a:ext cx="13347631" cy="6589986"/>
          </a:xfrm>
          <a:prstGeom prst="verticalScroll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0C6C0E-C6EA-41A2-B1B2-B47B0CBEE630}"/>
              </a:ext>
            </a:extLst>
          </p:cNvPr>
          <p:cNvSpPr txBox="1"/>
          <p:nvPr/>
        </p:nvSpPr>
        <p:spPr>
          <a:xfrm>
            <a:off x="504497" y="844823"/>
            <a:ext cx="42098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/>
              <a:t>Нет слов на свете краше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F75F07-3223-43F1-B757-798E6909E84D}"/>
              </a:ext>
            </a:extLst>
          </p:cNvPr>
          <p:cNvSpPr txBox="1"/>
          <p:nvPr/>
        </p:nvSpPr>
        <p:spPr>
          <a:xfrm>
            <a:off x="534980" y="1376301"/>
            <a:ext cx="38731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/>
              <a:t>Россия, Родина, Семья.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DFCA1B-A945-4849-BE40-4D81D2A9F0BA}"/>
              </a:ext>
            </a:extLst>
          </p:cNvPr>
          <p:cNvSpPr txBox="1"/>
          <p:nvPr/>
        </p:nvSpPr>
        <p:spPr>
          <a:xfrm>
            <a:off x="286620" y="1916214"/>
            <a:ext cx="54764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/>
              <a:t>И в этом суть всей жизни нашей,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628549-3E43-4E7E-AD1B-5E2B689AC88D}"/>
              </a:ext>
            </a:extLst>
          </p:cNvPr>
          <p:cNvSpPr txBox="1"/>
          <p:nvPr/>
        </p:nvSpPr>
        <p:spPr>
          <a:xfrm>
            <a:off x="324680" y="2446540"/>
            <a:ext cx="50407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/>
              <a:t>Не растерять, сберечь любя.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A6D1B1-F8EC-4EAC-AB0D-B7C6F7BC9E99}"/>
              </a:ext>
            </a:extLst>
          </p:cNvPr>
          <p:cNvSpPr txBox="1"/>
          <p:nvPr/>
        </p:nvSpPr>
        <p:spPr>
          <a:xfrm>
            <a:off x="504497" y="3561072"/>
            <a:ext cx="42450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/>
              <a:t>Семья начало всех начал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3E7E67-4D79-4EC5-ADE3-C412E98C89BD}"/>
              </a:ext>
            </a:extLst>
          </p:cNvPr>
          <p:cNvSpPr txBox="1"/>
          <p:nvPr/>
        </p:nvSpPr>
        <p:spPr>
          <a:xfrm>
            <a:off x="504497" y="4203933"/>
            <a:ext cx="46810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/>
              <a:t>Об этом каждому известно.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22D85B-C4E5-4CDB-AA3D-504BE4499E1F}"/>
              </a:ext>
            </a:extLst>
          </p:cNvPr>
          <p:cNvSpPr txBox="1"/>
          <p:nvPr/>
        </p:nvSpPr>
        <p:spPr>
          <a:xfrm>
            <a:off x="504497" y="4787651"/>
            <a:ext cx="45656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/>
              <a:t>В ней ты родился и крепчал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C46E1E-811A-4522-ABF9-31EF61205F15}"/>
              </a:ext>
            </a:extLst>
          </p:cNvPr>
          <p:cNvSpPr txBox="1"/>
          <p:nvPr/>
        </p:nvSpPr>
        <p:spPr>
          <a:xfrm>
            <a:off x="504497" y="5391805"/>
            <a:ext cx="5014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/>
              <a:t>Семья надёжный твой причал.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61B8AB-74B0-4A9D-84A8-550740B5B869}"/>
              </a:ext>
            </a:extLst>
          </p:cNvPr>
          <p:cNvSpPr txBox="1"/>
          <p:nvPr/>
        </p:nvSpPr>
        <p:spPr>
          <a:xfrm>
            <a:off x="6085489" y="910027"/>
            <a:ext cx="46538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/>
              <a:t>Родных, любимых берегите,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C32E6F-6C2E-4E8E-9337-8BCCA68F771C}"/>
              </a:ext>
            </a:extLst>
          </p:cNvPr>
          <p:cNvSpPr txBox="1"/>
          <p:nvPr/>
        </p:nvSpPr>
        <p:spPr>
          <a:xfrm>
            <a:off x="6039692" y="1425167"/>
            <a:ext cx="46554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/>
              <a:t>Терпение умейте проявлять.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5F02B3-FD0D-4293-9516-91BDA7D804BF}"/>
              </a:ext>
            </a:extLst>
          </p:cNvPr>
          <p:cNvSpPr txBox="1"/>
          <p:nvPr/>
        </p:nvSpPr>
        <p:spPr>
          <a:xfrm>
            <a:off x="6039691" y="1916215"/>
            <a:ext cx="45015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/>
              <a:t>Все ссоры из семьи гоните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EB60370-32B0-4DB4-96C7-1E4CE058A4D9}"/>
              </a:ext>
            </a:extLst>
          </p:cNvPr>
          <p:cNvSpPr txBox="1"/>
          <p:nvPr/>
        </p:nvSpPr>
        <p:spPr>
          <a:xfrm>
            <a:off x="6062736" y="2493119"/>
            <a:ext cx="5210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/>
              <a:t>Друг другу научитесь доверять.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9F00E8-C795-4288-8F8F-FD124789AABD}"/>
              </a:ext>
            </a:extLst>
          </p:cNvPr>
          <p:cNvSpPr txBox="1"/>
          <p:nvPr/>
        </p:nvSpPr>
        <p:spPr>
          <a:xfrm>
            <a:off x="6085489" y="3561071"/>
            <a:ext cx="47211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/>
              <a:t>Порою так тоскливо станет,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C100555-9612-40D8-853A-CCACCF0C1F9A}"/>
              </a:ext>
            </a:extLst>
          </p:cNvPr>
          <p:cNvSpPr txBox="1"/>
          <p:nvPr/>
        </p:nvSpPr>
        <p:spPr>
          <a:xfrm>
            <a:off x="6085489" y="4216637"/>
            <a:ext cx="4261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/>
              <a:t>Душа наполнится слезой.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2F490CB-92CC-4E3D-B53B-D6394E019095}"/>
              </a:ext>
            </a:extLst>
          </p:cNvPr>
          <p:cNvSpPr txBox="1"/>
          <p:nvPr/>
        </p:nvSpPr>
        <p:spPr>
          <a:xfrm>
            <a:off x="6085489" y="4783775"/>
            <a:ext cx="5718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/>
              <a:t>В семье не предадут и не обманут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79D462F-4189-4933-8AE8-5330D9E441FC}"/>
              </a:ext>
            </a:extLst>
          </p:cNvPr>
          <p:cNvSpPr txBox="1"/>
          <p:nvPr/>
        </p:nvSpPr>
        <p:spPr>
          <a:xfrm>
            <a:off x="6062736" y="5391804"/>
            <a:ext cx="52132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/>
              <a:t>И лишь в семье найдёшь покой.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009E672-AFD1-49DB-AE29-DC2162BFA2FE}"/>
              </a:ext>
            </a:extLst>
          </p:cNvPr>
          <p:cNvSpPr txBox="1"/>
          <p:nvPr/>
        </p:nvSpPr>
        <p:spPr>
          <a:xfrm>
            <a:off x="6085490" y="6085490"/>
            <a:ext cx="5456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Авторское стихотворение семьи  Гордеевых.</a:t>
            </a:r>
          </a:p>
        </p:txBody>
      </p:sp>
    </p:spTree>
    <p:extLst>
      <p:ext uri="{BB962C8B-B14F-4D97-AF65-F5344CB8AC3E}">
        <p14:creationId xmlns:p14="http://schemas.microsoft.com/office/powerpoint/2010/main" val="79729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8D528B1-F1A5-4FF5-BE3A-3ED6213560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8911" y="2416589"/>
            <a:ext cx="4641889" cy="390984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Блок-схема: решение 1">
            <a:extLst>
              <a:ext uri="{FF2B5EF4-FFF2-40B4-BE49-F238E27FC236}">
                <a16:creationId xmlns:a16="http://schemas.microsoft.com/office/drawing/2014/main" id="{7A665DB8-335F-4F5D-B537-6B4E209A0C40}"/>
              </a:ext>
            </a:extLst>
          </p:cNvPr>
          <p:cNvSpPr/>
          <p:nvPr/>
        </p:nvSpPr>
        <p:spPr>
          <a:xfrm>
            <a:off x="930166" y="5959366"/>
            <a:ext cx="10484068" cy="898634"/>
          </a:xfrm>
          <a:prstGeom prst="flowChartDecisi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849408B-0BC6-4EC4-9889-AC626667FB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7448"/>
            <a:ext cx="5092262" cy="39098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C732B14-75A7-4DBA-A2E9-BF2076FF41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7448" y="0"/>
            <a:ext cx="4624552" cy="3643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BC58098-E3C3-4FB5-B51F-E957CC85B1D9}"/>
              </a:ext>
            </a:extLst>
          </p:cNvPr>
          <p:cNvSpPr txBox="1"/>
          <p:nvPr/>
        </p:nvSpPr>
        <p:spPr>
          <a:xfrm>
            <a:off x="2443655" y="6137250"/>
            <a:ext cx="79722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/>
              <a:t>В хорошей семье, хорошие дети растут.</a:t>
            </a:r>
          </a:p>
        </p:txBody>
      </p:sp>
      <p:sp>
        <p:nvSpPr>
          <p:cNvPr id="17" name="Пузырек для мыслей: облако 16">
            <a:extLst>
              <a:ext uri="{FF2B5EF4-FFF2-40B4-BE49-F238E27FC236}">
                <a16:creationId xmlns:a16="http://schemas.microsoft.com/office/drawing/2014/main" id="{1FC66CFF-1780-4AFC-81D4-D36560F936D0}"/>
              </a:ext>
            </a:extLst>
          </p:cNvPr>
          <p:cNvSpPr/>
          <p:nvPr/>
        </p:nvSpPr>
        <p:spPr>
          <a:xfrm>
            <a:off x="0" y="3307802"/>
            <a:ext cx="3925613" cy="2241660"/>
          </a:xfrm>
          <a:prstGeom prst="cloudCallou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Семья</a:t>
            </a:r>
            <a:r>
              <a:rPr lang="ru-RU" b="1" dirty="0"/>
              <a:t> </a:t>
            </a:r>
            <a:r>
              <a:rPr lang="ru-RU" sz="2800" b="1" dirty="0">
                <a:solidFill>
                  <a:schemeClr val="tx1"/>
                </a:solidFill>
              </a:rPr>
              <a:t>крепка</a:t>
            </a:r>
            <a:r>
              <a:rPr lang="ru-RU" b="1" dirty="0"/>
              <a:t> </a:t>
            </a:r>
            <a:r>
              <a:rPr lang="ru-RU" sz="2800" b="1" dirty="0">
                <a:solidFill>
                  <a:schemeClr val="tx1"/>
                </a:solidFill>
              </a:rPr>
              <a:t>ладом.</a:t>
            </a:r>
            <a:endParaRPr lang="ru-RU" b="1" dirty="0"/>
          </a:p>
        </p:txBody>
      </p:sp>
      <p:sp>
        <p:nvSpPr>
          <p:cNvPr id="19" name="Пузырек для мыслей: облако 18">
            <a:extLst>
              <a:ext uri="{FF2B5EF4-FFF2-40B4-BE49-F238E27FC236}">
                <a16:creationId xmlns:a16="http://schemas.microsoft.com/office/drawing/2014/main" id="{5F7157A8-5650-4754-AD25-2C6F0BD75427}"/>
              </a:ext>
            </a:extLst>
          </p:cNvPr>
          <p:cNvSpPr/>
          <p:nvPr/>
        </p:nvSpPr>
        <p:spPr>
          <a:xfrm>
            <a:off x="8650800" y="3427650"/>
            <a:ext cx="3541200" cy="2121812"/>
          </a:xfrm>
          <a:prstGeom prst="cloudCallou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FF0000"/>
                </a:solidFill>
              </a:rPr>
              <a:t>Семья</a:t>
            </a:r>
            <a:r>
              <a:rPr lang="ru-RU" b="1" dirty="0"/>
              <a:t> </a:t>
            </a:r>
            <a:r>
              <a:rPr lang="ru-RU" sz="2800" b="1" dirty="0">
                <a:solidFill>
                  <a:srgbClr val="FF0000"/>
                </a:solidFill>
              </a:rPr>
              <a:t>вместе</a:t>
            </a:r>
            <a:r>
              <a:rPr lang="ru-RU" b="1" dirty="0"/>
              <a:t>, </a:t>
            </a:r>
            <a:r>
              <a:rPr lang="ru-RU" sz="2800" b="1" dirty="0">
                <a:solidFill>
                  <a:srgbClr val="FF0000"/>
                </a:solidFill>
              </a:rPr>
              <a:t>так</a:t>
            </a:r>
            <a:r>
              <a:rPr lang="ru-RU" b="1" dirty="0"/>
              <a:t> </a:t>
            </a:r>
            <a:r>
              <a:rPr lang="ru-RU" sz="2800" b="1" dirty="0">
                <a:solidFill>
                  <a:srgbClr val="FF0000"/>
                </a:solidFill>
              </a:rPr>
              <a:t>и</a:t>
            </a:r>
            <a:r>
              <a:rPr lang="ru-RU" b="1" dirty="0"/>
              <a:t> </a:t>
            </a:r>
            <a:r>
              <a:rPr lang="ru-RU" sz="2800" b="1" dirty="0">
                <a:solidFill>
                  <a:srgbClr val="FF0000"/>
                </a:solidFill>
              </a:rPr>
              <a:t>душа</a:t>
            </a:r>
            <a:r>
              <a:rPr lang="ru-RU" b="1" dirty="0"/>
              <a:t> </a:t>
            </a:r>
            <a:r>
              <a:rPr lang="ru-RU" sz="2800" b="1" dirty="0">
                <a:solidFill>
                  <a:srgbClr val="FF0000"/>
                </a:solidFill>
              </a:rPr>
              <a:t>на</a:t>
            </a:r>
            <a:r>
              <a:rPr lang="ru-RU" b="1" dirty="0"/>
              <a:t> </a:t>
            </a:r>
            <a:r>
              <a:rPr lang="ru-RU" sz="2800" b="1" dirty="0">
                <a:solidFill>
                  <a:srgbClr val="FF0000"/>
                </a:solidFill>
              </a:rPr>
              <a:t>месте.</a:t>
            </a:r>
            <a:endParaRPr lang="ru-RU" b="1" dirty="0"/>
          </a:p>
        </p:txBody>
      </p:sp>
      <p:sp>
        <p:nvSpPr>
          <p:cNvPr id="3" name="Улыбающееся лицо 2">
            <a:extLst>
              <a:ext uri="{FF2B5EF4-FFF2-40B4-BE49-F238E27FC236}">
                <a16:creationId xmlns:a16="http://schemas.microsoft.com/office/drawing/2014/main" id="{229AAA27-9044-4A38-8561-C02894D3932D}"/>
              </a:ext>
            </a:extLst>
          </p:cNvPr>
          <p:cNvSpPr/>
          <p:nvPr/>
        </p:nvSpPr>
        <p:spPr>
          <a:xfrm>
            <a:off x="5005551" y="0"/>
            <a:ext cx="2648607" cy="2806262"/>
          </a:xfrm>
          <a:prstGeom prst="smileyFac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FF00"/>
                </a:solidFill>
              </a:rPr>
              <a:t>Древо держится корнями, а человек семьёй.</a:t>
            </a:r>
          </a:p>
        </p:txBody>
      </p:sp>
    </p:spTree>
    <p:extLst>
      <p:ext uri="{BB962C8B-B14F-4D97-AF65-F5344CB8AC3E}">
        <p14:creationId xmlns:p14="http://schemas.microsoft.com/office/powerpoint/2010/main" val="134327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4C4F280-CC02-4688-8E03-5CD2350C3C75}"/>
              </a:ext>
            </a:extLst>
          </p:cNvPr>
          <p:cNvSpPr txBox="1"/>
          <p:nvPr/>
        </p:nvSpPr>
        <p:spPr>
          <a:xfrm>
            <a:off x="1846704" y="1452299"/>
            <a:ext cx="92228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u="sng" dirty="0"/>
              <a:t>Вопросы которые мы задавали детям: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75BA1F-6332-4804-938E-65B1B3E20CF2}"/>
              </a:ext>
            </a:extLst>
          </p:cNvPr>
          <p:cNvSpPr txBox="1"/>
          <p:nvPr/>
        </p:nvSpPr>
        <p:spPr>
          <a:xfrm>
            <a:off x="637836" y="2568520"/>
            <a:ext cx="11001730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i="1" dirty="0">
                <a:solidFill>
                  <a:srgbClr val="7030A0"/>
                </a:solidFill>
              </a:rPr>
              <a:t>1.Расскажи, что значит в твоей жизни семья?</a:t>
            </a:r>
          </a:p>
          <a:p>
            <a:endParaRPr lang="ru-RU" sz="3600" b="1" i="1" dirty="0">
              <a:solidFill>
                <a:srgbClr val="7030A0"/>
              </a:solidFill>
            </a:endParaRPr>
          </a:p>
          <a:p>
            <a:r>
              <a:rPr lang="ru-RU" sz="3600" b="1" i="1" dirty="0">
                <a:solidFill>
                  <a:srgbClr val="7030A0"/>
                </a:solidFill>
              </a:rPr>
              <a:t>2.Знаешь ли ты свою родословную?</a:t>
            </a:r>
          </a:p>
          <a:p>
            <a:endParaRPr lang="ru-RU" sz="3600" b="1" i="1" dirty="0">
              <a:solidFill>
                <a:srgbClr val="7030A0"/>
              </a:solidFill>
            </a:endParaRPr>
          </a:p>
          <a:p>
            <a:r>
              <a:rPr lang="ru-RU" sz="3600" b="1" i="1" dirty="0">
                <a:solidFill>
                  <a:srgbClr val="7030A0"/>
                </a:solidFill>
              </a:rPr>
              <a:t>3.Поддерживаются ли в вашей семье,</a:t>
            </a:r>
          </a:p>
          <a:p>
            <a:r>
              <a:rPr lang="ru-RU" sz="3600" b="1" i="1" dirty="0">
                <a:solidFill>
                  <a:srgbClr val="7030A0"/>
                </a:solidFill>
              </a:rPr>
              <a:t>семейные традиции? Какие?</a:t>
            </a:r>
          </a:p>
          <a:p>
            <a:endParaRPr lang="ru-RU" sz="3600" b="1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1867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564A2EC-1CCA-4169-B8A6-7C2EF893D0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9793" y="3541283"/>
            <a:ext cx="2589977" cy="34575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E250770A-7B41-41C0-BEB3-B439AB6444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0598" y="17701"/>
            <a:ext cx="2473441" cy="33350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468169EC-3588-42F9-ABB2-316C8714DF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4039" y="17701"/>
            <a:ext cx="2521661" cy="33614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FB7BF67-6AB1-4167-92CF-40BE588434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10569" y="3506083"/>
            <a:ext cx="2677347" cy="3492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DBB087C-8188-4C44-8888-8E3ACCD052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10569" y="-105726"/>
            <a:ext cx="2677348" cy="34848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0525CFA-2648-49CD-A2D9-DF94D1D6FA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20717" y="-105726"/>
            <a:ext cx="5580993" cy="50915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7EC55F2-12D9-4019-A927-D9184C5699B6}"/>
              </a:ext>
            </a:extLst>
          </p:cNvPr>
          <p:cNvSpPr txBox="1"/>
          <p:nvPr/>
        </p:nvSpPr>
        <p:spPr>
          <a:xfrm>
            <a:off x="3962399" y="-139947"/>
            <a:ext cx="82296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u="sng" dirty="0">
                <a:solidFill>
                  <a:srgbClr val="00B0F0"/>
                </a:solidFill>
              </a:rPr>
              <a:t>Выставка детских рисунков 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DA7452-D6F6-4AAF-936B-096D598E9C6C}"/>
              </a:ext>
            </a:extLst>
          </p:cNvPr>
          <p:cNvSpPr txBox="1"/>
          <p:nvPr/>
        </p:nvSpPr>
        <p:spPr>
          <a:xfrm>
            <a:off x="4382815" y="246166"/>
            <a:ext cx="5131838" cy="523220"/>
          </a:xfrm>
          <a:prstGeom prst="rect">
            <a:avLst/>
          </a:prstGeom>
          <a:noFill/>
          <a:ln>
            <a:noFill/>
            <a:prstDash val="lg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b="1" i="1" u="sng" dirty="0">
                <a:solidFill>
                  <a:srgbClr val="FFC000"/>
                </a:solidFill>
              </a:rPr>
              <a:t>«Семья- глазами ребёнка»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4A57F2E-C345-4B3E-8C6D-9A5B69AAA0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69770" y="3541283"/>
            <a:ext cx="2439288" cy="34223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55F97F8-D55F-4344-89AA-F946F1F73FE5}"/>
              </a:ext>
            </a:extLst>
          </p:cNvPr>
          <p:cNvSpPr txBox="1"/>
          <p:nvPr/>
        </p:nvSpPr>
        <p:spPr>
          <a:xfrm>
            <a:off x="10630354" y="2842445"/>
            <a:ext cx="16321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rgbClr val="FFFF00"/>
                </a:solidFill>
              </a:rPr>
              <a:t>Гордеев. М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A4B1097-13B6-49AB-A346-53D7B160C172}"/>
              </a:ext>
            </a:extLst>
          </p:cNvPr>
          <p:cNvSpPr txBox="1"/>
          <p:nvPr/>
        </p:nvSpPr>
        <p:spPr>
          <a:xfrm>
            <a:off x="10790654" y="6457890"/>
            <a:ext cx="14013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rgbClr val="FFFF00"/>
                </a:solidFill>
              </a:rPr>
              <a:t>Костюк. В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E40EDD0-090C-41D9-A600-1F4FB23AD6C8}"/>
              </a:ext>
            </a:extLst>
          </p:cNvPr>
          <p:cNvSpPr txBox="1"/>
          <p:nvPr/>
        </p:nvSpPr>
        <p:spPr>
          <a:xfrm>
            <a:off x="8015260" y="6457890"/>
            <a:ext cx="15953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rgbClr val="FFFF00"/>
                </a:solidFill>
              </a:rPr>
              <a:t>Крылова. У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05106C5-A5CD-45D4-B0AB-B3D0CFFB9162}"/>
              </a:ext>
            </a:extLst>
          </p:cNvPr>
          <p:cNvSpPr txBox="1"/>
          <p:nvPr/>
        </p:nvSpPr>
        <p:spPr>
          <a:xfrm>
            <a:off x="5705293" y="6457890"/>
            <a:ext cx="1508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rgbClr val="FFFF00"/>
                </a:solidFill>
              </a:rPr>
              <a:t>Киселёв. Т</a:t>
            </a:r>
          </a:p>
        </p:txBody>
      </p:sp>
      <p:sp>
        <p:nvSpPr>
          <p:cNvPr id="14" name="Облако 13">
            <a:extLst>
              <a:ext uri="{FF2B5EF4-FFF2-40B4-BE49-F238E27FC236}">
                <a16:creationId xmlns:a16="http://schemas.microsoft.com/office/drawing/2014/main" id="{33DEBE13-64D3-46B1-B718-F85C4CB93636}"/>
              </a:ext>
            </a:extLst>
          </p:cNvPr>
          <p:cNvSpPr/>
          <p:nvPr/>
        </p:nvSpPr>
        <p:spPr>
          <a:xfrm>
            <a:off x="-26154" y="4479317"/>
            <a:ext cx="4928971" cy="2378683"/>
          </a:xfrm>
          <a:prstGeom prst="cloud">
            <a:avLst/>
          </a:prstGeom>
          <a:blipFill>
            <a:blip r:embed="rId9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FF0000"/>
                </a:solidFill>
              </a:rPr>
              <a:t> </a:t>
            </a:r>
            <a:endParaRPr lang="ru-RU" sz="2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0B6B26F-E796-4CD4-9B81-32D3B8BF8B50}"/>
              </a:ext>
            </a:extLst>
          </p:cNvPr>
          <p:cNvSpPr txBox="1"/>
          <p:nvPr/>
        </p:nvSpPr>
        <p:spPr>
          <a:xfrm>
            <a:off x="581127" y="4789197"/>
            <a:ext cx="38940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u="sng" dirty="0"/>
              <a:t>Флера </a:t>
            </a:r>
            <a:r>
              <a:rPr lang="ru-RU" sz="2400" b="1" i="1" u="sng" dirty="0" err="1"/>
              <a:t>Харисовна</a:t>
            </a:r>
            <a:r>
              <a:rPr lang="ru-RU" sz="2400" b="1" i="1" u="sng" dirty="0"/>
              <a:t> </a:t>
            </a:r>
          </a:p>
          <a:p>
            <a:r>
              <a:rPr lang="ru-RU" sz="2400" b="1" i="1" dirty="0"/>
              <a:t>провела классный час </a:t>
            </a:r>
          </a:p>
          <a:p>
            <a:r>
              <a:rPr lang="ru-RU" sz="2400" b="1" i="1" dirty="0"/>
              <a:t>на тему «Моя Семья»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D7B3D62-80B2-4A31-B9DE-CE1E4E5E83C4}"/>
              </a:ext>
            </a:extLst>
          </p:cNvPr>
          <p:cNvSpPr txBox="1"/>
          <p:nvPr/>
        </p:nvSpPr>
        <p:spPr>
          <a:xfrm>
            <a:off x="7507108" y="2842200"/>
            <a:ext cx="21451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rgbClr val="FFFF00"/>
                </a:solidFill>
              </a:rPr>
              <a:t>Веремейчик. С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5C2DFFF-A457-4390-A40D-5CFD24FF2CE7}"/>
              </a:ext>
            </a:extLst>
          </p:cNvPr>
          <p:cNvSpPr txBox="1"/>
          <p:nvPr/>
        </p:nvSpPr>
        <p:spPr>
          <a:xfrm>
            <a:off x="5344521" y="2842200"/>
            <a:ext cx="17524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rgbClr val="FFFF00"/>
                </a:solidFill>
              </a:rPr>
              <a:t>Румянцев. А</a:t>
            </a:r>
          </a:p>
        </p:txBody>
      </p:sp>
    </p:spTree>
    <p:extLst>
      <p:ext uri="{BB962C8B-B14F-4D97-AF65-F5344CB8AC3E}">
        <p14:creationId xmlns:p14="http://schemas.microsoft.com/office/powerpoint/2010/main" val="13738356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BBC5D4F-5251-42F9-B38E-8981B2876A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4744" y="71847"/>
            <a:ext cx="2612105" cy="260426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95EC4CD-B870-4259-BB43-7D916ED86A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82" y="-141890"/>
            <a:ext cx="2895517" cy="39886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8C6BDCC-8829-4F2E-B145-372DEA16DC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7208" y="2948152"/>
            <a:ext cx="2658296" cy="390984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7120F42-72B4-4E33-A218-C5E581E30F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41890"/>
            <a:ext cx="2995448" cy="41791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BCA5B3F-C793-4EC8-8034-D6AC284FC7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9497" y="3081502"/>
            <a:ext cx="2848303" cy="377649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BF4BC39-B6CB-4EDB-970E-3CE5E7D03C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7359" y="-271730"/>
            <a:ext cx="3074276" cy="42803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3E78DE8-39C6-4187-A9B4-FEEE08E330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18197" y="3373820"/>
            <a:ext cx="2835822" cy="36346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0F2F17E-984B-40C1-B57F-94CF831809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52234" y="3330793"/>
            <a:ext cx="2806262" cy="37206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Взрыв: 14 точек 20">
            <a:extLst>
              <a:ext uri="{FF2B5EF4-FFF2-40B4-BE49-F238E27FC236}">
                <a16:creationId xmlns:a16="http://schemas.microsoft.com/office/drawing/2014/main" id="{39698342-0801-4582-8484-A49049A2183C}"/>
              </a:ext>
            </a:extLst>
          </p:cNvPr>
          <p:cNvSpPr/>
          <p:nvPr/>
        </p:nvSpPr>
        <p:spPr>
          <a:xfrm>
            <a:off x="-439485" y="3434942"/>
            <a:ext cx="2991773" cy="3573487"/>
          </a:xfrm>
          <a:prstGeom prst="irregularSeal2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D9FCE8E-4540-4042-A685-26900B7D2053}"/>
              </a:ext>
            </a:extLst>
          </p:cNvPr>
          <p:cNvSpPr txBox="1"/>
          <p:nvPr/>
        </p:nvSpPr>
        <p:spPr>
          <a:xfrm>
            <a:off x="117382" y="4801311"/>
            <a:ext cx="17692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/>
              <a:t>Моя родословная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16C0984-9F09-4D76-96EB-F237EE3448F6}"/>
              </a:ext>
            </a:extLst>
          </p:cNvPr>
          <p:cNvSpPr txBox="1"/>
          <p:nvPr/>
        </p:nvSpPr>
        <p:spPr>
          <a:xfrm>
            <a:off x="6211970" y="3034832"/>
            <a:ext cx="16193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rgbClr val="FFFF00"/>
                </a:solidFill>
              </a:rPr>
              <a:t>Тураева. М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B6A7982-F60C-412A-9C29-17CAAE546D1E}"/>
              </a:ext>
            </a:extLst>
          </p:cNvPr>
          <p:cNvSpPr txBox="1"/>
          <p:nvPr/>
        </p:nvSpPr>
        <p:spPr>
          <a:xfrm>
            <a:off x="10708339" y="3234887"/>
            <a:ext cx="14574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rgbClr val="FFFF00"/>
                </a:solidFill>
              </a:rPr>
              <a:t>Аникин. А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302209D-DAF6-4E10-9E16-2B68DFB9BB4A}"/>
              </a:ext>
            </a:extLst>
          </p:cNvPr>
          <p:cNvSpPr txBox="1"/>
          <p:nvPr/>
        </p:nvSpPr>
        <p:spPr>
          <a:xfrm>
            <a:off x="2743200" y="6306207"/>
            <a:ext cx="15808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err="1">
                <a:solidFill>
                  <a:srgbClr val="FFFF00"/>
                </a:solidFill>
              </a:rPr>
              <a:t>Канаева</a:t>
            </a:r>
            <a:r>
              <a:rPr lang="ru-RU" sz="2000" dirty="0">
                <a:solidFill>
                  <a:srgbClr val="FFFF00"/>
                </a:solidFill>
              </a:rPr>
              <a:t>. Е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F5CD239-D2C0-4D6C-83A9-4629040AED3E}"/>
              </a:ext>
            </a:extLst>
          </p:cNvPr>
          <p:cNvSpPr txBox="1"/>
          <p:nvPr/>
        </p:nvSpPr>
        <p:spPr>
          <a:xfrm>
            <a:off x="9049407" y="6180083"/>
            <a:ext cx="14366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err="1">
                <a:solidFill>
                  <a:srgbClr val="FFFF00"/>
                </a:solidFill>
              </a:rPr>
              <a:t>Планин</a:t>
            </a:r>
            <a:r>
              <a:rPr lang="ru-RU" sz="2000" dirty="0">
                <a:solidFill>
                  <a:srgbClr val="FFFF00"/>
                </a:solidFill>
              </a:rPr>
              <a:t>. Р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A7B1763-CF1A-47C2-8BB8-68BB9A2A3F10}"/>
              </a:ext>
            </a:extLst>
          </p:cNvPr>
          <p:cNvSpPr txBox="1"/>
          <p:nvPr/>
        </p:nvSpPr>
        <p:spPr>
          <a:xfrm>
            <a:off x="6744930" y="6106152"/>
            <a:ext cx="15504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err="1">
                <a:solidFill>
                  <a:srgbClr val="FFFF00"/>
                </a:solidFill>
              </a:rPr>
              <a:t>Елькина</a:t>
            </a:r>
            <a:r>
              <a:rPr lang="ru-RU" sz="2000" dirty="0">
                <a:solidFill>
                  <a:srgbClr val="FFFF00"/>
                </a:solidFill>
              </a:rPr>
              <a:t>. С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12255DA-E5A4-4FA9-A38E-BBFCEC7E63E6}"/>
              </a:ext>
            </a:extLst>
          </p:cNvPr>
          <p:cNvSpPr txBox="1"/>
          <p:nvPr/>
        </p:nvSpPr>
        <p:spPr>
          <a:xfrm>
            <a:off x="4271385" y="6170290"/>
            <a:ext cx="17684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err="1">
                <a:solidFill>
                  <a:srgbClr val="FFFF00"/>
                </a:solidFill>
              </a:rPr>
              <a:t>Кылысова</a:t>
            </a:r>
            <a:r>
              <a:rPr lang="ru-RU" sz="2000" dirty="0">
                <a:solidFill>
                  <a:srgbClr val="FFFF00"/>
                </a:solidFill>
              </a:rPr>
              <a:t>. П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4BB4D04-EE0D-4EE7-AA32-9D97EDDE468B}"/>
              </a:ext>
            </a:extLst>
          </p:cNvPr>
          <p:cNvSpPr txBox="1"/>
          <p:nvPr/>
        </p:nvSpPr>
        <p:spPr>
          <a:xfrm>
            <a:off x="63660" y="3322199"/>
            <a:ext cx="16321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rgbClr val="FFFF00"/>
                </a:solidFill>
              </a:rPr>
              <a:t>Гордеев. М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1D57E49-FC5D-48CF-984D-9037BE50851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58809" y="0"/>
            <a:ext cx="2225298" cy="2225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827676"/>
      </p:ext>
    </p:extLst>
  </p:cSld>
  <p:clrMapOvr>
    <a:masterClrMapping/>
  </p:clrMapOvr>
</p:sld>
</file>

<file path=ppt/theme/theme1.xml><?xml version="1.0" encoding="utf-8"?>
<a:theme xmlns:a="http://schemas.openxmlformats.org/drawingml/2006/main" name="След самолета">
  <a:themeElements>
    <a:clrScheme name="След самолета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След самолета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лед самолета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FE1EB5C7-81A8-4CBA-AE6E-B3BF73DC389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TM04033937[[fn=След самолета]]</Template>
  <TotalTime>807</TotalTime>
  <Words>707</Words>
  <Application>Microsoft Office PowerPoint</Application>
  <PresentationFormat>Широкоэкранный</PresentationFormat>
  <Paragraphs>159</Paragraphs>
  <Slides>22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5" baseType="lpstr">
      <vt:lpstr>Arial</vt:lpstr>
      <vt:lpstr>Century Gothic</vt:lpstr>
      <vt:lpstr>След самолета</vt:lpstr>
      <vt:lpstr>Муниципальное бюджетное образовательное учреждение</vt:lpstr>
      <vt:lpstr>Презентация PowerPoint</vt:lpstr>
      <vt:lpstr>Презентация PowerPoint</vt:lpstr>
      <vt:lpstr>Семья-это совокупность близких родственников, живущих вместе: родители с детьми: женатый сын или замужняя дочь, отдельно живущие, составляют уже иную семью. Семейный человек- у кого своя семья.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образовательное учреждение</dc:title>
  <dc:creator>Home</dc:creator>
  <cp:lastModifiedBy>Home</cp:lastModifiedBy>
  <cp:revision>87</cp:revision>
  <dcterms:created xsi:type="dcterms:W3CDTF">2017-12-27T07:39:52Z</dcterms:created>
  <dcterms:modified xsi:type="dcterms:W3CDTF">2018-04-12T15:27:50Z</dcterms:modified>
</cp:coreProperties>
</file>